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8" r:id="rId2"/>
    <p:sldId id="256" r:id="rId3"/>
    <p:sldId id="259" r:id="rId4"/>
    <p:sldId id="257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2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503E"/>
    <a:srgbClr val="FD9B39"/>
    <a:srgbClr val="F04E5A"/>
    <a:srgbClr val="D43322"/>
    <a:srgbClr val="EEE536"/>
    <a:srgbClr val="F6DFA0"/>
    <a:srgbClr val="F5E26F"/>
    <a:srgbClr val="F3F688"/>
    <a:srgbClr val="CC66FF"/>
    <a:srgbClr val="9D49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Tradice a zvyky Vánoc	DATUM: 25. 7. 2012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1CB36DDA-EBA9-45B6-8444-E08AFCB4616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20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39E46C-0E9F-4841-82F0-3817FEB627A5}" type="parTrans" cxnId="{1402046F-9DF7-4D3E-993B-E7DB66DD1AFA}">
      <dgm:prSet/>
      <dgm:spPr/>
      <dgm:t>
        <a:bodyPr/>
        <a:lstStyle/>
        <a:p>
          <a:endParaRPr lang="cs-CZ"/>
        </a:p>
      </dgm:t>
    </dgm:pt>
    <dgm:pt modelId="{05641B24-12BA-4F74-8407-0DBA25D9AF20}" type="sibTrans" cxnId="{1402046F-9DF7-4D3E-993B-E7DB66DD1AF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 custLinFactNeighborX="1177"/>
      <dgm:spPr/>
      <dgm:t>
        <a:bodyPr/>
        <a:lstStyle/>
        <a:p>
          <a:endParaRPr lang="cs-CZ"/>
        </a:p>
      </dgm:t>
    </dgm:pt>
    <dgm:pt modelId="{016C813C-B427-4393-9012-319D720072C9}" type="pres">
      <dgm:prSet presAssocID="{1CB36DDA-EBA9-45B6-8444-E08AFCB46169}" presName="vertSpace6" presStyleLbl="node1" presStyleIdx="4" presStyleCnt="7"/>
      <dgm:spPr/>
    </dgm:pt>
    <dgm:pt modelId="{5B44783E-11E4-4FF9-861A-6B4CC30805DC}" type="pres">
      <dgm:prSet presAssocID="{1CB36DDA-EBA9-45B6-8444-E08AFCB46169}" presName="circle6" presStyleLbl="node1" presStyleIdx="5" presStyleCnt="7"/>
      <dgm:spPr/>
    </dgm:pt>
    <dgm:pt modelId="{199F799C-1203-417A-95AE-084F4A1F705E}" type="pres">
      <dgm:prSet presAssocID="{1CB36DDA-EBA9-45B6-8444-E08AFCB46169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F7092A-A232-406D-9BFB-C034A7A11637}" type="pres">
      <dgm:prSet presAssocID="{1CB36DDA-EBA9-45B6-8444-E08AFCB4616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804E85-6921-4295-B4F4-93421FA2AF57}" type="presOf" srcId="{AB1993F1-CDC3-49A4-AC96-22E174EF92EC}" destId="{8687FA9F-386C-4B86-8AFB-AEE117472AEB}" srcOrd="1" destOrd="0" presId="urn:microsoft.com/office/officeart/2005/8/layout/target3"/>
    <dgm:cxn modelId="{3B27F3D9-420F-4428-BCCA-11DD43DCEEA5}" type="presOf" srcId="{E2436206-2898-4DB5-8D8A-B9F47B4645B4}" destId="{8BE57540-5DE5-4578-9B32-7A7668305C63}" srcOrd="0" destOrd="0" presId="urn:microsoft.com/office/officeart/2005/8/layout/target3"/>
    <dgm:cxn modelId="{6C69EF30-9E62-48A1-A6FC-02059CCA9D02}" type="presOf" srcId="{72B33D66-C59B-4357-86FB-5666B5717235}" destId="{7C4AD32E-8671-4890-82C2-2165103BFA9B}" srcOrd="1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9640B3B3-EA43-4188-A22B-C9635CC68151}" type="presOf" srcId="{D1D4F407-5343-4D3F-B5B9-D407B03CAEB4}" destId="{AED2198E-93D5-4001-81B4-73124B309672}" srcOrd="1" destOrd="0" presId="urn:microsoft.com/office/officeart/2005/8/layout/target3"/>
    <dgm:cxn modelId="{32B25E86-B8C0-4010-A385-B59B48C1B411}" type="presOf" srcId="{72B33D66-C59B-4357-86FB-5666B5717235}" destId="{5F6B3ADF-CAFD-426F-A916-28B789A40C77}" srcOrd="0" destOrd="0" presId="urn:microsoft.com/office/officeart/2005/8/layout/target3"/>
    <dgm:cxn modelId="{0FC642FF-8BA5-498B-99AE-ADF1057A1B63}" type="presOf" srcId="{D1B46980-6531-4606-95E6-44980827E919}" destId="{5F715220-1FEB-4446-97CB-8A49E5631ABD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3A40E902-2730-41EB-8B66-DF4C0662D680}" type="presOf" srcId="{AB1993F1-CDC3-49A4-AC96-22E174EF92EC}" destId="{AAB170D7-8F61-4E74-BD04-CF45FD77308D}" srcOrd="0" destOrd="0" presId="urn:microsoft.com/office/officeart/2005/8/layout/target3"/>
    <dgm:cxn modelId="{DC110EA8-01E7-441F-A36B-09576F36182E}" type="presOf" srcId="{E2436206-2898-4DB5-8D8A-B9F47B4645B4}" destId="{19990610-05FE-41EC-8404-0184EEE06084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CA8DA2A0-3571-4D6E-80D1-32685752F43B}" type="presOf" srcId="{1CB36DDA-EBA9-45B6-8444-E08AFCB46169}" destId="{19F7092A-A232-406D-9BFB-C034A7A11637}" srcOrd="1" destOrd="0" presId="urn:microsoft.com/office/officeart/2005/8/layout/target3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1402046F-9DF7-4D3E-993B-E7DB66DD1AFA}" srcId="{757F3AB3-0718-4624-B441-E567A8F0AB56}" destId="{1CB36DDA-EBA9-45B6-8444-E08AFCB46169}" srcOrd="5" destOrd="0" parTransId="{EB39E46C-0E9F-4841-82F0-3817FEB627A5}" sibTransId="{05641B24-12BA-4F74-8407-0DBA25D9AF20}"/>
    <dgm:cxn modelId="{99EB4F76-F056-4820-90F0-F1036C1B4CBC}" type="presOf" srcId="{D1B46980-6531-4606-95E6-44980827E919}" destId="{1718285D-8093-4B3A-A8E4-BCF6739531B2}" srcOrd="0" destOrd="0" presId="urn:microsoft.com/office/officeart/2005/8/layout/target3"/>
    <dgm:cxn modelId="{52078F28-5D0B-4CCD-97C9-FB4D0865950F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B6AE2A0F-0BA4-4F38-ABAD-37309058F84E}" type="presOf" srcId="{1CB36DDA-EBA9-45B6-8444-E08AFCB46169}" destId="{199F799C-1203-417A-95AE-084F4A1F705E}" srcOrd="0" destOrd="0" presId="urn:microsoft.com/office/officeart/2005/8/layout/target3"/>
    <dgm:cxn modelId="{2139CBF4-0157-4129-B0C2-0E2DFB50F8BF}" type="presOf" srcId="{757F3AB3-0718-4624-B441-E567A8F0AB56}" destId="{333A1088-737F-45CB-B68E-254E46348037}" srcOrd="0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1D3C877E-1F91-4B06-936C-974F61117116}" type="presOf" srcId="{76DC6A11-8AC8-4DB7-A29E-42D5B50B4D1D}" destId="{0FFD6A90-B6CB-4D96-B983-822E62E3179E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456EC68A-D5DA-4B88-BDEC-3A952F04E58C}" type="presOf" srcId="{76DC6A11-8AC8-4DB7-A29E-42D5B50B4D1D}" destId="{E1FA41E1-991D-4A2A-A03A-12188821055B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6CD96000-2A13-42A4-9A77-FEE62FBE7107}" type="presParOf" srcId="{333A1088-737F-45CB-B68E-254E46348037}" destId="{F5ABB229-8D3B-4694-996A-96F23CF14429}" srcOrd="0" destOrd="0" presId="urn:microsoft.com/office/officeart/2005/8/layout/target3"/>
    <dgm:cxn modelId="{603E04A1-7C00-41B3-B86B-11460A20396F}" type="presParOf" srcId="{333A1088-737F-45CB-B68E-254E46348037}" destId="{F41139FD-01EE-4571-8B17-4FB00FC51163}" srcOrd="1" destOrd="0" presId="urn:microsoft.com/office/officeart/2005/8/layout/target3"/>
    <dgm:cxn modelId="{F1806878-043E-4201-A196-B13FD833F4F7}" type="presParOf" srcId="{333A1088-737F-45CB-B68E-254E46348037}" destId="{D005CE8C-CC26-4C3E-AC11-E15060ECD759}" srcOrd="2" destOrd="0" presId="urn:microsoft.com/office/officeart/2005/8/layout/target3"/>
    <dgm:cxn modelId="{12F387F7-5012-4355-A9ED-CC07EB5A2380}" type="presParOf" srcId="{333A1088-737F-45CB-B68E-254E46348037}" destId="{8C3A2C53-BD20-40ED-8DB5-24B1422B186E}" srcOrd="3" destOrd="0" presId="urn:microsoft.com/office/officeart/2005/8/layout/target3"/>
    <dgm:cxn modelId="{6E963944-C994-4F99-B366-1423ED05BA9D}" type="presParOf" srcId="{333A1088-737F-45CB-B68E-254E46348037}" destId="{E46E6E87-3218-4932-9C0B-76682E2EA19F}" srcOrd="4" destOrd="0" presId="urn:microsoft.com/office/officeart/2005/8/layout/target3"/>
    <dgm:cxn modelId="{3A265F4E-2D5E-4524-A8A1-E3E30108F66D}" type="presParOf" srcId="{333A1088-737F-45CB-B68E-254E46348037}" destId="{5F6B3ADF-CAFD-426F-A916-28B789A40C77}" srcOrd="5" destOrd="0" presId="urn:microsoft.com/office/officeart/2005/8/layout/target3"/>
    <dgm:cxn modelId="{59166867-D975-486C-8012-EE606159D34E}" type="presParOf" srcId="{333A1088-737F-45CB-B68E-254E46348037}" destId="{77039EE0-9AB5-4E1B-BF53-71CC56F045E2}" srcOrd="6" destOrd="0" presId="urn:microsoft.com/office/officeart/2005/8/layout/target3"/>
    <dgm:cxn modelId="{80E07416-2B5D-4CEF-A640-48F04E4EF5F0}" type="presParOf" srcId="{333A1088-737F-45CB-B68E-254E46348037}" destId="{A8533547-8283-44EE-A832-B566C7D0938C}" srcOrd="7" destOrd="0" presId="urn:microsoft.com/office/officeart/2005/8/layout/target3"/>
    <dgm:cxn modelId="{408F5399-E1EB-4AF9-8D48-297189BB741D}" type="presParOf" srcId="{333A1088-737F-45CB-B68E-254E46348037}" destId="{AAB170D7-8F61-4E74-BD04-CF45FD77308D}" srcOrd="8" destOrd="0" presId="urn:microsoft.com/office/officeart/2005/8/layout/target3"/>
    <dgm:cxn modelId="{4333F748-BC44-49F1-B41E-6C1F561834DA}" type="presParOf" srcId="{333A1088-737F-45CB-B68E-254E46348037}" destId="{350C823F-B06A-4F1C-8FE4-9AEFA3FD3586}" srcOrd="9" destOrd="0" presId="urn:microsoft.com/office/officeart/2005/8/layout/target3"/>
    <dgm:cxn modelId="{C01F1F96-5DCA-4219-9954-047FD4DB4976}" type="presParOf" srcId="{333A1088-737F-45CB-B68E-254E46348037}" destId="{7597B9C5-F88C-458C-88DB-07AE1B1D3B12}" srcOrd="10" destOrd="0" presId="urn:microsoft.com/office/officeart/2005/8/layout/target3"/>
    <dgm:cxn modelId="{CC7EF3CB-C318-473B-B693-A599BF10641B}" type="presParOf" srcId="{333A1088-737F-45CB-B68E-254E46348037}" destId="{E1FA41E1-991D-4A2A-A03A-12188821055B}" srcOrd="11" destOrd="0" presId="urn:microsoft.com/office/officeart/2005/8/layout/target3"/>
    <dgm:cxn modelId="{B97D3096-6B0E-4300-947B-EED5AFADF4A7}" type="presParOf" srcId="{333A1088-737F-45CB-B68E-254E46348037}" destId="{E9F66E8D-4F34-476B-B283-C833EAAC8CA6}" srcOrd="12" destOrd="0" presId="urn:microsoft.com/office/officeart/2005/8/layout/target3"/>
    <dgm:cxn modelId="{6F540410-D590-4CCB-A84A-AD6A4B00E1E1}" type="presParOf" srcId="{333A1088-737F-45CB-B68E-254E46348037}" destId="{A66EACA9-A844-43AB-914C-A917ED03A791}" srcOrd="13" destOrd="0" presId="urn:microsoft.com/office/officeart/2005/8/layout/target3"/>
    <dgm:cxn modelId="{D411D496-CD51-444B-B21E-20E83A182502}" type="presParOf" srcId="{333A1088-737F-45CB-B68E-254E46348037}" destId="{8BE57540-5DE5-4578-9B32-7A7668305C63}" srcOrd="14" destOrd="0" presId="urn:microsoft.com/office/officeart/2005/8/layout/target3"/>
    <dgm:cxn modelId="{BCA3BA3E-17C4-4D3F-8C8A-21BE3AFDFB0A}" type="presParOf" srcId="{333A1088-737F-45CB-B68E-254E46348037}" destId="{016C813C-B427-4393-9012-319D720072C9}" srcOrd="15" destOrd="0" presId="urn:microsoft.com/office/officeart/2005/8/layout/target3"/>
    <dgm:cxn modelId="{0752D8CA-6909-43A2-983A-B579E9C2748F}" type="presParOf" srcId="{333A1088-737F-45CB-B68E-254E46348037}" destId="{5B44783E-11E4-4FF9-861A-6B4CC30805DC}" srcOrd="16" destOrd="0" presId="urn:microsoft.com/office/officeart/2005/8/layout/target3"/>
    <dgm:cxn modelId="{48A00975-9593-4A89-9581-98B8CC8EF1A8}" type="presParOf" srcId="{333A1088-737F-45CB-B68E-254E46348037}" destId="{199F799C-1203-417A-95AE-084F4A1F705E}" srcOrd="17" destOrd="0" presId="urn:microsoft.com/office/officeart/2005/8/layout/target3"/>
    <dgm:cxn modelId="{8A85429C-5011-4B99-A84E-BA4E01E78C89}" type="presParOf" srcId="{333A1088-737F-45CB-B68E-254E46348037}" destId="{C1EAB19C-9A6E-453B-BCC2-6BDB314314DB}" srcOrd="18" destOrd="0" presId="urn:microsoft.com/office/officeart/2005/8/layout/target3"/>
    <dgm:cxn modelId="{6A0BA14A-8AFC-4946-BD17-388EC85755BB}" type="presParOf" srcId="{333A1088-737F-45CB-B68E-254E46348037}" destId="{37FC71D3-B945-4AB4-A8CB-650B1A9EE00B}" srcOrd="19" destOrd="0" presId="urn:microsoft.com/office/officeart/2005/8/layout/target3"/>
    <dgm:cxn modelId="{7B12ECF4-47A7-4F39-91C7-B29C0DB4B71B}" type="presParOf" srcId="{333A1088-737F-45CB-B68E-254E46348037}" destId="{1718285D-8093-4B3A-A8E4-BCF6739531B2}" srcOrd="20" destOrd="0" presId="urn:microsoft.com/office/officeart/2005/8/layout/target3"/>
    <dgm:cxn modelId="{FD325885-A73E-498C-942A-BF6413388A42}" type="presParOf" srcId="{333A1088-737F-45CB-B68E-254E46348037}" destId="{AED2198E-93D5-4001-81B4-73124B309672}" srcOrd="21" destOrd="0" presId="urn:microsoft.com/office/officeart/2005/8/layout/target3"/>
    <dgm:cxn modelId="{8D42F99C-324B-40AA-A536-C029AC6E75C3}" type="presParOf" srcId="{333A1088-737F-45CB-B68E-254E46348037}" destId="{7C4AD32E-8671-4890-82C2-2165103BFA9B}" srcOrd="22" destOrd="0" presId="urn:microsoft.com/office/officeart/2005/8/layout/target3"/>
    <dgm:cxn modelId="{8BF1F902-D2A8-4F06-A5DD-9F98CC830409}" type="presParOf" srcId="{333A1088-737F-45CB-B68E-254E46348037}" destId="{8687FA9F-386C-4B86-8AFB-AEE117472AEB}" srcOrd="23" destOrd="0" presId="urn:microsoft.com/office/officeart/2005/8/layout/target3"/>
    <dgm:cxn modelId="{A6AF7818-1529-4367-8A78-6DAD8B7554A2}" type="presParOf" srcId="{333A1088-737F-45CB-B68E-254E46348037}" destId="{0FFD6A90-B6CB-4D96-B983-822E62E3179E}" srcOrd="24" destOrd="0" presId="urn:microsoft.com/office/officeart/2005/8/layout/target3"/>
    <dgm:cxn modelId="{FD478C0B-687B-4161-A74A-4E85E6512DDA}" type="presParOf" srcId="{333A1088-737F-45CB-B68E-254E46348037}" destId="{19990610-05FE-41EC-8404-0184EEE06084}" srcOrd="25" destOrd="0" presId="urn:microsoft.com/office/officeart/2005/8/layout/target3"/>
    <dgm:cxn modelId="{F3D36B61-C119-4F1C-999F-DA15680D2264}" type="presParOf" srcId="{333A1088-737F-45CB-B68E-254E46348037}" destId="{19F7092A-A232-406D-9BFB-C034A7A11637}" srcOrd="26" destOrd="0" presId="urn:microsoft.com/office/officeart/2005/8/layout/target3"/>
    <dgm:cxn modelId="{55884131-3919-4FBD-A9C4-2E6CDEBFECDB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A8533547-8283-44EE-A832-B566C7D0938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Já a můj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Tradice a zvyky Vánoc	DATUM: 25. 7. 2012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5B44783E-11E4-4FF9-861A-6B4CC30805D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99F799C-1203-417A-95AE-084F4A1F705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20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49F112-170A-4051-96E6-29D5710340F3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D5E5DB-0D2B-46D3-93A1-F4C52BAB5A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323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5E5DB-0D2B-46D3-93A1-F4C52BAB5A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791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220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513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989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23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148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216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815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762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501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203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84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39F10-3C54-43AA-8919-95069461B03C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F9F6DA-8F6A-40AC-BAA1-3C3D2F64C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966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8.wdp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8615685"/>
              </p:ext>
            </p:extLst>
          </p:nvPr>
        </p:nvGraphicFramePr>
        <p:xfrm>
          <a:off x="611560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82180" y="4178921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je určena k využití v hodinách prvouky ve 3.ročníku při výuce 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kapitoly Vánoce.</a:t>
            </a:r>
          </a:p>
          <a:p>
            <a:pPr marL="285750" indent="-285750">
              <a:buFontTx/>
              <a:buChar char="-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má dětem připomenout vánoční zvyky a tradice, které jsou v   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některých rodinách opomíjeny. V čase začínajícího adventu má navodit      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atmosféru Vánoc a připomenout koledy, které si společně zazpíváme.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Cílem 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prezentace je vzbudit u dětí zájem o tradice a zvyky. Některé společně 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vyzkoušíme.</a:t>
            </a:r>
          </a:p>
        </p:txBody>
      </p:sp>
    </p:spTree>
    <p:extLst>
      <p:ext uri="{BB962C8B-B14F-4D97-AF65-F5344CB8AC3E}">
        <p14:creationId xmlns:p14="http://schemas.microsoft.com/office/powerpoint/2010/main" val="399154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612576" y="4509120"/>
            <a:ext cx="7772400" cy="1470025"/>
          </a:xfrm>
        </p:spPr>
        <p:txBody>
          <a:bodyPr>
            <a:noAutofit/>
          </a:bodyPr>
          <a:lstStyle/>
          <a:p>
            <a:r>
              <a:rPr lang="cs-CZ" sz="13000" u="sng" dirty="0" smtClean="0">
                <a:solidFill>
                  <a:srgbClr val="660033"/>
                </a:solidFill>
                <a:latin typeface="Brush Script MT" pitchFamily="66" charset="0"/>
              </a:rPr>
              <a:t>Vánoce</a:t>
            </a:r>
            <a:endParaRPr lang="cs-CZ" sz="13000" u="sng" dirty="0">
              <a:solidFill>
                <a:srgbClr val="660033"/>
              </a:solidFill>
              <a:latin typeface="Brus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75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randomBar dir="vert"/>
        <p:sndAc>
          <p:stSnd>
            <p:snd r:embed="rId2" name="chimes.wav"/>
          </p:stSnd>
        </p:sndAc>
      </p:transition>
    </mc:Choice>
    <mc:Fallback xmlns="">
      <p:transition spd="slow">
        <p:randomBar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50000">
              <a:srgbClr val="C8AAC4"/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  <a:latin typeface="Brush Script MT" pitchFamily="66" charset="0"/>
              </a:rPr>
              <a:t>Vánoce</a:t>
            </a:r>
            <a:endParaRPr lang="cs-CZ" sz="7200" dirty="0">
              <a:solidFill>
                <a:schemeClr val="accent2">
                  <a:lumMod val="50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372" y="1412776"/>
            <a:ext cx="7787208" cy="2520280"/>
          </a:xfrm>
        </p:spPr>
        <p:txBody>
          <a:bodyPr/>
          <a:lstStyle/>
          <a:p>
            <a:r>
              <a:rPr lang="cs-CZ" sz="2400" dirty="0">
                <a:latin typeface="Comic Sans MS" pitchFamily="66" charset="0"/>
              </a:rPr>
              <a:t>pro křesťany jsou Vánoce druhým nejdůležitějším svátkem po </a:t>
            </a:r>
            <a:r>
              <a:rPr lang="cs-CZ" sz="2400" dirty="0" smtClean="0">
                <a:latin typeface="Comic Sans MS" pitchFamily="66" charset="0"/>
              </a:rPr>
              <a:t>velikonocích</a:t>
            </a:r>
            <a:endParaRPr lang="cs-CZ" sz="2400" dirty="0">
              <a:latin typeface="Comic Sans MS" pitchFamily="66" charset="0"/>
            </a:endParaRPr>
          </a:p>
          <a:p>
            <a:r>
              <a:rPr lang="cs-CZ" sz="2400" dirty="0">
                <a:latin typeface="Comic Sans MS" pitchFamily="66" charset="0"/>
              </a:rPr>
              <a:t>k celému vánočnímu času patří i advent a vánoční </a:t>
            </a:r>
            <a:r>
              <a:rPr lang="cs-CZ" sz="2400" dirty="0" smtClean="0">
                <a:latin typeface="Comic Sans MS" pitchFamily="66" charset="0"/>
              </a:rPr>
              <a:t>svátky</a:t>
            </a:r>
          </a:p>
          <a:p>
            <a:r>
              <a:rPr lang="cs-CZ" sz="2400" dirty="0" smtClean="0">
                <a:latin typeface="Comic Sans MS" pitchFamily="66" charset="0"/>
              </a:rPr>
              <a:t>v Česku je za vrchol Vánoc považován Štědrý den, 24. prosinec</a:t>
            </a:r>
            <a:endParaRPr lang="cs-CZ" sz="2400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1026" name="Picture 2" descr="C:\Users\Petra\AppData\Local\Microsoft\Windows\Temporary Internet Files\Content.IE5\879NVXOU\MP9002161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64381"/>
            <a:ext cx="4968551" cy="3076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613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  <a:latin typeface="Brush Script MT" pitchFamily="66" charset="0"/>
              </a:rPr>
              <a:t>Advent</a:t>
            </a:r>
            <a:endParaRPr lang="cs-CZ" sz="7200" dirty="0">
              <a:solidFill>
                <a:schemeClr val="accent2">
                  <a:lumMod val="50000"/>
                </a:schemeClr>
              </a:solidFill>
              <a:latin typeface="Brush Script MT" pitchFamily="66" charset="0"/>
            </a:endParaRPr>
          </a:p>
        </p:txBody>
      </p:sp>
      <p:pic>
        <p:nvPicPr>
          <p:cNvPr id="1026" name="Picture 2" descr="C:\Users\Petra\AppData\Local\Microsoft\Windows\Temporary Internet Files\Content.IE5\RMKVW21X\MP90043866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88" b="95064" l="10000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0"/>
            <a:ext cx="3384376" cy="225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8732" y="1484784"/>
            <a:ext cx="830571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je to příprava na Vánoce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začíná první adventní nedělí (nedělí mezi 27. listopadem a 3. prosincem)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v současnosti se adventní neděle označují jako:</a:t>
            </a:r>
          </a:p>
          <a:p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železná – bronzová – stříbrná – zlatá</a:t>
            </a:r>
          </a:p>
          <a:p>
            <a:r>
              <a:rPr lang="cs-CZ" sz="2400" dirty="0" smtClean="0">
                <a:latin typeface="Comic Sans MS" pitchFamily="66" charset="0"/>
              </a:rPr>
              <a:t>	toto označení nemá nic společného s křesťanskou 	tradicí (má podpořit zákazníky v nakupování 	vánočních dárků)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významným symbolem je adventní věnec             ozdobený čtyřmi svícemi podle počtu              adventních nedělí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030" l="3941" r="965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2708920" cy="27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306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20000"/>
                <a:lumOff val="80000"/>
              </a:schemeClr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accent3">
                    <a:lumMod val="50000"/>
                  </a:schemeClr>
                </a:solidFill>
                <a:latin typeface="Brush Script MT" pitchFamily="66" charset="0"/>
              </a:rPr>
              <a:t>Symboly Vánoc</a:t>
            </a:r>
            <a:endParaRPr lang="cs-CZ" sz="7200" dirty="0">
              <a:solidFill>
                <a:schemeClr val="accent3">
                  <a:lumMod val="50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5482952" cy="1324744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latin typeface="Comic Sans MS" pitchFamily="66" charset="0"/>
              </a:rPr>
              <a:t>stromeček</a:t>
            </a:r>
            <a:r>
              <a:rPr lang="cs-CZ" sz="2400" dirty="0" smtClean="0">
                <a:latin typeface="Comic Sans MS" pitchFamily="66" charset="0"/>
              </a:rPr>
              <a:t> ozdobený vánočními ozdobami, pod který se uloží dárky</a:t>
            </a:r>
          </a:p>
          <a:p>
            <a:pPr marL="0" indent="0">
              <a:buNone/>
            </a:pPr>
            <a:endParaRPr lang="cs-CZ" sz="2400" dirty="0" smtClean="0">
              <a:latin typeface="Comic Sans MS" pitchFamily="66" charset="0"/>
            </a:endParaRPr>
          </a:p>
          <a:p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2" name="Picture 4" descr="C:\Users\Petra\AppData\Local\Microsoft\Windows\Temporary Internet Files\Content.IE5\1Y52DWO6\MP900400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844" y="1336398"/>
            <a:ext cx="2287116" cy="3429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a\AppData\Local\Microsoft\Windows\Temporary Internet Files\Content.IE5\1Y52DWO6\MP9003829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08920"/>
            <a:ext cx="2736304" cy="35028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01217" y="4797152"/>
            <a:ext cx="53285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betlém</a:t>
            </a:r>
            <a:r>
              <a:rPr lang="cs-CZ" sz="2400" dirty="0">
                <a:latin typeface="Comic Sans MS" pitchFamily="66" charset="0"/>
              </a:rPr>
              <a:t> znázorňující svatou </a:t>
            </a:r>
            <a:r>
              <a:rPr lang="cs-CZ" sz="2400" dirty="0" smtClean="0">
                <a:latin typeface="Comic Sans MS" pitchFamily="66" charset="0"/>
              </a:rPr>
              <a:t>rodinu, doma můžeme mít betlém papírový nebo dřevěný vyřezávaný, na Štědrý den bývají u kostelů živé betlémy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78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0000">
              <a:schemeClr val="accent6">
                <a:lumMod val="40000"/>
                <a:lumOff val="60000"/>
              </a:schemeClr>
            </a:gs>
            <a:gs pos="100000">
              <a:srgbClr val="F68E3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19" y="852971"/>
            <a:ext cx="612068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u="sng" dirty="0">
                <a:latin typeface="Comic Sans MS" pitchFamily="66" charset="0"/>
              </a:rPr>
              <a:t>C</a:t>
            </a:r>
            <a:r>
              <a:rPr lang="cs-CZ" sz="2400" u="sng" dirty="0" smtClean="0">
                <a:latin typeface="Comic Sans MS" pitchFamily="66" charset="0"/>
              </a:rPr>
              <a:t>ukroví </a:t>
            </a:r>
            <a:r>
              <a:rPr lang="cs-CZ" sz="2400" dirty="0" smtClean="0">
                <a:latin typeface="Comic Sans MS" pitchFamily="66" charset="0"/>
              </a:rPr>
              <a:t>se peče téměř v každé rodině, </a:t>
            </a:r>
          </a:p>
          <a:p>
            <a:r>
              <a:rPr lang="cs-CZ" sz="2400" dirty="0" smtClean="0">
                <a:latin typeface="Comic Sans MS" pitchFamily="66" charset="0"/>
              </a:rPr>
              <a:t>     domov pak voní vanilkou, skořicí,         </a:t>
            </a:r>
          </a:p>
          <a:p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  kakaem, čokoládou a </a:t>
            </a:r>
            <a:r>
              <a:rPr lang="cs-CZ" sz="2400" dirty="0" smtClean="0">
                <a:latin typeface="Comic Sans MS" pitchFamily="66" charset="0"/>
              </a:rPr>
              <a:t>oříšky. </a:t>
            </a:r>
            <a:endParaRPr lang="cs-CZ" sz="2400" dirty="0" smtClean="0">
              <a:latin typeface="Comic Sans MS" pitchFamily="66" charset="0"/>
            </a:endParaRPr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92696"/>
            <a:ext cx="2520280" cy="189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19" y="3651554"/>
            <a:ext cx="52565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J</a:t>
            </a:r>
            <a:r>
              <a:rPr lang="cs-CZ" sz="2400" u="sng" dirty="0" smtClean="0">
                <a:latin typeface="Comic Sans MS" pitchFamily="66" charset="0"/>
              </a:rPr>
              <a:t>melí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doma zavěšujeme (do dveří,</a:t>
            </a:r>
          </a:p>
          <a:p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na lustr) nebo dáváme do vázy, </a:t>
            </a:r>
          </a:p>
          <a:p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  má nám přinést </a:t>
            </a:r>
            <a:r>
              <a:rPr lang="cs-CZ" sz="2400" dirty="0" smtClean="0">
                <a:latin typeface="Comic Sans MS" pitchFamily="66" charset="0"/>
              </a:rPr>
              <a:t>štěstí.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100" name="Picture 4" descr="C:\Users\Petra\AppData\Local\Microsoft\Windows\Temporary Internet Files\Content.IE5\1C5LKRBQ\MP900433060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48" b="96844" l="13810" r="743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436" y="2899762"/>
            <a:ext cx="6175195" cy="396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89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20000"/>
                <a:lumOff val="80000"/>
              </a:schemeClr>
            </a:gs>
            <a:gs pos="50000">
              <a:srgbClr val="F8503E"/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K</a:t>
            </a:r>
            <a:r>
              <a:rPr lang="cs-CZ" sz="2400" u="sng" dirty="0" smtClean="0">
                <a:latin typeface="Comic Sans MS" pitchFamily="66" charset="0"/>
              </a:rPr>
              <a:t>oledy</a:t>
            </a:r>
            <a:r>
              <a:rPr lang="cs-CZ" sz="2400" dirty="0" smtClean="0">
                <a:latin typeface="Comic Sans MS" pitchFamily="66" charset="0"/>
              </a:rPr>
              <a:t> jsou písně s vánoční tématikou a původně s náboženským obsahem, mají silnou melodii. Dříve se zpívaly pouze v době vánoční, dnes je zpíváme již v adventu.</a:t>
            </a:r>
          </a:p>
        </p:txBody>
      </p:sp>
      <p:pic>
        <p:nvPicPr>
          <p:cNvPr id="2050" name="Picture 2" descr="D:\103_PANA\P10609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97" y="2815413"/>
            <a:ext cx="4032449" cy="30243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103_PANA\P106098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25" r="8589"/>
          <a:stretch/>
        </p:blipFill>
        <p:spPr bwMode="auto">
          <a:xfrm>
            <a:off x="261569" y="2815412"/>
            <a:ext cx="4239136" cy="37631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98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C66"/>
            </a:gs>
            <a:gs pos="50000">
              <a:schemeClr val="accent6">
                <a:lumMod val="40000"/>
                <a:lumOff val="60000"/>
              </a:schemeClr>
            </a:gs>
            <a:gs pos="100000">
              <a:schemeClr val="bg1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51125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B</a:t>
            </a:r>
            <a:r>
              <a:rPr lang="cs-CZ" sz="2400" u="sng" dirty="0" smtClean="0">
                <a:latin typeface="Comic Sans MS" pitchFamily="66" charset="0"/>
              </a:rPr>
              <a:t>etlémské světlo </a:t>
            </a:r>
            <a:r>
              <a:rPr lang="cs-CZ" sz="2400" dirty="0" smtClean="0">
                <a:latin typeface="Comic Sans MS" pitchFamily="66" charset="0"/>
              </a:rPr>
              <a:t>se každoročně zapaluje v městě Betlémě, z Izraele jej letecky dopravují skauti po celé Evropě.                              K dispozici je v sobotu, před    4. adventní nedělí v kostelích, náměstích, tržnicích, knihovnách,…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2" name="Picture 2" descr="C:\Users\Petra\AppData\Local\Microsoft\Windows\Temporary Internet Files\Content.IE5\1C5LKRBQ\MP9004329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3365173" cy="5040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10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99FF"/>
            </a:gs>
            <a:gs pos="50000">
              <a:srgbClr val="FFCCCC"/>
            </a:gs>
            <a:gs pos="100000">
              <a:schemeClr val="accent6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Brush Script MT" pitchFamily="66" charset="0"/>
              </a:rPr>
              <a:t>Zvyky Vánoc</a:t>
            </a:r>
            <a:endParaRPr lang="cs-CZ" sz="7200" dirty="0">
              <a:latin typeface="Brush Script MT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3497" y="1700808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B</a:t>
            </a:r>
            <a:r>
              <a:rPr lang="cs-CZ" sz="2400" u="sng" dirty="0" smtClean="0">
                <a:latin typeface="Comic Sans MS" pitchFamily="66" charset="0"/>
              </a:rPr>
              <a:t>arborky</a:t>
            </a:r>
            <a:r>
              <a:rPr lang="cs-CZ" sz="2400" dirty="0" smtClean="0">
                <a:latin typeface="Comic Sans MS" pitchFamily="66" charset="0"/>
              </a:rPr>
              <a:t> jsou větvičky třešně. Pokud si je 4. prosince natrhá svobodná dívka a dá je do vody, může se do roka a do dne vdát. Vdavekchtivé slečny by si takto rozkvetlý kvítek měly dát do šněrovačky, aby si jich mládenec,                                               na kterého si myslí, všiml.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3750" l="27273" r="98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46976" y="3770213"/>
            <a:ext cx="4410490" cy="3528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55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40000"/>
                <a:lumOff val="60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6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B</a:t>
            </a:r>
            <a:r>
              <a:rPr lang="cs-CZ" sz="2400" u="sng" dirty="0" smtClean="0">
                <a:latin typeface="Comic Sans MS" pitchFamily="66" charset="0"/>
              </a:rPr>
              <a:t>ez</a:t>
            </a:r>
            <a:r>
              <a:rPr lang="cs-CZ" sz="2400" dirty="0" smtClean="0">
                <a:latin typeface="Comic Sans MS" pitchFamily="66" charset="0"/>
              </a:rPr>
              <a:t> – svobodné dívky vycházejí do zahrady a říkají: „Třesu, třesu bez, ozvi se mi pes, kde můj </a:t>
            </a:r>
            <a:r>
              <a:rPr lang="cs-CZ" sz="2400" dirty="0" err="1" smtClean="0">
                <a:latin typeface="Comic Sans MS" pitchFamily="66" charset="0"/>
              </a:rPr>
              <a:t>milej</a:t>
            </a:r>
            <a:r>
              <a:rPr lang="cs-CZ" sz="2400" dirty="0" smtClean="0">
                <a:latin typeface="Comic Sans MS" pitchFamily="66" charset="0"/>
              </a:rPr>
              <a:t> dnes!“ (kde se pes ozve, tam se provdají) nebo „Třesu, třesu třas, ozvi se mi hlas, kde já budu za rok večeřeti zas!“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140968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K</a:t>
            </a:r>
            <a:r>
              <a:rPr lang="cs-CZ" sz="2400" u="sng" dirty="0" smtClean="0">
                <a:latin typeface="Comic Sans MS" pitchFamily="66" charset="0"/>
              </a:rPr>
              <a:t>rájení jablka </a:t>
            </a:r>
            <a:r>
              <a:rPr lang="cs-CZ" sz="2400" dirty="0" smtClean="0">
                <a:latin typeface="Comic Sans MS" pitchFamily="66" charset="0"/>
              </a:rPr>
              <a:t>se provádí po štědrovečerní večeři, záleží na tvaru jádřince. Pokud má tvar pěti nebo </a:t>
            </a:r>
            <a:r>
              <a:rPr lang="cs-CZ" sz="2400" dirty="0" err="1" smtClean="0">
                <a:latin typeface="Comic Sans MS" pitchFamily="66" charset="0"/>
              </a:rPr>
              <a:t>vícecípé</a:t>
            </a:r>
            <a:r>
              <a:rPr lang="cs-CZ" sz="2400" dirty="0" smtClean="0">
                <a:latin typeface="Comic Sans MS" pitchFamily="66" charset="0"/>
              </a:rPr>
              <a:t> hvězdy, sejdou se všichni za rok ve zdraví. Tento zvyk je popsán již ve 14. století.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 descr="D:\Ellinka\P10507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0365" b="79896" l="73125" r="862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267" t="58730" r="12279" b="19978"/>
          <a:stretch/>
        </p:blipFill>
        <p:spPr bwMode="auto">
          <a:xfrm>
            <a:off x="5915890" y="4437112"/>
            <a:ext cx="2544542" cy="220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855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2">
                <a:lumMod val="75000"/>
              </a:schemeClr>
            </a:gs>
            <a:gs pos="100000">
              <a:schemeClr val="accent6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6768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P</a:t>
            </a:r>
            <a:r>
              <a:rPr lang="cs-CZ" sz="2400" u="sng" dirty="0" smtClean="0">
                <a:latin typeface="Comic Sans MS" pitchFamily="66" charset="0"/>
              </a:rPr>
              <a:t>ouštění lodiček </a:t>
            </a:r>
            <a:r>
              <a:rPr lang="cs-CZ" sz="2400" dirty="0" smtClean="0">
                <a:latin typeface="Comic Sans MS" pitchFamily="66" charset="0"/>
              </a:rPr>
              <a:t>ve skořápkách z vlašských ořechů s kouskem svíčky – lodičky se nechají plout po vodě v misce, majitele lodičky, která vydrží nejdéle svítit a nepotopí se čeká dlouhý život.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8846" y="4509120"/>
            <a:ext cx="6768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H</a:t>
            </a:r>
            <a:r>
              <a:rPr lang="cs-CZ" sz="2400" u="sng" dirty="0" smtClean="0">
                <a:latin typeface="Comic Sans MS" pitchFamily="66" charset="0"/>
              </a:rPr>
              <a:t>ázení střevícem </a:t>
            </a:r>
            <a:r>
              <a:rPr lang="cs-CZ" sz="2400" dirty="0" smtClean="0">
                <a:latin typeface="Comic Sans MS" pitchFamily="66" charset="0"/>
              </a:rPr>
              <a:t>je zvyk pro svobodné dívky. Pokud hodí dívka střevícem přes hlavu a ten se otočí patou ke dveřím, zůstane doma. Pokud se obrátí špičkou ke dveřím, provdá se a odejde.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2052" name="Picture 4" descr="C:\Users\Petra\AppData\Local\Microsoft\Windows\Temporary Internet Files\Content.IE5\1Y52DWO6\MP9004023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551" b="81250" l="5391" r="93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4928586" cy="394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732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9150">
              <a:srgbClr val="F5E26F"/>
            </a:gs>
            <a:gs pos="0">
              <a:srgbClr val="F3F688"/>
            </a:gs>
            <a:gs pos="78750">
              <a:srgbClr val="EAE4D1"/>
            </a:gs>
            <a:gs pos="50000">
              <a:srgbClr val="FD9B39"/>
            </a:gs>
            <a:gs pos="100000">
              <a:srgbClr val="EEE53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Š</a:t>
            </a:r>
            <a:r>
              <a:rPr lang="cs-CZ" sz="2400" u="sng" dirty="0" smtClean="0">
                <a:latin typeface="Comic Sans MS" pitchFamily="66" charset="0"/>
              </a:rPr>
              <a:t>upina z kapra </a:t>
            </a:r>
            <a:r>
              <a:rPr lang="cs-CZ" sz="2400" dirty="0" smtClean="0">
                <a:latin typeface="Comic Sans MS" pitchFamily="66" charset="0"/>
              </a:rPr>
              <a:t>se schovává pod talíř (někde pod ubrus) při štědrovečerní večeři, má přinést všem dostatek peněz po celý rok. Aby se tak stalo,                       musí každý nosit šupinu až do                            příštích Vánoc v peněžence.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509120"/>
            <a:ext cx="74888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u="sng" dirty="0">
                <a:latin typeface="Comic Sans MS" pitchFamily="66" charset="0"/>
              </a:rPr>
              <a:t>L</a:t>
            </a:r>
            <a:r>
              <a:rPr lang="cs-CZ" sz="2400" u="sng" dirty="0" smtClean="0">
                <a:latin typeface="Comic Sans MS" pitchFamily="66" charset="0"/>
              </a:rPr>
              <a:t>ití </a:t>
            </a:r>
            <a:r>
              <a:rPr lang="cs-CZ" sz="2400" u="sng" dirty="0" smtClean="0">
                <a:latin typeface="Comic Sans MS" pitchFamily="66" charset="0"/>
              </a:rPr>
              <a:t>olova</a:t>
            </a:r>
            <a:r>
              <a:rPr lang="cs-CZ" sz="2400" dirty="0">
                <a:latin typeface="Comic Sans MS" pitchFamily="66" charset="0"/>
              </a:rPr>
              <a:t> </a:t>
            </a:r>
            <a:r>
              <a:rPr lang="cs-CZ" sz="2400" dirty="0" smtClean="0">
                <a:latin typeface="Comic Sans MS" pitchFamily="66" charset="0"/>
              </a:rPr>
              <a:t>-</a:t>
            </a:r>
            <a:r>
              <a:rPr lang="cs-CZ" sz="2400" dirty="0" smtClean="0">
                <a:latin typeface="Comic Sans MS" pitchFamily="66" charset="0"/>
              </a:rPr>
              <a:t> olovo, které </a:t>
            </a:r>
            <a:r>
              <a:rPr lang="cs-CZ" sz="2400" dirty="0" smtClean="0">
                <a:latin typeface="Comic Sans MS" pitchFamily="66" charset="0"/>
              </a:rPr>
              <a:t>se rozžhavilo                           nad </a:t>
            </a:r>
            <a:r>
              <a:rPr lang="cs-CZ" sz="2400" dirty="0" smtClean="0">
                <a:latin typeface="Comic Sans MS" pitchFamily="66" charset="0"/>
              </a:rPr>
              <a:t>plamenem </a:t>
            </a:r>
            <a:r>
              <a:rPr lang="cs-CZ" sz="2400" dirty="0" smtClean="0">
                <a:latin typeface="Comic Sans MS" pitchFamily="66" charset="0"/>
              </a:rPr>
              <a:t>se opatrně naráz vlije do nádoby se studenou vodou. Vznikne odlitek různých tvarů, ten pozorujeme a snažíme se rozpoznat, čemu je podobný a co nás čeká.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26" name="Picture 2" descr="D:\103_PANA\P106099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1563" b="85573" l="17109" r="69297">
                        <a14:backgroundMark x1="61406" y1="64479" x2="61406" y2="64479"/>
                        <a14:backgroundMark x1="52148" y1="62187" x2="52148" y2="62187"/>
                        <a14:backgroundMark x1="51523" y1="60885" x2="51523" y2="60885"/>
                        <a14:backgroundMark x1="62813" y1="64688" x2="62813" y2="64688"/>
                        <a14:backgroundMark x1="60391" y1="64115" x2="60391" y2="64115"/>
                        <a14:backgroundMark x1="61836" y1="65729" x2="61836" y2="65729"/>
                        <a14:backgroundMark x1="63438" y1="63594" x2="63438" y2="635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291" t="20241" r="29338" b="13324"/>
          <a:stretch/>
        </p:blipFill>
        <p:spPr bwMode="auto">
          <a:xfrm>
            <a:off x="4258631" y="1591463"/>
            <a:ext cx="3732769" cy="342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103_PANA\P106099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9479" b="90000" l="47813" r="667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509" t="57783" r="32088" b="8068"/>
          <a:stretch/>
        </p:blipFill>
        <p:spPr bwMode="auto">
          <a:xfrm rot="3992836">
            <a:off x="1269832" y="2358818"/>
            <a:ext cx="1609317" cy="202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64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750">
              <a:srgbClr val="E4D4E2"/>
            </a:gs>
            <a:gs pos="37500">
              <a:schemeClr val="accent4">
                <a:lumMod val="20000"/>
                <a:lumOff val="80000"/>
              </a:schemeClr>
            </a:gs>
            <a:gs pos="0">
              <a:schemeClr val="bg1">
                <a:lumMod val="95000"/>
              </a:schemeClr>
            </a:gs>
            <a:gs pos="50000">
              <a:schemeClr val="bg1">
                <a:lumMod val="85000"/>
              </a:schemeClr>
            </a:gs>
            <a:gs pos="76250">
              <a:schemeClr val="bg1">
                <a:lumMod val="95000"/>
              </a:schemeClr>
            </a:gs>
            <a:gs pos="84586">
              <a:schemeClr val="bg1">
                <a:lumMod val="85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Comic Sans MS" pitchFamily="66" charset="0"/>
              </a:rPr>
              <a:t>Štědrovečerní </a:t>
            </a:r>
            <a:r>
              <a:rPr lang="cs-CZ" dirty="0" smtClean="0">
                <a:latin typeface="Comic Sans MS" pitchFamily="66" charset="0"/>
              </a:rPr>
              <a:t>večeře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19" y="1268760"/>
            <a:ext cx="8783787" cy="32403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k večeři se zasedá po východu první hvězdy</a:t>
            </a:r>
          </a:p>
          <a:p>
            <a:r>
              <a:rPr lang="cs-CZ" sz="2400" dirty="0" smtClean="0">
                <a:latin typeface="Comic Sans MS" pitchFamily="66" charset="0"/>
              </a:rPr>
              <a:t>pod ubrus je vhodné dát trochu sena, připomíná to narození Ježíše ve chlévě</a:t>
            </a:r>
          </a:p>
          <a:p>
            <a:r>
              <a:rPr lang="cs-CZ" sz="2400" dirty="0" smtClean="0">
                <a:latin typeface="Comic Sans MS" pitchFamily="66" charset="0"/>
              </a:rPr>
              <a:t>nedoporučuje se sedět zády ke dveřím</a:t>
            </a:r>
          </a:p>
          <a:p>
            <a:r>
              <a:rPr lang="cs-CZ" sz="2400" dirty="0" smtClean="0">
                <a:latin typeface="Comic Sans MS" pitchFamily="66" charset="0"/>
              </a:rPr>
              <a:t>od štědrovečerní večeře se zásadně nevstává, dokud poslední osoba nedojí</a:t>
            </a: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08784"/>
            <a:ext cx="4175275" cy="3064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78904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na talíř se dá tolik jídla, aby nikomu nic nezbylo, </a:t>
            </a:r>
            <a:r>
              <a:rPr lang="cs-CZ" sz="2400" dirty="0" smtClean="0">
                <a:latin typeface="Comic Sans MS" pitchFamily="66" charset="0"/>
              </a:rPr>
              <a:t> v </a:t>
            </a:r>
            <a:r>
              <a:rPr lang="cs-CZ" sz="2400" dirty="0">
                <a:latin typeface="Comic Sans MS" pitchFamily="66" charset="0"/>
              </a:rPr>
              <a:t>posledním soustu je největší síla</a:t>
            </a:r>
          </a:p>
        </p:txBody>
      </p:sp>
    </p:spTree>
    <p:extLst>
      <p:ext uri="{BB962C8B-B14F-4D97-AF65-F5344CB8AC3E}">
        <p14:creationId xmlns:p14="http://schemas.microsoft.com/office/powerpoint/2010/main" val="180318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750">
              <a:srgbClr val="E4D4E2"/>
            </a:gs>
            <a:gs pos="37500">
              <a:schemeClr val="accent4">
                <a:lumMod val="20000"/>
                <a:lumOff val="80000"/>
              </a:schemeClr>
            </a:gs>
            <a:gs pos="0">
              <a:schemeClr val="bg1">
                <a:lumMod val="65000"/>
              </a:schemeClr>
            </a:gs>
            <a:gs pos="50000">
              <a:schemeClr val="accent4">
                <a:lumMod val="40000"/>
                <a:lumOff val="60000"/>
              </a:schemeClr>
            </a:gs>
            <a:gs pos="76250">
              <a:schemeClr val="bg1">
                <a:lumMod val="95000"/>
              </a:schemeClr>
            </a:gs>
            <a:gs pos="84586">
              <a:schemeClr val="accent4">
                <a:lumMod val="60000"/>
                <a:lumOff val="40000"/>
              </a:schemeClr>
            </a:gs>
            <a:gs pos="100000">
              <a:schemeClr val="bg1">
                <a:lumMod val="6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7687" y="4149080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vždy se prostírá o jeden talíř navíc kdyby přišel host, nebo osamělý člověk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v jídle by neměl chybět česnek (posiluje), med (chrání před zlem) a houby (dávají zdraví a sílu)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jako ochrana před zloději se svazovaly nohy štědrovečerního stolu provazem</a:t>
            </a:r>
          </a:p>
        </p:txBody>
      </p:sp>
      <p:pic>
        <p:nvPicPr>
          <p:cNvPr id="4101" name="Picture 5" descr="D:\Ellinka\P1030219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98" t="26023" r="7898" b="19255"/>
          <a:stretch/>
        </p:blipFill>
        <p:spPr bwMode="auto">
          <a:xfrm>
            <a:off x="2020473" y="299395"/>
            <a:ext cx="5015347" cy="33358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20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500">
              <a:schemeClr val="bg1">
                <a:lumMod val="75000"/>
              </a:schemeClr>
            </a:gs>
            <a:gs pos="0">
              <a:schemeClr val="bg1">
                <a:lumMod val="85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Vánoční svátky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5400600" cy="48245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24. prosince – Štědrý den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dle křesťanské tradice si 	připomínáme narození Ježíše 	Krista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celá rodina se schází u 	štědrovečerní večeře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u vánočního stromečku se 	zpívají koledy a rozbalují 	dárky</a:t>
            </a:r>
          </a:p>
          <a:p>
            <a:pPr marL="0" indent="0">
              <a:buNone/>
            </a:pPr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- chodí se do kostelů na 	půlnoční mše</a:t>
            </a:r>
          </a:p>
        </p:txBody>
      </p:sp>
      <p:pic>
        <p:nvPicPr>
          <p:cNvPr id="4100" name="Picture 4" descr="D:\Fotak - novy\P1030269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61" t="15115" r="33637" b="25795"/>
          <a:stretch/>
        </p:blipFill>
        <p:spPr bwMode="auto">
          <a:xfrm>
            <a:off x="6156176" y="1196752"/>
            <a:ext cx="2401190" cy="542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28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500">
              <a:schemeClr val="accent4">
                <a:lumMod val="60000"/>
                <a:lumOff val="40000"/>
              </a:schemeClr>
            </a:gs>
            <a:gs pos="0">
              <a:schemeClr val="accent4">
                <a:lumMod val="40000"/>
                <a:lumOff val="60000"/>
              </a:schemeClr>
            </a:gs>
            <a:gs pos="5128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75000"/>
              </a:schemeClr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5396" y="112474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25. prosince – Boží hod vánoční – 1. svátek vánoční</a:t>
            </a:r>
          </a:p>
          <a:p>
            <a:r>
              <a:rPr lang="cs-CZ" sz="2400" dirty="0">
                <a:latin typeface="Comic Sans MS" pitchFamily="66" charset="0"/>
              </a:rPr>
              <a:t>	- den hodování a oslav narození Ježíše </a:t>
            </a:r>
            <a:r>
              <a:rPr lang="cs-CZ" sz="2400" dirty="0" smtClean="0">
                <a:latin typeface="Comic Sans MS" pitchFamily="66" charset="0"/>
              </a:rPr>
              <a:t>Krista</a:t>
            </a:r>
          </a:p>
          <a:p>
            <a:endParaRPr lang="cs-CZ" sz="2400" dirty="0">
              <a:latin typeface="Comic Sans MS" pitchFamily="66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Comic Sans MS" pitchFamily="66" charset="0"/>
              </a:rPr>
              <a:t>26. prosince – svátek Štěpána – 2. svátek vánoční</a:t>
            </a:r>
          </a:p>
          <a:p>
            <a:r>
              <a:rPr lang="cs-CZ" sz="2400" dirty="0">
                <a:latin typeface="Comic Sans MS" pitchFamily="66" charset="0"/>
              </a:rPr>
              <a:t>	- navštěvujeme se s příbuznými a známými</a:t>
            </a:r>
          </a:p>
        </p:txBody>
      </p:sp>
      <p:pic>
        <p:nvPicPr>
          <p:cNvPr id="3075" name="Picture 3" descr="C:\Users\Petra\AppData\Local\Microsoft\Windows\Temporary Internet Files\Content.IE5\1Y52DWO6\MP9004000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61" b="98145" l="9961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36912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65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500">
              <a:schemeClr val="accent3">
                <a:lumMod val="75000"/>
              </a:schemeClr>
            </a:gs>
            <a:gs pos="0">
              <a:schemeClr val="accent3">
                <a:lumMod val="20000"/>
                <a:lumOff val="80000"/>
              </a:schemeClr>
            </a:gs>
            <a:gs pos="100000">
              <a:schemeClr val="accent3">
                <a:lumMod val="75000"/>
              </a:schemeClr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4"/>
          </a:xfrm>
        </p:spPr>
        <p:txBody>
          <a:bodyPr>
            <a:normAutofit/>
          </a:bodyPr>
          <a:lstStyle/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Otevřená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galerie Microsoft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Office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ŠTIKOVÁ, V.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Já a můj svět.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Brno : Nová škola, 2008.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ISBN 80-7289-097-2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s.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22 - 23.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PLICKA, K., VOLF, F.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Český rok – Zima.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vyd. Praha : Mladá fronta, 2010. ISBN 9788020422842. s. 20</a:t>
            </a:r>
          </a:p>
          <a:p>
            <a:r>
              <a:rPr lang="cs-CZ" sz="2000" dirty="0"/>
              <a:t>RIESER, M. </a:t>
            </a:r>
            <a:r>
              <a:rPr lang="cs-CZ" sz="2000" i="1" dirty="0" err="1"/>
              <a:t>wikipedia</a:t>
            </a:r>
            <a:r>
              <a:rPr lang="cs-CZ" sz="2000" dirty="0"/>
              <a:t> [online]. [cit. 25.7.2012]. Dostupný na WWW: &lt;http://cs.wikipedia.org/wiki/Soubor:Adventskranz-1.Advent.jpg&gt;. </a:t>
            </a:r>
            <a:endParaRPr lang="cs-CZ" sz="2000" dirty="0" smtClean="0"/>
          </a:p>
          <a:p>
            <a:r>
              <a:rPr lang="cs-CZ" sz="2000" dirty="0"/>
              <a:t>HEYDE, Manfred. </a:t>
            </a:r>
            <a:r>
              <a:rPr lang="cs-CZ" sz="2000" i="1" dirty="0" err="1"/>
              <a:t>wikipedia</a:t>
            </a:r>
            <a:r>
              <a:rPr lang="cs-CZ" sz="2000" dirty="0"/>
              <a:t> [online]. [cit. 25.7.2012]. Dostupný na WWW: &lt;http://cs.wikipedia.org/wiki/</a:t>
            </a:r>
            <a:r>
              <a:rPr lang="cs-CZ" sz="2000" dirty="0" err="1"/>
              <a:t>Soubor:Almond_blossom.jpg</a:t>
            </a:r>
            <a:r>
              <a:rPr lang="cs-CZ" sz="2000" dirty="0"/>
              <a:t>&gt;. </a:t>
            </a:r>
            <a:endParaRPr lang="cs-CZ" sz="2000" dirty="0" smtClean="0"/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237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871</Words>
  <Application>Microsoft Office PowerPoint</Application>
  <PresentationFormat>Předvádění na obrazovce (4:3)</PresentationFormat>
  <Paragraphs>75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Vánoce</vt:lpstr>
      <vt:lpstr>Vánoce</vt:lpstr>
      <vt:lpstr>Advent</vt:lpstr>
      <vt:lpstr>Symboly Vánoc</vt:lpstr>
      <vt:lpstr>Prezentace aplikace PowerPoint</vt:lpstr>
      <vt:lpstr>Prezentace aplikace PowerPoint</vt:lpstr>
      <vt:lpstr>Prezentace aplikace PowerPoint</vt:lpstr>
      <vt:lpstr>Zvyky Vánoc</vt:lpstr>
      <vt:lpstr>Prezentace aplikace PowerPoint</vt:lpstr>
      <vt:lpstr>Prezentace aplikace PowerPoint</vt:lpstr>
      <vt:lpstr>Prezentace aplikace PowerPoint</vt:lpstr>
      <vt:lpstr>Štědrovečerní večeře</vt:lpstr>
      <vt:lpstr>Prezentace aplikace PowerPoint</vt:lpstr>
      <vt:lpstr>Vánoční svátky</vt:lpstr>
      <vt:lpstr>Prezentace aplikace PowerPoint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</dc:title>
  <dc:creator>Petra</dc:creator>
  <cp:lastModifiedBy>User</cp:lastModifiedBy>
  <cp:revision>51</cp:revision>
  <dcterms:created xsi:type="dcterms:W3CDTF">2012-07-11T18:21:29Z</dcterms:created>
  <dcterms:modified xsi:type="dcterms:W3CDTF">2012-07-26T08:59:22Z</dcterms:modified>
</cp:coreProperties>
</file>