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handoutMasterIdLst>
    <p:handoutMasterId r:id="rId9"/>
  </p:handoutMasterIdLst>
  <p:sldIdLst>
    <p:sldId id="287" r:id="rId2"/>
    <p:sldId id="281" r:id="rId3"/>
    <p:sldId id="272" r:id="rId4"/>
    <p:sldId id="282" r:id="rId5"/>
    <p:sldId id="283" r:id="rId6"/>
    <p:sldId id="286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FF66FF"/>
    <a:srgbClr val="00FF00"/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59" autoAdjust="0"/>
    <p:restoredTop sz="90969" autoAdjust="0"/>
  </p:normalViewPr>
  <p:slideViewPr>
    <p:cSldViewPr>
      <p:cViewPr varScale="1">
        <p:scale>
          <a:sx n="47" d="100"/>
          <a:sy n="47" d="100"/>
        </p:scale>
        <p:origin x="-65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5" d="100"/>
          <a:sy n="65" d="100"/>
        </p:scale>
        <p:origin x="-2706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Times New Roman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Times New Roman" charset="0"/>
                <a:cs typeface="+mn-cs"/>
              </a:defRPr>
            </a:lvl1pPr>
          </a:lstStyle>
          <a:p>
            <a:pPr>
              <a:defRPr/>
            </a:pPr>
            <a:fld id="{CA597772-69AD-4731-93BF-F83518C22824}" type="datetimeFigureOut">
              <a:rPr lang="cs-CZ"/>
              <a:pPr>
                <a:defRPr/>
              </a:pPr>
              <a:t>3.5.2011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Times New Roman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Times New Roman" charset="0"/>
                <a:cs typeface="+mn-cs"/>
              </a:defRPr>
            </a:lvl1pPr>
          </a:lstStyle>
          <a:p>
            <a:pPr>
              <a:defRPr/>
            </a:pPr>
            <a:fld id="{B8BE551D-37A5-4E18-A60A-3913200A33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974078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Times New Roman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Times New Roman" charset="0"/>
                <a:cs typeface="+mn-cs"/>
              </a:defRPr>
            </a:lvl1pPr>
          </a:lstStyle>
          <a:p>
            <a:pPr>
              <a:defRPr/>
            </a:pPr>
            <a:fld id="{13D06010-4CF9-44E3-902D-F23A9947B7B8}" type="datetimeFigureOut">
              <a:rPr lang="cs-CZ"/>
              <a:pPr>
                <a:defRPr/>
              </a:pPr>
              <a:t>3.5.2011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Times New Roman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Times New Roman" charset="0"/>
                <a:cs typeface="+mn-cs"/>
              </a:defRPr>
            </a:lvl1pPr>
          </a:lstStyle>
          <a:p>
            <a:pPr>
              <a:defRPr/>
            </a:pPr>
            <a:fld id="{8BEA32D5-C37B-456F-B8A8-D226672684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057721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,,</a:t>
            </a:r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5B14554E-EC53-45E5-81A5-682A5615DCFF}" type="slidenum">
              <a:rPr lang="cs-CZ" smtClean="0">
                <a:latin typeface="Times New Roman" pitchFamily="18" charset="0"/>
              </a:rPr>
              <a:pPr>
                <a:defRPr/>
              </a:pPr>
              <a:t>3</a:t>
            </a:fld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,,</a:t>
            </a:r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EA21C68F-C8FF-44C0-A9F3-79CD029A5268}" type="slidenum">
              <a:rPr lang="cs-CZ" smtClean="0">
                <a:latin typeface="Times New Roman" pitchFamily="18" charset="0"/>
              </a:rPr>
              <a:pPr>
                <a:defRPr/>
              </a:pPr>
              <a:t>4</a:t>
            </a:fld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,,</a:t>
            </a:r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154408F7-6965-4872-86E2-6642E381573F}" type="slidenum">
              <a:rPr lang="cs-CZ" smtClean="0">
                <a:latin typeface="Times New Roman" pitchFamily="18" charset="0"/>
              </a:rPr>
              <a:pPr>
                <a:defRPr/>
              </a:pPr>
              <a:t>5</a:t>
            </a:fld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,,</a:t>
            </a:r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2CBB5855-D0BE-4650-B694-7C31B71B51B6}" type="slidenum">
              <a:rPr lang="cs-CZ" smtClean="0">
                <a:latin typeface="Times New Roman" pitchFamily="18" charset="0"/>
              </a:rPr>
              <a:pPr>
                <a:defRPr/>
              </a:pPr>
              <a:t>6</a:t>
            </a:fld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97D0C0-0342-4880-B175-BD2874E01E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53870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5428B4-B24E-4261-AF84-17D28EDE78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35657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C66F86-9F1D-4129-B406-28733CD613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81391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A05CB1-A8C9-419D-BA28-8FD313CF04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0069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6137B8E-5006-4B37-BCA1-1BFC704835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11877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7F73BA-B49B-409A-9D0E-C646C6EB98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54250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902BFB-F4CA-4FCD-ACF5-C1EDE2E4DA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63052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64CAFF-2754-46D1-8D24-C349C70750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52204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96025B-F242-4865-9CDC-5418E06536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68273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35A0FE-576D-4EF5-9028-A8A875172A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29771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AF685C-CC5E-413F-B176-B25B648BBD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48948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843B80-51D1-492E-B8CA-49CD5C1AC2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80861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62B58F-EB10-4EC6-95C9-A84E921612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21816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Times New Roman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imes New Roman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Times New Roman" charset="0"/>
                <a:cs typeface="+mn-cs"/>
              </a:defRPr>
            </a:lvl1pPr>
          </a:lstStyle>
          <a:p>
            <a:pPr>
              <a:defRPr/>
            </a:pPr>
            <a:fld id="{387ACA56-8B4C-4B9B-A6E6-52DE778F92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VY_32_INOVACE_14A_Desetinná čísla – procvičování 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9pPr>
          </a:lstStyle>
          <a:p>
            <a:pPr algn="ctr" eaLnBrk="1" hangingPunct="1"/>
            <a:r>
              <a:rPr lang="cs-CZ" dirty="0">
                <a:latin typeface="Arial" charset="0"/>
              </a:rPr>
              <a:t>Základní škola a Mateřská škola Choustník, okres Tábor</a:t>
            </a:r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3"/>
          <p:cNvSpPr>
            <a:spLocks noGrp="1"/>
          </p:cNvSpPr>
          <p:nvPr>
            <p:ph type="title"/>
          </p:nvPr>
        </p:nvSpPr>
        <p:spPr>
          <a:xfrm>
            <a:off x="684213" y="1052513"/>
            <a:ext cx="7773987" cy="3756025"/>
          </a:xfrm>
        </p:spPr>
        <p:txBody>
          <a:bodyPr/>
          <a:lstStyle/>
          <a:p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z="6000" b="1" smtClean="0">
                <a:solidFill>
                  <a:srgbClr val="C00000"/>
                </a:solidFill>
              </a:rPr>
              <a:t>Desetinná čísla:</a:t>
            </a:r>
            <a:br>
              <a:rPr lang="cs-CZ" sz="6000" b="1" smtClean="0">
                <a:solidFill>
                  <a:srgbClr val="C00000"/>
                </a:solidFill>
              </a:rPr>
            </a:br>
            <a:r>
              <a:rPr lang="cs-CZ" sz="6000" b="1" smtClean="0">
                <a:solidFill>
                  <a:srgbClr val="C00000"/>
                </a:solidFill>
              </a:rPr>
              <a:t/>
            </a:r>
            <a:br>
              <a:rPr lang="cs-CZ" sz="6000" b="1" smtClean="0">
                <a:solidFill>
                  <a:srgbClr val="C00000"/>
                </a:solidFill>
              </a:rPr>
            </a:br>
            <a:r>
              <a:rPr lang="cs-CZ" sz="6000" b="1" smtClean="0">
                <a:solidFill>
                  <a:srgbClr val="C00000"/>
                </a:solidFill>
              </a:rPr>
              <a:t>procvičování - A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471" name="Group 135"/>
          <p:cNvGraphicFramePr>
            <a:graphicFrameLocks noGrp="1"/>
          </p:cNvGraphicFramePr>
          <p:nvPr/>
        </p:nvGraphicFramePr>
        <p:xfrm>
          <a:off x="1042988" y="765175"/>
          <a:ext cx="7345362" cy="3171829"/>
        </p:xfrm>
        <a:graphic>
          <a:graphicData uri="http://schemas.openxmlformats.org/drawingml/2006/table">
            <a:tbl>
              <a:tblPr/>
              <a:tblGrid>
                <a:gridCol w="847725"/>
                <a:gridCol w="847725"/>
                <a:gridCol w="847725"/>
                <a:gridCol w="847725"/>
                <a:gridCol w="847725"/>
                <a:gridCol w="847725"/>
                <a:gridCol w="754062"/>
                <a:gridCol w="752475"/>
                <a:gridCol w="752475"/>
              </a:tblGrid>
              <a:tr h="42063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+</a:t>
                      </a:r>
                    </a:p>
                  </a:txBody>
                  <a:tcPr marT="45715" marB="45715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4,3</a:t>
                      </a:r>
                      <a:endParaRPr lang="cs-CZ" sz="1800" b="1" dirty="0"/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3,4</a:t>
                      </a:r>
                      <a:endParaRPr lang="cs-CZ" sz="1800" b="1" dirty="0"/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5,7</a:t>
                      </a:r>
                      <a:endParaRPr lang="cs-CZ" sz="1800" b="1" dirty="0"/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5,78</a:t>
                      </a:r>
                      <a:endParaRPr lang="cs-CZ" sz="1800" b="1" dirty="0"/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0,9</a:t>
                      </a:r>
                      <a:endParaRPr lang="cs-CZ" sz="1800" b="1" dirty="0"/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0,97</a:t>
                      </a:r>
                      <a:endParaRPr lang="cs-CZ" sz="1800" b="1" dirty="0"/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0,008</a:t>
                      </a:r>
                      <a:endParaRPr lang="cs-CZ" sz="1800" b="1" dirty="0"/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10</a:t>
                      </a:r>
                      <a:endParaRPr lang="cs-CZ" sz="1800" b="1" dirty="0"/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3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7,23</a:t>
                      </a:r>
                    </a:p>
                  </a:txBody>
                  <a:tcPr marT="45715" marB="45715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64">
                <a:tc gridSpan="9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15" marB="45715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262699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B05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3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</a:t>
                      </a:r>
                    </a:p>
                  </a:txBody>
                  <a:tcPr marT="45715" marB="45715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6,8</a:t>
                      </a:r>
                      <a:endParaRPr lang="cs-CZ" sz="1800" b="1" dirty="0"/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5,24</a:t>
                      </a:r>
                      <a:endParaRPr lang="cs-CZ" sz="1800" b="1" dirty="0"/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9,35</a:t>
                      </a:r>
                      <a:endParaRPr lang="cs-CZ" sz="1800" b="1" dirty="0"/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10</a:t>
                      </a:r>
                      <a:endParaRPr lang="cs-CZ" sz="1800" b="1" dirty="0"/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13,7</a:t>
                      </a:r>
                      <a:endParaRPr lang="cs-CZ" sz="1800" b="1" dirty="0"/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80</a:t>
                      </a:r>
                      <a:endParaRPr lang="cs-CZ" sz="1800" b="1" dirty="0"/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3,87</a:t>
                      </a:r>
                      <a:endParaRPr lang="cs-CZ" sz="1800" b="1" dirty="0"/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8,49</a:t>
                      </a:r>
                      <a:endParaRPr lang="cs-CZ" sz="1800" b="1" dirty="0"/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3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3,7</a:t>
                      </a:r>
                    </a:p>
                  </a:txBody>
                  <a:tcPr marT="45715" marB="45715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37">
                <a:tc gridSpan="9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15" marB="45715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262699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B05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574">
                <a:tc gridSpan="9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15" marB="45715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66FF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C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22228B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471" name="Group 135"/>
          <p:cNvGraphicFramePr>
            <a:graphicFrameLocks noGrp="1"/>
          </p:cNvGraphicFramePr>
          <p:nvPr/>
        </p:nvGraphicFramePr>
        <p:xfrm>
          <a:off x="1042988" y="765175"/>
          <a:ext cx="7345362" cy="2743206"/>
        </p:xfrm>
        <a:graphic>
          <a:graphicData uri="http://schemas.openxmlformats.org/drawingml/2006/table">
            <a:tbl>
              <a:tblPr/>
              <a:tblGrid>
                <a:gridCol w="847725"/>
                <a:gridCol w="847725"/>
                <a:gridCol w="847725"/>
                <a:gridCol w="847725"/>
                <a:gridCol w="847725"/>
                <a:gridCol w="847725"/>
                <a:gridCol w="754062"/>
                <a:gridCol w="752475"/>
                <a:gridCol w="752475"/>
              </a:tblGrid>
              <a:tr h="42062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+</a:t>
                      </a:r>
                    </a:p>
                  </a:txBody>
                  <a:tcPr marT="45713" marB="45713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4,3</a:t>
                      </a:r>
                      <a:endParaRPr lang="cs-CZ" sz="1800" b="1" dirty="0"/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3,4</a:t>
                      </a:r>
                      <a:endParaRPr lang="cs-CZ" sz="1800" b="1" dirty="0"/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5,7</a:t>
                      </a:r>
                      <a:endParaRPr lang="cs-CZ" sz="1800" b="1" dirty="0"/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5,78</a:t>
                      </a:r>
                      <a:endParaRPr lang="cs-CZ" sz="1800" b="1" dirty="0"/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0,9</a:t>
                      </a:r>
                      <a:endParaRPr lang="cs-CZ" sz="1800" b="1" dirty="0"/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0,97</a:t>
                      </a:r>
                      <a:endParaRPr lang="cs-CZ" sz="1800" b="1" dirty="0"/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0,008</a:t>
                      </a:r>
                      <a:endParaRPr lang="cs-CZ" sz="1800" b="1" dirty="0"/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10</a:t>
                      </a:r>
                      <a:endParaRPr lang="cs-CZ" sz="1800" b="1" dirty="0"/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2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7,23</a:t>
                      </a:r>
                    </a:p>
                  </a:txBody>
                  <a:tcPr marT="45713" marB="45713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Times New Roman" charset="0"/>
                        </a:rPr>
                        <a:t>11,53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Times New Roman" charset="0"/>
                        </a:rPr>
                        <a:t>10,63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Times New Roman" charset="0"/>
                        </a:rPr>
                        <a:t>12,93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Times New Roman" charset="0"/>
                        </a:rPr>
                        <a:t>13,01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Times New Roman" charset="0"/>
                        </a:rPr>
                        <a:t>8,13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Times New Roman" charset="0"/>
                        </a:rPr>
                        <a:t>8,2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Times New Roman" charset="0"/>
                        </a:rPr>
                        <a:t>7,238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Times New Roman" charset="0"/>
                        </a:rPr>
                        <a:t>17,23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59">
                <a:tc gridSpan="9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13" marB="45713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262699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B05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2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</a:t>
                      </a:r>
                    </a:p>
                  </a:txBody>
                  <a:tcPr marT="45713" marB="45713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6,8</a:t>
                      </a:r>
                      <a:endParaRPr lang="cs-CZ" sz="1800" b="1" dirty="0"/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5,24</a:t>
                      </a:r>
                      <a:endParaRPr lang="cs-CZ" sz="1800" b="1" dirty="0"/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9,35</a:t>
                      </a:r>
                      <a:endParaRPr lang="cs-CZ" sz="1800" b="1" dirty="0"/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10</a:t>
                      </a:r>
                      <a:endParaRPr lang="cs-CZ" sz="1800" b="1" dirty="0"/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13,7</a:t>
                      </a:r>
                      <a:endParaRPr lang="cs-CZ" sz="1800" b="1" dirty="0"/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80</a:t>
                      </a:r>
                      <a:endParaRPr lang="cs-CZ" sz="1800" b="1" dirty="0"/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3,87</a:t>
                      </a:r>
                      <a:endParaRPr lang="cs-CZ" sz="1800" b="1" dirty="0"/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8,49</a:t>
                      </a:r>
                      <a:endParaRPr lang="cs-CZ" sz="1800" b="1" dirty="0"/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2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3,7</a:t>
                      </a:r>
                    </a:p>
                  </a:txBody>
                  <a:tcPr marT="45713" marB="45713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28">
                <a:tc gridSpan="9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13" marB="45713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262699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B05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471" name="Group 135"/>
          <p:cNvGraphicFramePr>
            <a:graphicFrameLocks noGrp="1"/>
          </p:cNvGraphicFramePr>
          <p:nvPr/>
        </p:nvGraphicFramePr>
        <p:xfrm>
          <a:off x="1042988" y="765175"/>
          <a:ext cx="7345362" cy="2743206"/>
        </p:xfrm>
        <a:graphic>
          <a:graphicData uri="http://schemas.openxmlformats.org/drawingml/2006/table">
            <a:tbl>
              <a:tblPr/>
              <a:tblGrid>
                <a:gridCol w="847725"/>
                <a:gridCol w="847725"/>
                <a:gridCol w="847725"/>
                <a:gridCol w="847725"/>
                <a:gridCol w="847725"/>
                <a:gridCol w="847725"/>
                <a:gridCol w="754062"/>
                <a:gridCol w="752475"/>
                <a:gridCol w="752475"/>
              </a:tblGrid>
              <a:tr h="42062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+</a:t>
                      </a:r>
                    </a:p>
                  </a:txBody>
                  <a:tcPr marT="45713" marB="45713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4,3</a:t>
                      </a:r>
                      <a:endParaRPr lang="cs-CZ" sz="1800" b="1" dirty="0"/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3,4</a:t>
                      </a:r>
                      <a:endParaRPr lang="cs-CZ" sz="1800" b="1" dirty="0"/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5,7</a:t>
                      </a:r>
                      <a:endParaRPr lang="cs-CZ" sz="1800" b="1" dirty="0"/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5,78</a:t>
                      </a:r>
                      <a:endParaRPr lang="cs-CZ" sz="1800" b="1" dirty="0"/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0,9</a:t>
                      </a:r>
                      <a:endParaRPr lang="cs-CZ" sz="1800" b="1" dirty="0"/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0,97</a:t>
                      </a:r>
                      <a:endParaRPr lang="cs-CZ" sz="1800" b="1" dirty="0"/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0,008</a:t>
                      </a:r>
                      <a:endParaRPr lang="cs-CZ" sz="1800" b="1" dirty="0"/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10</a:t>
                      </a:r>
                      <a:endParaRPr lang="cs-CZ" sz="1800" b="1" dirty="0"/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2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7,23</a:t>
                      </a:r>
                    </a:p>
                  </a:txBody>
                  <a:tcPr marT="45713" marB="45713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59">
                <a:tc gridSpan="9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13" marB="45713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262699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B05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2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</a:t>
                      </a:r>
                    </a:p>
                  </a:txBody>
                  <a:tcPr marT="45713" marB="45713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6,8</a:t>
                      </a:r>
                      <a:endParaRPr lang="cs-CZ" sz="1800" b="1" dirty="0"/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5,24</a:t>
                      </a:r>
                      <a:endParaRPr lang="cs-CZ" sz="1800" b="1" dirty="0"/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9,35</a:t>
                      </a:r>
                      <a:endParaRPr lang="cs-CZ" sz="1800" b="1" dirty="0"/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10</a:t>
                      </a:r>
                      <a:endParaRPr lang="cs-CZ" sz="1800" b="1" dirty="0"/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13,7</a:t>
                      </a:r>
                      <a:endParaRPr lang="cs-CZ" sz="1800" b="1" dirty="0"/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80</a:t>
                      </a:r>
                      <a:endParaRPr lang="cs-CZ" sz="1800" b="1" dirty="0"/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3,87</a:t>
                      </a:r>
                      <a:endParaRPr lang="cs-CZ" sz="1800" b="1" dirty="0"/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8,49</a:t>
                      </a:r>
                      <a:endParaRPr lang="cs-CZ" sz="1800" b="1" dirty="0"/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2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3,7</a:t>
                      </a:r>
                    </a:p>
                  </a:txBody>
                  <a:tcPr marT="45713" marB="45713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3,1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1,54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5,65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6,3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10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76,3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0,17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4,79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28">
                <a:tc gridSpan="9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13" marB="45713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262699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B05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471" name="Group 135"/>
          <p:cNvGraphicFramePr>
            <a:graphicFrameLocks noGrp="1"/>
          </p:cNvGraphicFramePr>
          <p:nvPr/>
        </p:nvGraphicFramePr>
        <p:xfrm>
          <a:off x="1042988" y="765175"/>
          <a:ext cx="7345362" cy="3171829"/>
        </p:xfrm>
        <a:graphic>
          <a:graphicData uri="http://schemas.openxmlformats.org/drawingml/2006/table">
            <a:tbl>
              <a:tblPr/>
              <a:tblGrid>
                <a:gridCol w="847725"/>
                <a:gridCol w="847725"/>
                <a:gridCol w="847725"/>
                <a:gridCol w="847725"/>
                <a:gridCol w="847725"/>
                <a:gridCol w="847725"/>
                <a:gridCol w="754062"/>
                <a:gridCol w="752475"/>
                <a:gridCol w="752475"/>
              </a:tblGrid>
              <a:tr h="42063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+</a:t>
                      </a:r>
                    </a:p>
                  </a:txBody>
                  <a:tcPr marT="45715" marB="45715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4,3</a:t>
                      </a:r>
                      <a:endParaRPr lang="cs-CZ" sz="1800" b="1" dirty="0"/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3,4</a:t>
                      </a:r>
                      <a:endParaRPr lang="cs-CZ" sz="1800" b="1" dirty="0"/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5,7</a:t>
                      </a:r>
                      <a:endParaRPr lang="cs-CZ" sz="1800" b="1" dirty="0"/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5,78</a:t>
                      </a:r>
                      <a:endParaRPr lang="cs-CZ" sz="1800" b="1" dirty="0"/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0,9</a:t>
                      </a:r>
                      <a:endParaRPr lang="cs-CZ" sz="1800" b="1" dirty="0"/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0,97</a:t>
                      </a:r>
                      <a:endParaRPr lang="cs-CZ" sz="1800" b="1" dirty="0"/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0,008</a:t>
                      </a:r>
                      <a:endParaRPr lang="cs-CZ" sz="1800" b="1" dirty="0"/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10</a:t>
                      </a:r>
                      <a:endParaRPr lang="cs-CZ" sz="1800" b="1" dirty="0"/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3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7,23</a:t>
                      </a:r>
                    </a:p>
                  </a:txBody>
                  <a:tcPr marT="45715" marB="45715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Times New Roman" charset="0"/>
                        </a:rPr>
                        <a:t>11,53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Times New Roman" charset="0"/>
                        </a:rPr>
                        <a:t>10,63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Times New Roman" charset="0"/>
                        </a:rPr>
                        <a:t>12,93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Times New Roman" charset="0"/>
                        </a:rPr>
                        <a:t>13,01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Times New Roman" charset="0"/>
                        </a:rPr>
                        <a:t>8,13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Times New Roman" charset="0"/>
                        </a:rPr>
                        <a:t>8,2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Times New Roman" charset="0"/>
                        </a:rPr>
                        <a:t>7,238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Times New Roman" charset="0"/>
                        </a:rPr>
                        <a:t>17,23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64">
                <a:tc gridSpan="9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15" marB="45715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262699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B05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3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</a:t>
                      </a:r>
                    </a:p>
                  </a:txBody>
                  <a:tcPr marT="45715" marB="45715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6,8</a:t>
                      </a:r>
                      <a:endParaRPr lang="cs-CZ" sz="1800" b="1" dirty="0"/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5,24</a:t>
                      </a:r>
                      <a:endParaRPr lang="cs-CZ" sz="1800" b="1" dirty="0"/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9,35</a:t>
                      </a:r>
                      <a:endParaRPr lang="cs-CZ" sz="1800" b="1" dirty="0"/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10</a:t>
                      </a:r>
                      <a:endParaRPr lang="cs-CZ" sz="1800" b="1" dirty="0"/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13,7</a:t>
                      </a:r>
                      <a:endParaRPr lang="cs-CZ" sz="1800" b="1" dirty="0"/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80</a:t>
                      </a:r>
                      <a:endParaRPr lang="cs-CZ" sz="1800" b="1" dirty="0"/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3,87</a:t>
                      </a:r>
                      <a:endParaRPr lang="cs-CZ" sz="1800" b="1" dirty="0"/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8,49</a:t>
                      </a:r>
                      <a:endParaRPr lang="cs-CZ" sz="1800" b="1" dirty="0"/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3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3,7</a:t>
                      </a:r>
                    </a:p>
                  </a:txBody>
                  <a:tcPr marT="45715" marB="45715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3,1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1,54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5,65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6,3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10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76,3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0,17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4,79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37">
                <a:tc gridSpan="9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15" marB="45715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262699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B05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574">
                <a:tc gridSpan="9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15" marB="45715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66FF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C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22228B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340</TotalTime>
  <Words>133</Words>
  <Application>Microsoft Office PowerPoint</Application>
  <PresentationFormat>Předvádění na obrazovce (4:3)</PresentationFormat>
  <Paragraphs>123</Paragraphs>
  <Slides>6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Default Design</vt:lpstr>
      <vt:lpstr>VY_32_INOVACE_14A_Desetinná čísla – procvičování </vt:lpstr>
      <vt:lpstr>  Desetinná čísla:  procvičování - A   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7 Z 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Alena HABISONOVÁ</dc:title>
  <dc:creator>pc9</dc:creator>
  <cp:lastModifiedBy>krejza</cp:lastModifiedBy>
  <cp:revision>114</cp:revision>
  <dcterms:created xsi:type="dcterms:W3CDTF">2003-11-19T14:30:33Z</dcterms:created>
  <dcterms:modified xsi:type="dcterms:W3CDTF">2011-05-03T21:32:51Z</dcterms:modified>
</cp:coreProperties>
</file>