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handoutMasterIdLst>
    <p:handoutMasterId r:id="rId8"/>
  </p:handoutMasterIdLst>
  <p:sldIdLst>
    <p:sldId id="276" r:id="rId2"/>
    <p:sldId id="272" r:id="rId3"/>
    <p:sldId id="273" r:id="rId4"/>
    <p:sldId id="274" r:id="rId5"/>
    <p:sldId id="275" r:id="rId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  <a:srgbClr val="FF66FF"/>
    <a:srgbClr val="00FF00"/>
    <a:srgbClr val="3333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251" autoAdjust="0"/>
    <p:restoredTop sz="90969" autoAdjust="0"/>
  </p:normalViewPr>
  <p:slideViewPr>
    <p:cSldViewPr>
      <p:cViewPr varScale="1">
        <p:scale>
          <a:sx n="47" d="100"/>
          <a:sy n="47" d="100"/>
        </p:scale>
        <p:origin x="-1038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65" d="100"/>
          <a:sy n="65" d="100"/>
        </p:scale>
        <p:origin x="-2706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CECEC391-8545-4878-A718-AA65B98F0AC3}" type="datetimeFigureOut">
              <a:rPr lang="cs-CZ"/>
              <a:pPr>
                <a:defRPr/>
              </a:pPr>
              <a:t>3.5.2011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B76380A4-2A8A-4410-A6CA-DE57D8F24C7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010885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FD9282D5-5242-465C-BF97-83B5416D5746}" type="datetimeFigureOut">
              <a:rPr lang="cs-CZ"/>
              <a:pPr>
                <a:defRPr/>
              </a:pPr>
              <a:t>3.5.2011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946BD649-DDE7-4EBB-8371-CC7531C866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634601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819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smtClean="0"/>
              <a:t>,,</a:t>
            </a:r>
          </a:p>
        </p:txBody>
      </p:sp>
      <p:sp>
        <p:nvSpPr>
          <p:cNvPr id="819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/>
            <a:fld id="{B749C361-F5BF-4727-BB16-8274891A5ADC}" type="slidenum">
              <a:rPr lang="cs-CZ" sz="1200" smtClean="0"/>
              <a:pPr eaLnBrk="1" hangingPunct="1"/>
              <a:t>2</a:t>
            </a:fld>
            <a:endParaRPr lang="cs-CZ" sz="1200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smtClean="0"/>
              <a:t>,,</a:t>
            </a:r>
          </a:p>
        </p:txBody>
      </p:sp>
      <p:sp>
        <p:nvSpPr>
          <p:cNvPr id="92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/>
            <a:fld id="{46918897-6AB3-4349-807F-1AB83487A488}" type="slidenum">
              <a:rPr lang="cs-CZ" sz="1200" smtClean="0"/>
              <a:pPr eaLnBrk="1" hangingPunct="1"/>
              <a:t>3</a:t>
            </a:fld>
            <a:endParaRPr lang="cs-CZ" sz="1200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024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smtClean="0"/>
              <a:t>,,</a:t>
            </a:r>
          </a:p>
        </p:txBody>
      </p:sp>
      <p:sp>
        <p:nvSpPr>
          <p:cNvPr id="1024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/>
            <a:fld id="{590DCB47-AE11-46EF-88D3-31E0579DFFE9}" type="slidenum">
              <a:rPr lang="cs-CZ" sz="1200" smtClean="0"/>
              <a:pPr eaLnBrk="1" hangingPunct="1"/>
              <a:t>4</a:t>
            </a:fld>
            <a:endParaRPr lang="cs-CZ" sz="1200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126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smtClean="0"/>
              <a:t>,,</a:t>
            </a:r>
          </a:p>
        </p:txBody>
      </p:sp>
      <p:sp>
        <p:nvSpPr>
          <p:cNvPr id="1126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/>
            <a:fld id="{50AC84E1-B6AA-4D0D-B9FF-DED1B8FBB123}" type="slidenum">
              <a:rPr lang="cs-CZ" sz="1200" smtClean="0"/>
              <a:pPr eaLnBrk="1" hangingPunct="1"/>
              <a:t>5</a:t>
            </a:fld>
            <a:endParaRPr lang="cs-CZ" sz="1200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F2EE644-D5E1-454B-8B4E-150BCE69D30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31963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AD41110-AA71-4419-A9DC-80233996E7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37310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3CE47B4-E224-4B51-B130-B6D50D7CBB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53004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9FAB206-64BD-49B0-9F59-2077B1941C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41891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D9CFD8B-92FF-4361-BAE5-90969E2F0DA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86889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24AF946-3145-4664-9739-BA35C6C570D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21483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7791FE6-C0D1-47B6-8DC7-333001143CB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59035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631FC17-55AB-4E97-863A-43BA5864F4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85388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E1457D7-068D-457C-8C94-B24135DC480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83817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6DB48FA-DAE3-4273-810A-C6EB2A860C2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3441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0B2F1F9-B9B1-4DF6-A957-E8DDC23F0BD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30399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 preserve="1">
  <p:cSld name="Nadpis, text a klip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klipart 3"/>
          <p:cNvSpPr>
            <a:spLocks noGrp="1"/>
          </p:cNvSpPr>
          <p:nvPr>
            <p:ph type="clipArt"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4716D23-8B4D-445D-A92A-C9550C51BF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287370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685800" y="1981200"/>
            <a:ext cx="7772400" cy="41148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4898D2D-D5E2-4D9D-AAA1-C068E5B226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26776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87817254-4753-46F0-B186-B2E82AB901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z="3200" b="1" dirty="0" smtClean="0">
                <a:latin typeface="Calibri" pitchFamily="34" charset="0"/>
                <a:cs typeface="Calibri" pitchFamily="34" charset="0"/>
              </a:rPr>
              <a:t>VY_32_INOVACE_21B_Opačná čísla 2</a:t>
            </a: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hangingPunct="1"/>
            <a:r>
              <a:rPr lang="cs-CZ" dirty="0">
                <a:latin typeface="Arial" charset="0"/>
                <a:cs typeface="Arial" charset="0"/>
              </a:rPr>
              <a:t>Základní škola a Mateřská škola Choustník, okres Tábor</a:t>
            </a:r>
            <a:endParaRPr lang="cs-CZ" dirty="0">
              <a:latin typeface="Calibri" pitchFamily="34" charset="0"/>
              <a:cs typeface="Arial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471" name="Group 135"/>
          <p:cNvGraphicFramePr>
            <a:graphicFrameLocks noGrp="1"/>
          </p:cNvGraphicFramePr>
          <p:nvPr/>
        </p:nvGraphicFramePr>
        <p:xfrm>
          <a:off x="1042988" y="765175"/>
          <a:ext cx="7345362" cy="3871914"/>
        </p:xfrm>
        <a:graphic>
          <a:graphicData uri="http://schemas.openxmlformats.org/drawingml/2006/table">
            <a:tbl>
              <a:tblPr/>
              <a:tblGrid>
                <a:gridCol w="847725"/>
                <a:gridCol w="847725"/>
                <a:gridCol w="847725"/>
                <a:gridCol w="847725"/>
                <a:gridCol w="847725"/>
                <a:gridCol w="847725"/>
                <a:gridCol w="754062"/>
                <a:gridCol w="752475"/>
                <a:gridCol w="752475"/>
              </a:tblGrid>
              <a:tr h="420757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a         </a:t>
                      </a:r>
                    </a:p>
                  </a:txBody>
                  <a:tcPr marT="45727" marB="45727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- 8</a:t>
                      </a:r>
                    </a:p>
                  </a:txBody>
                  <a:tcPr marT="45727" marB="45727" horzOverflow="overflow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9 </a:t>
                      </a:r>
                    </a:p>
                  </a:txBody>
                  <a:tcPr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 </a:t>
                      </a:r>
                    </a:p>
                  </a:txBody>
                  <a:tcPr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⅜</a:t>
                      </a:r>
                    </a:p>
                  </a:txBody>
                  <a:tcPr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</a:t>
                      </a:r>
                    </a:p>
                  </a:txBody>
                  <a:tcPr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0757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 a</a:t>
                      </a:r>
                    </a:p>
                  </a:txBody>
                  <a:tcPr marT="45727" marB="45727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marT="45727" marB="45727" horzOverflow="overflow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7,6</a:t>
                      </a:r>
                    </a:p>
                  </a:txBody>
                  <a:tcPr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- 4,21</a:t>
                      </a:r>
                    </a:p>
                  </a:txBody>
                  <a:tcPr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⅔</a:t>
                      </a:r>
                    </a:p>
                  </a:txBody>
                  <a:tcPr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- 5</a:t>
                      </a:r>
                    </a:p>
                  </a:txBody>
                  <a:tcPr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0757">
                <a:tc gridSpan="9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marT="45727" marB="45727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262699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B050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0757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a                        </a:t>
                      </a:r>
                    </a:p>
                  </a:txBody>
                  <a:tcPr marT="45727" marB="45727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- 0,67</a:t>
                      </a:r>
                    </a:p>
                  </a:txBody>
                  <a:tcPr marT="45727" marB="45727" horzOverflow="overflow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⅛</a:t>
                      </a:r>
                    </a:p>
                  </a:txBody>
                  <a:tcPr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- 0</a:t>
                      </a:r>
                    </a:p>
                  </a:txBody>
                  <a:tcPr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- 0,01</a:t>
                      </a:r>
                    </a:p>
                  </a:txBody>
                  <a:tcPr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0757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a</a:t>
                      </a:r>
                    </a:p>
                  </a:txBody>
                  <a:tcPr marT="45727" marB="45727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marT="45727" marB="45727" horzOverflow="overflow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9,4</a:t>
                      </a:r>
                    </a:p>
                  </a:txBody>
                  <a:tcPr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- 3,08</a:t>
                      </a:r>
                    </a:p>
                  </a:txBody>
                  <a:tcPr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- 98</a:t>
                      </a:r>
                    </a:p>
                  </a:txBody>
                  <a:tcPr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474</a:t>
                      </a:r>
                    </a:p>
                  </a:txBody>
                  <a:tcPr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0185">
                <a:tc gridSpan="9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marT="45727" marB="45727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262699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B050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127944">
                <a:tc gridSpan="9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B0F0"/>
                          </a:solidFill>
                          <a:effectLst/>
                          <a:latin typeface="Times New Roman" charset="0"/>
                        </a:rPr>
                        <a:t>K daným číslům urči čísla opačná.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Times New Roman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Times New Roman" charset="0"/>
                      </a:endParaRPr>
                    </a:p>
                  </a:txBody>
                  <a:tcPr marT="45727" marB="45727"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66FF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C000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22228B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471" name="Group 135"/>
          <p:cNvGraphicFramePr>
            <a:graphicFrameLocks noGrp="1"/>
          </p:cNvGraphicFramePr>
          <p:nvPr/>
        </p:nvGraphicFramePr>
        <p:xfrm>
          <a:off x="1042988" y="765175"/>
          <a:ext cx="7345362" cy="1262064"/>
        </p:xfrm>
        <a:graphic>
          <a:graphicData uri="http://schemas.openxmlformats.org/drawingml/2006/table">
            <a:tbl>
              <a:tblPr/>
              <a:tblGrid>
                <a:gridCol w="847725"/>
                <a:gridCol w="847725"/>
                <a:gridCol w="847725"/>
                <a:gridCol w="847725"/>
                <a:gridCol w="847725"/>
                <a:gridCol w="847725"/>
                <a:gridCol w="754062"/>
                <a:gridCol w="752475"/>
                <a:gridCol w="752475"/>
              </a:tblGrid>
              <a:tr h="4206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a         </a:t>
                      </a:r>
                    </a:p>
                  </a:txBody>
                  <a:tcPr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- 8</a:t>
                      </a:r>
                    </a:p>
                  </a:txBody>
                  <a:tcPr horzOverflow="overflow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9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charset="0"/>
                        </a:rPr>
                        <a:t> - 7,6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charset="0"/>
                        </a:rPr>
                        <a:t>4,21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⅜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charset="0"/>
                        </a:rPr>
                        <a:t>-⅔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charset="0"/>
                        </a:rPr>
                        <a:t>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06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 a</a:t>
                      </a:r>
                    </a:p>
                  </a:txBody>
                  <a:tcPr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charset="0"/>
                        </a:rPr>
                        <a:t>+ 8</a:t>
                      </a:r>
                    </a:p>
                  </a:txBody>
                  <a:tcPr horzOverflow="overflow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charset="0"/>
                        </a:rPr>
                        <a:t>- 9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7,6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- 4,21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charset="0"/>
                        </a:rPr>
                        <a:t>- ⅜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⅔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charset="0"/>
                        </a:rPr>
                        <a:t>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0688">
                <a:tc gridSpan="9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262699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B050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471" name="Group 135"/>
          <p:cNvGraphicFramePr>
            <a:graphicFrameLocks noGrp="1"/>
          </p:cNvGraphicFramePr>
          <p:nvPr/>
        </p:nvGraphicFramePr>
        <p:xfrm>
          <a:off x="1042988" y="765175"/>
          <a:ext cx="7345362" cy="3154364"/>
        </p:xfrm>
        <a:graphic>
          <a:graphicData uri="http://schemas.openxmlformats.org/drawingml/2006/table">
            <a:tbl>
              <a:tblPr/>
              <a:tblGrid>
                <a:gridCol w="847725"/>
                <a:gridCol w="847725"/>
                <a:gridCol w="847725"/>
                <a:gridCol w="847725"/>
                <a:gridCol w="847725"/>
                <a:gridCol w="847725"/>
                <a:gridCol w="754062"/>
                <a:gridCol w="752475"/>
                <a:gridCol w="752475"/>
              </a:tblGrid>
              <a:tr h="1463334">
                <a:tc gridSpan="9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marT="45729" marB="45729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262699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B050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077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a                        </a:t>
                      </a:r>
                    </a:p>
                  </a:txBody>
                  <a:tcPr marT="45729" marB="45729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- 0,67</a:t>
                      </a:r>
                    </a:p>
                  </a:txBody>
                  <a:tcPr marT="45729" marB="45729" horzOverflow="overflow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charset="0"/>
                        </a:rPr>
                        <a:t>- 9,4</a:t>
                      </a:r>
                    </a:p>
                  </a:txBody>
                  <a:tcPr marT="45729" marB="4572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charset="0"/>
                        </a:rPr>
                        <a:t>3,08</a:t>
                      </a:r>
                    </a:p>
                  </a:txBody>
                  <a:tcPr marT="45729" marB="4572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⅛</a:t>
                      </a:r>
                    </a:p>
                  </a:txBody>
                  <a:tcPr marT="45729" marB="4572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- 0</a:t>
                      </a:r>
                    </a:p>
                  </a:txBody>
                  <a:tcPr marT="45729" marB="4572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charset="0"/>
                        </a:rPr>
                        <a:t>98</a:t>
                      </a:r>
                    </a:p>
                  </a:txBody>
                  <a:tcPr marT="45729" marB="4572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charset="0"/>
                        </a:rPr>
                        <a:t>- 474</a:t>
                      </a:r>
                    </a:p>
                  </a:txBody>
                  <a:tcPr marT="45729" marB="4572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- 0,01</a:t>
                      </a:r>
                    </a:p>
                  </a:txBody>
                  <a:tcPr marT="45729" marB="4572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077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a</a:t>
                      </a:r>
                    </a:p>
                  </a:txBody>
                  <a:tcPr marT="45729" marB="45729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charset="0"/>
                        </a:rPr>
                        <a:t>0,67</a:t>
                      </a:r>
                    </a:p>
                  </a:txBody>
                  <a:tcPr marT="45729" marB="45729" horzOverflow="overflow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9,4</a:t>
                      </a:r>
                    </a:p>
                  </a:txBody>
                  <a:tcPr marT="45729" marB="4572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- 3,08</a:t>
                      </a:r>
                    </a:p>
                  </a:txBody>
                  <a:tcPr marT="45729" marB="4572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charset="0"/>
                        </a:rPr>
                        <a:t>⅛</a:t>
                      </a:r>
                    </a:p>
                  </a:txBody>
                  <a:tcPr marT="45729" marB="4572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charset="0"/>
                        </a:rPr>
                        <a:t>0</a:t>
                      </a:r>
                    </a:p>
                  </a:txBody>
                  <a:tcPr marT="45729" marB="4572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- 98</a:t>
                      </a:r>
                    </a:p>
                  </a:txBody>
                  <a:tcPr marT="45729" marB="4572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474</a:t>
                      </a:r>
                    </a:p>
                  </a:txBody>
                  <a:tcPr marT="45729" marB="4572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charset="0"/>
                        </a:rPr>
                        <a:t>0,01</a:t>
                      </a:r>
                    </a:p>
                  </a:txBody>
                  <a:tcPr marT="45729" marB="4572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0773">
                <a:tc gridSpan="9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marT="45729" marB="45729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262699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B050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8711">
                <a:tc gridSpan="9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marT="45729" marB="45729"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66FF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C000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22228B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471" name="Group 135"/>
          <p:cNvGraphicFramePr>
            <a:graphicFrameLocks noGrp="1"/>
          </p:cNvGraphicFramePr>
          <p:nvPr/>
        </p:nvGraphicFramePr>
        <p:xfrm>
          <a:off x="1042988" y="765175"/>
          <a:ext cx="7345362" cy="2524128"/>
        </p:xfrm>
        <a:graphic>
          <a:graphicData uri="http://schemas.openxmlformats.org/drawingml/2006/table">
            <a:tbl>
              <a:tblPr/>
              <a:tblGrid>
                <a:gridCol w="847725"/>
                <a:gridCol w="847725"/>
                <a:gridCol w="847725"/>
                <a:gridCol w="847725"/>
                <a:gridCol w="847725"/>
                <a:gridCol w="847725"/>
                <a:gridCol w="754062"/>
                <a:gridCol w="752475"/>
                <a:gridCol w="752475"/>
              </a:tblGrid>
              <a:tr h="4206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a         </a:t>
                      </a:r>
                    </a:p>
                  </a:txBody>
                  <a:tcPr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- 8</a:t>
                      </a:r>
                    </a:p>
                  </a:txBody>
                  <a:tcPr horzOverflow="overflow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9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charset="0"/>
                        </a:rPr>
                        <a:t> - 7,6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charset="0"/>
                        </a:rPr>
                        <a:t>4,21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⅜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charset="0"/>
                        </a:rPr>
                        <a:t>-⅔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charset="0"/>
                        </a:rPr>
                        <a:t>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06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 a</a:t>
                      </a:r>
                    </a:p>
                  </a:txBody>
                  <a:tcPr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charset="0"/>
                        </a:rPr>
                        <a:t>+ 8</a:t>
                      </a:r>
                    </a:p>
                  </a:txBody>
                  <a:tcPr horzOverflow="overflow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charset="0"/>
                        </a:rPr>
                        <a:t>- 9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7,6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- 4,21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charset="0"/>
                        </a:rPr>
                        <a:t>- ⅜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⅔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charset="0"/>
                        </a:rPr>
                        <a:t>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0688">
                <a:tc gridSpan="9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262699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B050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06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a                        </a:t>
                      </a:r>
                    </a:p>
                  </a:txBody>
                  <a:tcPr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- 0,67</a:t>
                      </a:r>
                    </a:p>
                  </a:txBody>
                  <a:tcPr horzOverflow="overflow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charset="0"/>
                        </a:rPr>
                        <a:t>- 9,4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charset="0"/>
                        </a:rPr>
                        <a:t>3,08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⅛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charset="0"/>
                        </a:rPr>
                        <a:t>98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charset="0"/>
                        </a:rPr>
                        <a:t>- 474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- 0,01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06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a</a:t>
                      </a:r>
                    </a:p>
                  </a:txBody>
                  <a:tcPr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charset="0"/>
                        </a:rPr>
                        <a:t>0,67</a:t>
                      </a:r>
                    </a:p>
                  </a:txBody>
                  <a:tcPr horzOverflow="overflow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9,4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- 3,08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charset="0"/>
                        </a:rPr>
                        <a:t>⅛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charset="0"/>
                        </a:rPr>
                        <a:t>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- 98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474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charset="0"/>
                        </a:rPr>
                        <a:t>0,01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0688">
                <a:tc gridSpan="9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262699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B050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358</TotalTime>
  <Words>169</Words>
  <Application>Microsoft Office PowerPoint</Application>
  <PresentationFormat>Předvádění na obrazovce (4:3)</PresentationFormat>
  <Paragraphs>107</Paragraphs>
  <Slides>5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Default Design</vt:lpstr>
      <vt:lpstr>VY_32_INOVACE_21B_Opačná čísla 2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7 Z Š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Alena HABISONOVÁ</dc:title>
  <dc:creator>pc9</dc:creator>
  <cp:lastModifiedBy>krejza</cp:lastModifiedBy>
  <cp:revision>109</cp:revision>
  <dcterms:created xsi:type="dcterms:W3CDTF">2003-11-19T14:30:33Z</dcterms:created>
  <dcterms:modified xsi:type="dcterms:W3CDTF">2011-05-03T21:35:03Z</dcterms:modified>
</cp:coreProperties>
</file>