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66" r:id="rId2"/>
    <p:sldId id="257" r:id="rId3"/>
    <p:sldId id="258" r:id="rId4"/>
    <p:sldId id="262" r:id="rId5"/>
    <p:sldId id="256" r:id="rId6"/>
    <p:sldId id="260" r:id="rId7"/>
    <p:sldId id="263" r:id="rId8"/>
    <p:sldId id="268" r:id="rId9"/>
    <p:sldId id="267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EC3137C8-F34D-4707-B546-FBA24012D2F3}">
          <p14:sldIdLst>
            <p14:sldId id="266"/>
            <p14:sldId id="257"/>
            <p14:sldId id="258"/>
            <p14:sldId id="262"/>
            <p14:sldId id="256"/>
            <p14:sldId id="260"/>
            <p14:sldId id="263"/>
            <p14:sldId id="268"/>
            <p14:sldId id="267"/>
            <p14:sldId id="269"/>
          </p14:sldIdLst>
        </p14:section>
        <p14:section name="Oddíl bez názvu" id="{15718F87-07E6-4970-8D48-7F7BBAC65999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7442" autoAdjust="0"/>
  </p:normalViewPr>
  <p:slideViewPr>
    <p:cSldViewPr>
      <p:cViewPr varScale="1">
        <p:scale>
          <a:sx n="84" d="100"/>
          <a:sy n="84" d="100"/>
        </p:scale>
        <p:origin x="-74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199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59C1A1-3800-4EEF-AE70-75F56B73F13F}" type="datetimeFigureOut">
              <a:rPr lang="cs-CZ" smtClean="0"/>
              <a:t>26.7.2012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0461ED-81BA-4111-B19E-5832D1267F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0461ED-81BA-4111-B19E-5832D1267F1A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45F63-5A1D-44AF-9617-E7A8F600D68D}" type="datetimeFigureOut">
              <a:rPr lang="cs-CZ" smtClean="0"/>
              <a:pPr/>
              <a:t>26.7.2012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A9A1B7-8D85-4AF3-948E-9205770232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45F63-5A1D-44AF-9617-E7A8F600D68D}" type="datetimeFigureOut">
              <a:rPr lang="cs-CZ" smtClean="0"/>
              <a:pPr/>
              <a:t>26.7.2012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A1B7-8D85-4AF3-948E-9205770232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45F63-5A1D-44AF-9617-E7A8F600D68D}" type="datetimeFigureOut">
              <a:rPr lang="cs-CZ" smtClean="0"/>
              <a:pPr/>
              <a:t>26.7.2012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A1B7-8D85-4AF3-948E-9205770232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45F63-5A1D-44AF-9617-E7A8F600D68D}" type="datetimeFigureOut">
              <a:rPr lang="cs-CZ" smtClean="0"/>
              <a:pPr/>
              <a:t>26.7.2012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A1B7-8D85-4AF3-948E-9205770232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45F63-5A1D-44AF-9617-E7A8F600D68D}" type="datetimeFigureOut">
              <a:rPr lang="cs-CZ" smtClean="0"/>
              <a:pPr/>
              <a:t>26.7.2012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A1B7-8D85-4AF3-948E-9205770232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45F63-5A1D-44AF-9617-E7A8F600D68D}" type="datetimeFigureOut">
              <a:rPr lang="cs-CZ" smtClean="0"/>
              <a:pPr/>
              <a:t>26.7.2012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A1B7-8D85-4AF3-948E-9205770232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45F63-5A1D-44AF-9617-E7A8F600D68D}" type="datetimeFigureOut">
              <a:rPr lang="cs-CZ" smtClean="0"/>
              <a:pPr/>
              <a:t>26.7.2012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A1B7-8D85-4AF3-948E-9205770232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45F63-5A1D-44AF-9617-E7A8F600D68D}" type="datetimeFigureOut">
              <a:rPr lang="cs-CZ" smtClean="0"/>
              <a:pPr/>
              <a:t>26.7.2012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A1B7-8D85-4AF3-948E-9205770232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45F63-5A1D-44AF-9617-E7A8F600D68D}" type="datetimeFigureOut">
              <a:rPr lang="cs-CZ" smtClean="0"/>
              <a:pPr/>
              <a:t>26.7.2012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A1B7-8D85-4AF3-948E-9205770232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45F63-5A1D-44AF-9617-E7A8F600D68D}" type="datetimeFigureOut">
              <a:rPr lang="cs-CZ" smtClean="0"/>
              <a:pPr/>
              <a:t>26.7.2012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A1B7-8D85-4AF3-948E-9205770232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45F63-5A1D-44AF-9617-E7A8F600D68D}" type="datetimeFigureOut">
              <a:rPr lang="cs-CZ" smtClean="0"/>
              <a:pPr/>
              <a:t>26.7.2012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A1B7-8D85-4AF3-948E-9205770232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3E45F63-5A1D-44AF-9617-E7A8F600D68D}" type="datetimeFigureOut">
              <a:rPr lang="cs-CZ" smtClean="0"/>
              <a:pPr/>
              <a:t>26.7.2012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5A9A1B7-8D85-4AF3-948E-9205770232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11.gif"/><Relationship Id="rId4" Type="http://schemas.openxmlformats.org/officeDocument/2006/relationships/image" Target="../media/image10.gi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1268413"/>
            <a:ext cx="7772400" cy="1470025"/>
          </a:xfrm>
        </p:spPr>
        <p:txBody>
          <a:bodyPr/>
          <a:lstStyle/>
          <a:p>
            <a:r>
              <a:rPr lang="cs-CZ" sz="3600" dirty="0" smtClean="0"/>
              <a:t>Vzory podstatných jmen</a:t>
            </a:r>
            <a:endParaRPr lang="cs-CZ" sz="3600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924175"/>
            <a:ext cx="6337300" cy="1944688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000" b="1" dirty="0"/>
              <a:t>Autor:</a:t>
            </a:r>
          </a:p>
          <a:p>
            <a:pPr>
              <a:lnSpc>
                <a:spcPct val="80000"/>
              </a:lnSpc>
            </a:pPr>
            <a:r>
              <a:rPr lang="cs-CZ" sz="2000" b="1" dirty="0"/>
              <a:t>ZŠ a MŠ Mníšek, okres Liberec</a:t>
            </a:r>
          </a:p>
          <a:p>
            <a:pPr>
              <a:lnSpc>
                <a:spcPct val="80000"/>
              </a:lnSpc>
            </a:pPr>
            <a:r>
              <a:rPr lang="cs-CZ" sz="2000" dirty="0"/>
              <a:t>Jana Pospíšilová</a:t>
            </a:r>
          </a:p>
          <a:p>
            <a:pPr>
              <a:lnSpc>
                <a:spcPct val="80000"/>
              </a:lnSpc>
            </a:pPr>
            <a:r>
              <a:rPr lang="cs-CZ" sz="2000" b="1" dirty="0"/>
              <a:t>Předmět</a:t>
            </a:r>
            <a:r>
              <a:rPr lang="cs-CZ" sz="2000" b="1"/>
              <a:t>: </a:t>
            </a:r>
            <a:r>
              <a:rPr lang="cs-CZ" sz="2000" b="1" smtClean="0"/>
              <a:t>Český  </a:t>
            </a:r>
            <a:r>
              <a:rPr lang="cs-CZ" sz="2000" b="1" dirty="0"/>
              <a:t>jazyk</a:t>
            </a:r>
          </a:p>
          <a:p>
            <a:pPr>
              <a:lnSpc>
                <a:spcPct val="80000"/>
              </a:lnSpc>
            </a:pPr>
            <a:r>
              <a:rPr lang="cs-CZ" sz="2000" b="1" dirty="0" smtClean="0"/>
              <a:t>Ročník:4.-</a:t>
            </a:r>
            <a:r>
              <a:rPr lang="cs-CZ" sz="2000" b="1" dirty="0"/>
              <a:t>5.</a:t>
            </a:r>
          </a:p>
        </p:txBody>
      </p:sp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2146006" y="188913"/>
            <a:ext cx="4794838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 dirty="0"/>
              <a:t>Prezentace byla vytvořena v rámci projektu </a:t>
            </a:r>
          </a:p>
          <a:p>
            <a:pPr algn="ctr"/>
            <a:r>
              <a:rPr lang="cs-CZ" dirty="0"/>
              <a:t>Harmonická škola pro život – Peníze školám </a:t>
            </a:r>
          </a:p>
          <a:p>
            <a:pPr algn="ctr"/>
            <a:r>
              <a:rPr lang="cs-CZ" dirty="0" smtClean="0"/>
              <a:t>Číslo projektu: CZ.1.07/1.4.00/21.1295</a:t>
            </a:r>
          </a:p>
          <a:p>
            <a:pPr algn="ctr"/>
            <a:r>
              <a:rPr lang="cs-CZ" dirty="0" smtClean="0"/>
              <a:t>Název: VY_32_INOVACE_4_59</a:t>
            </a:r>
            <a:endParaRPr lang="cs-CZ" dirty="0"/>
          </a:p>
        </p:txBody>
      </p:sp>
      <p:pic>
        <p:nvPicPr>
          <p:cNvPr id="9221" name="Picture 1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5373688"/>
            <a:ext cx="62865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u="sng" dirty="0" smtClean="0"/>
              <a:t>ROD ŽENSKÝ</a:t>
            </a:r>
            <a:endParaRPr lang="cs-CZ" b="1" u="sng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7552346"/>
              </p:ext>
            </p:extLst>
          </p:nvPr>
        </p:nvGraphicFramePr>
        <p:xfrm>
          <a:off x="457200" y="1600200"/>
          <a:ext cx="8229598" cy="5120103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2090057"/>
                <a:gridCol w="1419891"/>
                <a:gridCol w="1555021"/>
                <a:gridCol w="1661480"/>
                <a:gridCol w="1503149"/>
              </a:tblGrid>
              <a:tr h="6395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ŽENA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RŮŽE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PÍSEŇ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KOST</a:t>
                      </a:r>
                      <a:endParaRPr lang="cs-CZ" dirty="0"/>
                    </a:p>
                  </a:txBody>
                  <a:tcPr marL="163288" marR="163288"/>
                </a:tc>
              </a:tr>
              <a:tr h="639543">
                <a:tc>
                  <a:txBody>
                    <a:bodyPr/>
                    <a:lstStyle/>
                    <a:p>
                      <a:r>
                        <a:rPr lang="cs-CZ" dirty="0" smtClean="0"/>
                        <a:t>SADA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ŽENA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RŮŽE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PÍSEŇ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KOST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</a:tr>
              <a:tr h="639543">
                <a:tc>
                  <a:txBody>
                    <a:bodyPr/>
                    <a:lstStyle/>
                    <a:p>
                      <a:r>
                        <a:rPr lang="cs-CZ" dirty="0" smtClean="0"/>
                        <a:t>STĚNA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ŽENA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RŮŽE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PÍSEŇ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KOST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</a:tr>
              <a:tr h="639543">
                <a:tc>
                  <a:txBody>
                    <a:bodyPr/>
                    <a:lstStyle/>
                    <a:p>
                      <a:r>
                        <a:rPr lang="cs-CZ" dirty="0" smtClean="0"/>
                        <a:t>VES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ŽENA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RŮŽE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PÍSEŇ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KOST</a:t>
                      </a:r>
                      <a:endParaRPr lang="cs-CZ" dirty="0"/>
                    </a:p>
                  </a:txBody>
                  <a:tcPr marL="163288" marR="163288"/>
                </a:tc>
              </a:tr>
              <a:tr h="639543">
                <a:tc>
                  <a:txBody>
                    <a:bodyPr/>
                    <a:lstStyle/>
                    <a:p>
                      <a:r>
                        <a:rPr lang="cs-CZ" dirty="0" smtClean="0"/>
                        <a:t>STROUHA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ŽENA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RŮŽE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PÍSEŇ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KOST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</a:tr>
              <a:tr h="639543">
                <a:tc>
                  <a:txBody>
                    <a:bodyPr/>
                    <a:lstStyle/>
                    <a:p>
                      <a:r>
                        <a:rPr lang="cs-CZ" dirty="0" smtClean="0"/>
                        <a:t>TÍSEŇ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ŽENA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RŮŽE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PÍSEŇ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KOST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</a:tr>
              <a:tr h="639543">
                <a:tc>
                  <a:txBody>
                    <a:bodyPr/>
                    <a:lstStyle/>
                    <a:p>
                      <a:r>
                        <a:rPr lang="cs-CZ" dirty="0" smtClean="0"/>
                        <a:t>KUŠ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ŽENA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RŮŽE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PÍSEŇ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KOST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</a:tr>
              <a:tr h="502847">
                <a:tc>
                  <a:txBody>
                    <a:bodyPr/>
                    <a:lstStyle/>
                    <a:p>
                      <a:r>
                        <a:rPr lang="cs-CZ" dirty="0" smtClean="0"/>
                        <a:t>NŮŠE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ŽENA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RŮŽE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PÍSEŇ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KOST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</a:tr>
            </a:tbl>
          </a:graphicData>
        </a:graphic>
      </p:graphicFrame>
      <p:sp>
        <p:nvSpPr>
          <p:cNvPr id="6" name="Ovál 5"/>
          <p:cNvSpPr/>
          <p:nvPr/>
        </p:nvSpPr>
        <p:spPr>
          <a:xfrm>
            <a:off x="2627784" y="2276872"/>
            <a:ext cx="1224136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noFill/>
            </a:endParaRPr>
          </a:p>
        </p:txBody>
      </p:sp>
      <p:sp>
        <p:nvSpPr>
          <p:cNvPr id="7" name="Ovál 6"/>
          <p:cNvSpPr/>
          <p:nvPr/>
        </p:nvSpPr>
        <p:spPr>
          <a:xfrm>
            <a:off x="2650303" y="2924365"/>
            <a:ext cx="1224136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236296" y="3573016"/>
            <a:ext cx="1224136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593741" y="4221088"/>
            <a:ext cx="1224136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580112" y="4869160"/>
            <a:ext cx="1224136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580112" y="5517232"/>
            <a:ext cx="1224136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043772" y="6165304"/>
            <a:ext cx="1224136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01696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ROD MUŽSKÝ</a:t>
            </a:r>
            <a:endParaRPr lang="cs-CZ" b="1" u="sng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615671697"/>
              </p:ext>
            </p:extLst>
          </p:nvPr>
        </p:nvGraphicFramePr>
        <p:xfrm>
          <a:off x="457200" y="1600200"/>
          <a:ext cx="8229598" cy="5120103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2090057"/>
                <a:gridCol w="1419891"/>
                <a:gridCol w="1555021"/>
                <a:gridCol w="1661480"/>
                <a:gridCol w="1503149"/>
              </a:tblGrid>
              <a:tr h="6395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PÁN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HRAD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STROJ</a:t>
                      </a:r>
                      <a:endParaRPr lang="cs-CZ" dirty="0"/>
                    </a:p>
                  </a:txBody>
                  <a:tcPr marL="163288" marR="163288"/>
                </a:tc>
              </a:tr>
              <a:tr h="639543">
                <a:tc>
                  <a:txBody>
                    <a:bodyPr/>
                    <a:lstStyle/>
                    <a:p>
                      <a:r>
                        <a:rPr lang="cs-CZ" dirty="0" smtClean="0"/>
                        <a:t>SADAŘ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PÁN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HRAD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MUŽ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STROJ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</a:tr>
              <a:tr h="639543">
                <a:tc>
                  <a:txBody>
                    <a:bodyPr/>
                    <a:lstStyle/>
                    <a:p>
                      <a:r>
                        <a:rPr lang="cs-CZ" dirty="0" smtClean="0"/>
                        <a:t>MOST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PÁN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HRAD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MUŽ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STROJ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</a:tr>
              <a:tr h="639543">
                <a:tc>
                  <a:txBody>
                    <a:bodyPr/>
                    <a:lstStyle/>
                    <a:p>
                      <a:r>
                        <a:rPr lang="cs-CZ" dirty="0" smtClean="0"/>
                        <a:t>UČITEL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PÁN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HRAD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MUŽ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STROJ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</a:tr>
              <a:tr h="639543">
                <a:tc>
                  <a:txBody>
                    <a:bodyPr/>
                    <a:lstStyle/>
                    <a:p>
                      <a:r>
                        <a:rPr lang="cs-CZ" dirty="0" smtClean="0"/>
                        <a:t>ORLOJ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PÁN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HRAD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MUŽ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STROJ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</a:tr>
              <a:tr h="639543">
                <a:tc>
                  <a:txBody>
                    <a:bodyPr/>
                    <a:lstStyle/>
                    <a:p>
                      <a:r>
                        <a:rPr lang="cs-CZ" dirty="0" smtClean="0"/>
                        <a:t>STAN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PÁN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HRAD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MUŽ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STROJ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</a:tr>
              <a:tr h="639543">
                <a:tc>
                  <a:txBody>
                    <a:bodyPr/>
                    <a:lstStyle/>
                    <a:p>
                      <a:r>
                        <a:rPr lang="cs-CZ" dirty="0" smtClean="0"/>
                        <a:t>HOROLEZEC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PÁN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HRAD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MUŽ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STROJ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</a:tr>
              <a:tr h="502847">
                <a:tc>
                  <a:txBody>
                    <a:bodyPr/>
                    <a:lstStyle/>
                    <a:p>
                      <a:r>
                        <a:rPr lang="cs-CZ" dirty="0" smtClean="0"/>
                        <a:t>KLAUN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PÁN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HRAD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MUŽ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STROJ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</a:tr>
            </a:tbl>
          </a:graphicData>
        </a:graphic>
      </p:graphicFrame>
      <p:sp>
        <p:nvSpPr>
          <p:cNvPr id="3" name="Ovál 2"/>
          <p:cNvSpPr/>
          <p:nvPr/>
        </p:nvSpPr>
        <p:spPr>
          <a:xfrm>
            <a:off x="3995936" y="2924944"/>
            <a:ext cx="1296144" cy="432048"/>
          </a:xfrm>
          <a:prstGeom prst="ellipse">
            <a:avLst/>
          </a:prstGeom>
          <a:noFill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653112" y="2272184"/>
            <a:ext cx="1296144" cy="432048"/>
          </a:xfrm>
          <a:prstGeom prst="ellipse">
            <a:avLst/>
          </a:prstGeom>
          <a:noFill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587363" y="3573016"/>
            <a:ext cx="1296144" cy="432048"/>
          </a:xfrm>
          <a:prstGeom prst="ellipse">
            <a:avLst/>
          </a:prstGeom>
          <a:noFill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200304" y="4090309"/>
            <a:ext cx="1296144" cy="432048"/>
          </a:xfrm>
          <a:prstGeom prst="ellipse">
            <a:avLst/>
          </a:prstGeom>
          <a:noFill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995936" y="4797152"/>
            <a:ext cx="1296144" cy="432048"/>
          </a:xfrm>
          <a:prstGeom prst="ellipse">
            <a:avLst/>
          </a:prstGeom>
          <a:noFill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587363" y="5517232"/>
            <a:ext cx="1296144" cy="432048"/>
          </a:xfrm>
          <a:prstGeom prst="ellipse">
            <a:avLst/>
          </a:prstGeom>
          <a:noFill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669894" y="6093296"/>
            <a:ext cx="1296144" cy="432048"/>
          </a:xfrm>
          <a:prstGeom prst="ellipse">
            <a:avLst/>
          </a:prstGeom>
          <a:noFill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465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91264" cy="1412776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b="1" u="sng" dirty="0" smtClean="0"/>
              <a:t>ROD STŘEDNÍ</a:t>
            </a:r>
            <a:endParaRPr lang="cs-CZ" b="1" u="sng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3319331"/>
              </p:ext>
            </p:extLst>
          </p:nvPr>
        </p:nvGraphicFramePr>
        <p:xfrm>
          <a:off x="395536" y="1484784"/>
          <a:ext cx="8229598" cy="5120103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2090057"/>
                <a:gridCol w="1419891"/>
                <a:gridCol w="1555021"/>
                <a:gridCol w="1661480"/>
                <a:gridCol w="1503149"/>
              </a:tblGrid>
              <a:tr h="6395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MĚSTO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MOŘE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KUŘE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STAVENÍ</a:t>
                      </a:r>
                      <a:endParaRPr lang="cs-CZ" dirty="0"/>
                    </a:p>
                  </a:txBody>
                  <a:tcPr marL="163288" marR="163288"/>
                </a:tc>
              </a:tr>
              <a:tr h="639543">
                <a:tc>
                  <a:txBody>
                    <a:bodyPr/>
                    <a:lstStyle/>
                    <a:p>
                      <a:r>
                        <a:rPr lang="cs-CZ" dirty="0" smtClean="0"/>
                        <a:t>KLADIVO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MĚSTO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MOŘE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KUŘE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STAVENÍ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</a:tr>
              <a:tr h="639543">
                <a:tc>
                  <a:txBody>
                    <a:bodyPr/>
                    <a:lstStyle/>
                    <a:p>
                      <a:r>
                        <a:rPr lang="cs-CZ" dirty="0" smtClean="0"/>
                        <a:t>POLENO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MĚSTO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MOŘE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KUŘE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STAVENÍ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</a:tr>
              <a:tr h="639543">
                <a:tc>
                  <a:txBody>
                    <a:bodyPr/>
                    <a:lstStyle/>
                    <a:p>
                      <a:r>
                        <a:rPr lang="cs-CZ" dirty="0" smtClean="0"/>
                        <a:t>ROJENÍ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MĚSTO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MOŘE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KUŘE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STAVENÍ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</a:tr>
              <a:tr h="639543">
                <a:tc>
                  <a:txBody>
                    <a:bodyPr/>
                    <a:lstStyle/>
                    <a:p>
                      <a:r>
                        <a:rPr lang="cs-CZ" dirty="0" smtClean="0"/>
                        <a:t>KŮZLE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MĚSTO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MOŘE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KUŘE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STAVENÍ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</a:tr>
              <a:tr h="639543">
                <a:tc>
                  <a:txBody>
                    <a:bodyPr/>
                    <a:lstStyle/>
                    <a:p>
                      <a:r>
                        <a:rPr lang="cs-CZ" dirty="0" smtClean="0"/>
                        <a:t>LOŽE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MĚSTO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MOŘE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KUŘE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STAVENÍ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</a:tr>
              <a:tr h="639543">
                <a:tc>
                  <a:txBody>
                    <a:bodyPr/>
                    <a:lstStyle/>
                    <a:p>
                      <a:r>
                        <a:rPr lang="cs-CZ" dirty="0" smtClean="0"/>
                        <a:t>KOLO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MĚSTO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MOŘE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KUŘE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STAVENÍ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</a:tr>
              <a:tr h="502847">
                <a:tc>
                  <a:txBody>
                    <a:bodyPr/>
                    <a:lstStyle/>
                    <a:p>
                      <a:r>
                        <a:rPr lang="cs-CZ" dirty="0" smtClean="0"/>
                        <a:t>KNÍŽE</a:t>
                      </a:r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MĚSTO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MOŘE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KUŘE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STAVENÍ</a:t>
                      </a:r>
                    </a:p>
                    <a:p>
                      <a:endParaRPr lang="cs-CZ" dirty="0"/>
                    </a:p>
                  </a:txBody>
                  <a:tcPr marL="163288" marR="163288"/>
                </a:tc>
              </a:tr>
            </a:tbl>
          </a:graphicData>
        </a:graphic>
      </p:graphicFrame>
      <p:sp>
        <p:nvSpPr>
          <p:cNvPr id="3" name="Ovál 2"/>
          <p:cNvSpPr/>
          <p:nvPr/>
        </p:nvSpPr>
        <p:spPr>
          <a:xfrm>
            <a:off x="2555776" y="2132856"/>
            <a:ext cx="1008112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555776" y="2837396"/>
            <a:ext cx="1008112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236296" y="3492128"/>
            <a:ext cx="1008112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580112" y="4070081"/>
            <a:ext cx="1008112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995936" y="4700393"/>
            <a:ext cx="1008112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555776" y="5373216"/>
            <a:ext cx="1008112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580112" y="6092895"/>
            <a:ext cx="1008112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9484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URČI PÁD, ČÍSLO, ROD </a:t>
            </a:r>
            <a:r>
              <a:rPr lang="cs-CZ" sz="4400" dirty="0" smtClean="0"/>
              <a:t>                   A </a:t>
            </a:r>
            <a:r>
              <a:rPr lang="cs-CZ" sz="4400" dirty="0" smtClean="0"/>
              <a:t>VZOR</a:t>
            </a:r>
            <a:endParaRPr lang="cs-CZ" sz="4400" dirty="0"/>
          </a:p>
        </p:txBody>
      </p:sp>
      <p:pic>
        <p:nvPicPr>
          <p:cNvPr id="2050" name="Picture 2" descr="C:\Program Files (x86)\Microsoft Office\MEDIA\CAGCAT10\j018560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431212"/>
            <a:ext cx="2045491" cy="2047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nazer\AppData\Local\Microsoft\Windows\Temporary Internet Files\Content.IE5\AM1I8PN9\MP9004096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861048"/>
            <a:ext cx="1988840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423615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nazer\AppData\Local\Microsoft\Windows\Temporary Internet Files\Content.IE5\K0O7W0UI\MC9003397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70976" y="1772815"/>
            <a:ext cx="1373439" cy="1658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29499" y="2217771"/>
            <a:ext cx="1314956" cy="825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manazer\AppData\Local\Microsoft\Windows\Temporary Internet Files\Content.IE5\DE4CGPLA\MC900431551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5335" y="3861048"/>
            <a:ext cx="2095291" cy="2095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6138334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4028" y="1052736"/>
            <a:ext cx="8229600" cy="792088"/>
          </a:xfrm>
        </p:spPr>
        <p:txBody>
          <a:bodyPr/>
          <a:lstStyle/>
          <a:p>
            <a:r>
              <a:rPr lang="cs-CZ" dirty="0" smtClean="0"/>
              <a:t>KONTROLA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VČELA- p.1, č.j., r. ž., </a:t>
            </a:r>
            <a:r>
              <a:rPr lang="cs-CZ" dirty="0" err="1" smtClean="0"/>
              <a:t>vz</a:t>
            </a:r>
            <a:r>
              <a:rPr lang="cs-CZ" dirty="0" smtClean="0"/>
              <a:t>. </a:t>
            </a:r>
            <a:r>
              <a:rPr lang="cs-CZ" dirty="0" smtClean="0"/>
              <a:t>žena</a:t>
            </a:r>
            <a:endParaRPr lang="cs-CZ" dirty="0" smtClean="0"/>
          </a:p>
          <a:p>
            <a:r>
              <a:rPr lang="cs-CZ" dirty="0" smtClean="0"/>
              <a:t>AUTA- p.1., č.mn., r. </a:t>
            </a:r>
            <a:r>
              <a:rPr lang="cs-CZ" dirty="0" err="1" smtClean="0"/>
              <a:t>stř</a:t>
            </a:r>
            <a:r>
              <a:rPr lang="cs-CZ" dirty="0" smtClean="0"/>
              <a:t>., </a:t>
            </a:r>
            <a:r>
              <a:rPr lang="cs-CZ" dirty="0" err="1" smtClean="0"/>
              <a:t>vz</a:t>
            </a:r>
            <a:r>
              <a:rPr lang="cs-CZ" dirty="0" smtClean="0"/>
              <a:t>. </a:t>
            </a:r>
            <a:r>
              <a:rPr lang="cs-CZ" dirty="0" smtClean="0"/>
              <a:t>město</a:t>
            </a:r>
            <a:endParaRPr lang="cs-CZ" dirty="0" smtClean="0"/>
          </a:p>
          <a:p>
            <a:r>
              <a:rPr lang="cs-CZ" dirty="0" smtClean="0"/>
              <a:t>HŮL- p. 1., č.j., r. ž., </a:t>
            </a:r>
            <a:r>
              <a:rPr lang="cs-CZ" dirty="0" err="1" smtClean="0"/>
              <a:t>vz</a:t>
            </a:r>
            <a:r>
              <a:rPr lang="cs-CZ" dirty="0" smtClean="0"/>
              <a:t>. </a:t>
            </a:r>
            <a:r>
              <a:rPr lang="cs-CZ" dirty="0" smtClean="0"/>
              <a:t>píseň</a:t>
            </a:r>
            <a:endParaRPr lang="cs-CZ" dirty="0" smtClean="0"/>
          </a:p>
          <a:p>
            <a:r>
              <a:rPr lang="cs-CZ" dirty="0" smtClean="0"/>
              <a:t>DŮM – p.1., č.j., </a:t>
            </a:r>
            <a:r>
              <a:rPr lang="cs-CZ" dirty="0" err="1" smtClean="0"/>
              <a:t>r.m</a:t>
            </a:r>
            <a:r>
              <a:rPr lang="cs-CZ" dirty="0" smtClean="0"/>
              <a:t>., </a:t>
            </a:r>
            <a:r>
              <a:rPr lang="cs-CZ" dirty="0" err="1" smtClean="0"/>
              <a:t>vz</a:t>
            </a:r>
            <a:r>
              <a:rPr lang="cs-CZ" dirty="0" smtClean="0"/>
              <a:t>. </a:t>
            </a:r>
            <a:r>
              <a:rPr lang="cs-CZ" dirty="0" smtClean="0"/>
              <a:t>hrad</a:t>
            </a:r>
            <a:endParaRPr lang="cs-CZ" dirty="0" smtClean="0"/>
          </a:p>
          <a:p>
            <a:r>
              <a:rPr lang="cs-CZ" dirty="0" smtClean="0"/>
              <a:t>SRDCE – p.1., č.j., </a:t>
            </a:r>
            <a:r>
              <a:rPr lang="cs-CZ" dirty="0" err="1" smtClean="0"/>
              <a:t>r.stř</a:t>
            </a:r>
            <a:r>
              <a:rPr lang="cs-CZ" dirty="0" smtClean="0"/>
              <a:t>., </a:t>
            </a:r>
            <a:r>
              <a:rPr lang="cs-CZ" dirty="0" err="1" smtClean="0"/>
              <a:t>vz</a:t>
            </a:r>
            <a:r>
              <a:rPr lang="cs-CZ" dirty="0" smtClean="0"/>
              <a:t>. </a:t>
            </a:r>
            <a:r>
              <a:rPr lang="cs-CZ" dirty="0" smtClean="0"/>
              <a:t>moře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manazer\AppData\Local\Microsoft\Windows\Temporary Internet Files\Content.IE5\DE4CGPLA\MC90043155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5013176"/>
            <a:ext cx="1142857" cy="11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Program Files (x86)\Microsoft Office\MEDIA\CAGCAT10\j018560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072725"/>
            <a:ext cx="1022745" cy="1023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8828" y="4785375"/>
            <a:ext cx="915314" cy="574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015930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manazer\AppData\Local\Microsoft\Windows\Temporary Internet Files\Content.IE5\K0O7W0UI\MC9003397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073206"/>
            <a:ext cx="896768" cy="1082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manazer\AppData\Local\Microsoft\Windows\Temporary Internet Files\Content.IE5\AM1I8PN9\MP90040966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736071"/>
            <a:ext cx="1388661" cy="1388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0448641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Gratuluji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101" name="Picture 5" descr="C:\Users\manazer\AppData\Local\Microsoft\Windows\Temporary Internet Files\Content.IE5\AM1I8PN9\MM900303470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837408"/>
            <a:ext cx="2376264" cy="1649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manazer\AppData\Local\Microsoft\Windows\Temporary Internet Files\Content.IE5\AM1I8PN9\MM900286670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36438" y="2785698"/>
            <a:ext cx="1941953" cy="1683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manazer\AppData\Local\Microsoft\Windows\Temporary Internet Files\Content.IE5\AM1I8PN9\MM900286770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837160"/>
            <a:ext cx="1468408" cy="1631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58427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cover/>
        <p:sndAc>
          <p:stSnd>
            <p:snd r:embed="rId6" name="applause.wav"/>
          </p:stSnd>
        </p:sndAc>
      </p:transition>
    </mc:Choice>
    <mc:Fallback>
      <p:transition spd="slow">
        <p:cover/>
        <p:sndAc>
          <p:stSnd>
            <p:snd r:embed="rId2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ChangeArrowheads="1"/>
          </p:cNvSpPr>
          <p:nvPr/>
        </p:nvSpPr>
        <p:spPr bwMode="auto">
          <a:xfrm>
            <a:off x="250825" y="276225"/>
            <a:ext cx="8642350" cy="3693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>
              <a:tabLst>
                <a:tab pos="571500" algn="l"/>
              </a:tabLst>
            </a:pPr>
            <a:r>
              <a:rPr lang="cs-CZ" b="1" i="1" dirty="0"/>
              <a:t>Očekávaný výstup: </a:t>
            </a:r>
            <a:r>
              <a:rPr lang="cs-CZ" dirty="0"/>
              <a:t>Žák analyzuje </a:t>
            </a:r>
            <a:r>
              <a:rPr lang="cs-CZ" dirty="0" smtClean="0"/>
              <a:t>slovo a správně určuje gramatické jevy </a:t>
            </a:r>
            <a:r>
              <a:rPr lang="cs-CZ" dirty="0" smtClean="0"/>
              <a:t>                               v </a:t>
            </a:r>
            <a:r>
              <a:rPr lang="cs-CZ" dirty="0" smtClean="0"/>
              <a:t>jednotlivých cvičeních </a:t>
            </a:r>
            <a:endParaRPr lang="cs-CZ" dirty="0"/>
          </a:p>
          <a:p>
            <a:pPr>
              <a:tabLst>
                <a:tab pos="571500" algn="l"/>
              </a:tabLst>
            </a:pPr>
            <a:endParaRPr lang="cs-CZ" dirty="0"/>
          </a:p>
          <a:p>
            <a:pPr>
              <a:tabLst>
                <a:tab pos="571500" algn="l"/>
              </a:tabLst>
            </a:pPr>
            <a:r>
              <a:rPr lang="cs-CZ" b="1" i="1" dirty="0"/>
              <a:t>Učivo: </a:t>
            </a:r>
            <a:r>
              <a:rPr lang="cs-CZ" i="1" dirty="0" smtClean="0"/>
              <a:t>Vzory podstatných jmen</a:t>
            </a:r>
            <a:endParaRPr lang="cs-CZ" dirty="0"/>
          </a:p>
          <a:p>
            <a:pPr>
              <a:tabLst>
                <a:tab pos="571500" algn="l"/>
              </a:tabLst>
            </a:pPr>
            <a:r>
              <a:rPr lang="cs-CZ" b="1" i="1" dirty="0"/>
              <a:t>Rozsah: </a:t>
            </a:r>
            <a:r>
              <a:rPr lang="cs-CZ" dirty="0"/>
              <a:t>10 min.</a:t>
            </a:r>
          </a:p>
          <a:p>
            <a:pPr>
              <a:tabLst>
                <a:tab pos="571500" algn="l"/>
              </a:tabLst>
            </a:pPr>
            <a:endParaRPr lang="cs-CZ" dirty="0"/>
          </a:p>
          <a:p>
            <a:pPr>
              <a:tabLst>
                <a:tab pos="571500" algn="l"/>
              </a:tabLst>
            </a:pPr>
            <a:r>
              <a:rPr lang="cs-CZ" b="1" i="1" dirty="0"/>
              <a:t>Další pomůcky</a:t>
            </a:r>
            <a:r>
              <a:rPr lang="cs-CZ" b="1" i="1" dirty="0" smtClean="0"/>
              <a:t>: školní sešit, psací potřeby</a:t>
            </a:r>
            <a:endParaRPr lang="cs-CZ" dirty="0"/>
          </a:p>
          <a:p>
            <a:pPr>
              <a:tabLst>
                <a:tab pos="571500" algn="l"/>
              </a:tabLst>
            </a:pPr>
            <a:endParaRPr lang="cs-CZ" dirty="0"/>
          </a:p>
          <a:p>
            <a:pPr>
              <a:tabLst>
                <a:tab pos="571500" algn="l"/>
              </a:tabLst>
            </a:pPr>
            <a:r>
              <a:rPr lang="cs-CZ" b="1" i="1" dirty="0"/>
              <a:t>Průběh vyučování:</a:t>
            </a:r>
            <a:endParaRPr lang="cs-CZ" dirty="0"/>
          </a:p>
          <a:p>
            <a:pPr>
              <a:tabLst>
                <a:tab pos="571500" algn="l"/>
              </a:tabLst>
            </a:pPr>
            <a:r>
              <a:rPr lang="cs-CZ" dirty="0"/>
              <a:t>Materiál slouží ke komplexnímu procvičení </a:t>
            </a:r>
            <a:r>
              <a:rPr lang="cs-CZ" dirty="0" smtClean="0"/>
              <a:t>vzorů podstatných jmen. Prezentace se ovládá myší. Na straně 2-4 učitel vyčká na odpověď žáka a teprve poté klikne myší. Označí se správná odpověď (okamžitá kontrola).</a:t>
            </a:r>
          </a:p>
          <a:p>
            <a:pPr>
              <a:tabLst>
                <a:tab pos="571500" algn="l"/>
              </a:tabLst>
            </a:pPr>
            <a:r>
              <a:rPr lang="cs-CZ" dirty="0" smtClean="0"/>
              <a:t>Stranu 5 lze vypracovat do školního sešitu.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1196752"/>
            <a:ext cx="45877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Použité zdroje: </a:t>
            </a:r>
            <a:r>
              <a:rPr lang="cs-CZ" b="1" dirty="0" smtClean="0"/>
              <a:t>www.office.</a:t>
            </a:r>
            <a:r>
              <a:rPr lang="cs-CZ" b="1" dirty="0" err="1" smtClean="0"/>
              <a:t>microsoft.com</a:t>
            </a:r>
            <a:endParaRPr lang="cs-CZ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Ověřeno dne 18.6.2012 ve třídě 5.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323</Words>
  <Application>Microsoft Office PowerPoint</Application>
  <PresentationFormat>Předvádění na obrazovce (4:3)</PresentationFormat>
  <Paragraphs>151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Vzory podstatných jmen</vt:lpstr>
      <vt:lpstr> ROD ŽENSKÝ</vt:lpstr>
      <vt:lpstr>ROD MUŽSKÝ</vt:lpstr>
      <vt:lpstr> ROD STŘEDNÍ</vt:lpstr>
      <vt:lpstr>URČI PÁD, ČÍSLO, ROD                    A VZOR</vt:lpstr>
      <vt:lpstr>KONTROLA </vt:lpstr>
      <vt:lpstr>Gratuluji</vt:lpstr>
      <vt:lpstr>Snímek 8</vt:lpstr>
      <vt:lpstr>Snímek 9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Tak znovu</dc:title>
  <dc:creator>manazer</dc:creator>
  <cp:lastModifiedBy>Dum</cp:lastModifiedBy>
  <cp:revision>21</cp:revision>
  <dcterms:created xsi:type="dcterms:W3CDTF">2011-02-03T13:49:54Z</dcterms:created>
  <dcterms:modified xsi:type="dcterms:W3CDTF">2012-07-26T13:58:02Z</dcterms:modified>
</cp:coreProperties>
</file>