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9" r:id="rId3"/>
    <p:sldId id="260" r:id="rId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FF0066"/>
    <a:srgbClr val="FF66FF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 varScale="1">
        <p:scale>
          <a:sx n="47" d="100"/>
          <a:sy n="47" d="100"/>
        </p:scale>
        <p:origin x="-65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DC6FAC-6AC2-42A4-AE86-C536D5D651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5139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19F3F6-3066-4B91-92F3-C6651E4D83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04096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46F47D-78C9-4262-97F3-E848913C12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7973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1149E9-F9E4-42C9-BCF7-D6B430EED2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3808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6B3D7B-1D00-49C2-B8BD-2655B9FC14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1030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645EDA-A751-4217-B460-DD5AB2A598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63491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F88EB9-5DD0-400F-8594-C75E23D736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47086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4A83E9-FA25-43F1-8145-F35BBC6814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6919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AD8F3F-6B15-471C-AC08-737FE76BF9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28525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7663B4-D543-46D9-9A5D-8354500826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6181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A70F3D-3B86-447B-AE6E-0E55BFDA57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86158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C3503B-ACAB-4BEC-BACC-F9E9C8C1B7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6077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4C1E43-EB26-4F72-9F03-17F6EF5B8B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58194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Times New Roman" charset="0"/>
              </a:defRPr>
            </a:lvl1pPr>
          </a:lstStyle>
          <a:p>
            <a:pPr>
              <a:defRPr/>
            </a:pPr>
            <a:fld id="{8CB8C333-EF56-4901-8550-80D14FB290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VY_32_INOVACE_22A_Porovnávání celých čísel 1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cs-CZ" dirty="0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 dirty="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2"/>
          <p:cNvSpPr>
            <a:spLocks noGrp="1"/>
          </p:cNvSpPr>
          <p:nvPr>
            <p:ph type="title"/>
          </p:nvPr>
        </p:nvSpPr>
        <p:spPr>
          <a:xfrm>
            <a:off x="684213" y="609600"/>
            <a:ext cx="7773987" cy="1235075"/>
          </a:xfrm>
        </p:spPr>
        <p:txBody>
          <a:bodyPr/>
          <a:lstStyle/>
          <a:p>
            <a:r>
              <a:rPr lang="cs-CZ" sz="3600" smtClean="0"/>
              <a:t>Porovnej celá čísla, na místo rámečku doplň symbol </a:t>
            </a:r>
            <a:r>
              <a:rPr lang="cs-CZ" sz="4000" b="1" smtClean="0"/>
              <a:t>‹</a:t>
            </a:r>
            <a:r>
              <a:rPr lang="cs-CZ" sz="3600" smtClean="0"/>
              <a:t> nebo </a:t>
            </a:r>
            <a:r>
              <a:rPr lang="cs-CZ" sz="4000" b="1" smtClean="0"/>
              <a:t>›</a:t>
            </a:r>
            <a:r>
              <a:rPr lang="cs-CZ" sz="3200" smtClean="0"/>
              <a:t>;  příp. </a:t>
            </a:r>
            <a:r>
              <a:rPr lang="cs-CZ" sz="3200" b="1" smtClean="0"/>
              <a:t>=  </a:t>
            </a:r>
          </a:p>
        </p:txBody>
      </p:sp>
      <p:graphicFrame>
        <p:nvGraphicFramePr>
          <p:cNvPr id="5" name="Zástupný symbol pro tabulku 4"/>
          <p:cNvGraphicFramePr>
            <a:graphicFrameLocks noGrp="1"/>
          </p:cNvGraphicFramePr>
          <p:nvPr>
            <p:ph type="tbl" idx="1"/>
          </p:nvPr>
        </p:nvGraphicFramePr>
        <p:xfrm>
          <a:off x="684213" y="2420938"/>
          <a:ext cx="2590800" cy="31085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0800"/>
              </a:tblGrid>
              <a:tr h="51805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 3  □  - 5</a:t>
                      </a:r>
                      <a:endParaRPr lang="cs-CZ" sz="2800" dirty="0"/>
                    </a:p>
                  </a:txBody>
                  <a:tcPr marT="45688" marB="45688"/>
                </a:tc>
              </a:tr>
              <a:tr h="51805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- 7  □ -  5</a:t>
                      </a:r>
                      <a:endParaRPr lang="cs-CZ" sz="2800" dirty="0"/>
                    </a:p>
                  </a:txBody>
                  <a:tcPr marT="45688" marB="45688"/>
                </a:tc>
              </a:tr>
              <a:tr h="51805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- 6  □ + 4</a:t>
                      </a:r>
                      <a:endParaRPr lang="cs-CZ" sz="2800" dirty="0"/>
                    </a:p>
                  </a:txBody>
                  <a:tcPr marT="45688" marB="45688"/>
                </a:tc>
              </a:tr>
              <a:tr h="51805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- 1  □    0</a:t>
                      </a:r>
                      <a:endParaRPr lang="cs-CZ" sz="2800" dirty="0"/>
                    </a:p>
                  </a:txBody>
                  <a:tcPr marT="45688" marB="45688"/>
                </a:tc>
              </a:tr>
              <a:tr h="51805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  0 □ + 8</a:t>
                      </a:r>
                      <a:endParaRPr lang="cs-CZ" sz="2800" dirty="0"/>
                    </a:p>
                  </a:txBody>
                  <a:tcPr marT="45688" marB="45688"/>
                </a:tc>
              </a:tr>
              <a:tr h="51805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dirty="0" smtClean="0"/>
                        <a:t>-3 □ - 10</a:t>
                      </a:r>
                      <a:endParaRPr lang="cs-CZ" sz="2800" dirty="0"/>
                    </a:p>
                  </a:txBody>
                  <a:tcPr marT="45688" marB="45688"/>
                </a:tc>
              </a:tr>
            </a:tbl>
          </a:graphicData>
        </a:graphic>
      </p:graphicFrame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2"/>
          <p:cNvSpPr>
            <a:spLocks noGrp="1"/>
          </p:cNvSpPr>
          <p:nvPr>
            <p:ph type="title"/>
          </p:nvPr>
        </p:nvSpPr>
        <p:spPr>
          <a:xfrm>
            <a:off x="684213" y="609600"/>
            <a:ext cx="7773987" cy="1235075"/>
          </a:xfrm>
        </p:spPr>
        <p:txBody>
          <a:bodyPr/>
          <a:lstStyle/>
          <a:p>
            <a:r>
              <a:rPr lang="cs-CZ" sz="3200" b="1" smtClean="0"/>
              <a:t>Kontrola:</a:t>
            </a:r>
          </a:p>
        </p:txBody>
      </p:sp>
      <p:graphicFrame>
        <p:nvGraphicFramePr>
          <p:cNvPr id="5" name="Zástupný symbol pro tabulku 4"/>
          <p:cNvGraphicFramePr>
            <a:graphicFrameLocks noGrp="1"/>
          </p:cNvGraphicFramePr>
          <p:nvPr>
            <p:ph type="tbl" idx="1"/>
          </p:nvPr>
        </p:nvGraphicFramePr>
        <p:xfrm>
          <a:off x="684213" y="2420938"/>
          <a:ext cx="2590800" cy="31085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0800"/>
              </a:tblGrid>
              <a:tr h="51805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 3   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›</a:t>
                      </a:r>
                      <a:r>
                        <a:rPr lang="cs-CZ" sz="2800" dirty="0" smtClean="0"/>
                        <a:t> - 5</a:t>
                      </a:r>
                      <a:endParaRPr lang="cs-CZ" sz="2800" dirty="0"/>
                    </a:p>
                  </a:txBody>
                  <a:tcPr marT="45688" marB="45688"/>
                </a:tc>
              </a:tr>
              <a:tr h="51805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- 7  </a:t>
                      </a:r>
                      <a:r>
                        <a:rPr lang="cs-CZ" sz="2800" b="1" dirty="0" smtClean="0">
                          <a:solidFill>
                            <a:srgbClr val="7030A0"/>
                          </a:solidFill>
                        </a:rPr>
                        <a:t>‹</a:t>
                      </a:r>
                      <a:r>
                        <a:rPr lang="cs-CZ" sz="2800" dirty="0" smtClean="0"/>
                        <a:t> -  5</a:t>
                      </a:r>
                      <a:endParaRPr lang="cs-CZ" sz="2800" dirty="0"/>
                    </a:p>
                  </a:txBody>
                  <a:tcPr marT="45688" marB="45688"/>
                </a:tc>
              </a:tr>
              <a:tr h="51805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- 6  </a:t>
                      </a:r>
                      <a:r>
                        <a:rPr lang="cs-CZ" sz="2800" b="1" dirty="0" smtClean="0">
                          <a:solidFill>
                            <a:srgbClr val="7030A0"/>
                          </a:solidFill>
                        </a:rPr>
                        <a:t>‹</a:t>
                      </a:r>
                      <a:r>
                        <a:rPr lang="cs-CZ" sz="2800" dirty="0" smtClean="0"/>
                        <a:t> + 4</a:t>
                      </a:r>
                      <a:endParaRPr lang="cs-CZ" sz="2800" dirty="0"/>
                    </a:p>
                  </a:txBody>
                  <a:tcPr marT="45688" marB="45688"/>
                </a:tc>
              </a:tr>
              <a:tr h="51805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- 1  </a:t>
                      </a:r>
                      <a:r>
                        <a:rPr lang="cs-CZ" sz="2800" b="1" dirty="0" smtClean="0">
                          <a:solidFill>
                            <a:srgbClr val="7030A0"/>
                          </a:solidFill>
                        </a:rPr>
                        <a:t>‹</a:t>
                      </a:r>
                      <a:r>
                        <a:rPr lang="cs-CZ" sz="2800" dirty="0" smtClean="0"/>
                        <a:t>  0</a:t>
                      </a:r>
                      <a:endParaRPr lang="cs-CZ" sz="2800" dirty="0"/>
                    </a:p>
                  </a:txBody>
                  <a:tcPr marT="45688" marB="45688"/>
                </a:tc>
              </a:tr>
              <a:tr h="51805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  </a:t>
                      </a:r>
                      <a:r>
                        <a:rPr lang="cs-CZ" sz="2800" smtClean="0"/>
                        <a:t>0  </a:t>
                      </a:r>
                      <a:r>
                        <a:rPr lang="cs-CZ" sz="2800" b="1" smtClean="0">
                          <a:solidFill>
                            <a:srgbClr val="7030A0"/>
                          </a:solidFill>
                        </a:rPr>
                        <a:t>‹</a:t>
                      </a:r>
                      <a:r>
                        <a:rPr lang="cs-CZ" sz="2800" b="1" baseline="0" smtClean="0">
                          <a:solidFill>
                            <a:srgbClr val="7030A0"/>
                          </a:solidFill>
                        </a:rPr>
                        <a:t> </a:t>
                      </a:r>
                      <a:r>
                        <a:rPr lang="cs-CZ" sz="2800" smtClean="0"/>
                        <a:t>+ </a:t>
                      </a:r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marT="45688" marB="45688"/>
                </a:tc>
              </a:tr>
              <a:tr h="51805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   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dirty="0" smtClean="0"/>
                        <a:t>-3  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› </a:t>
                      </a:r>
                      <a:r>
                        <a:rPr lang="cs-CZ" sz="2800" dirty="0" smtClean="0"/>
                        <a:t>- 10</a:t>
                      </a:r>
                      <a:endParaRPr lang="cs-CZ" sz="2800" dirty="0"/>
                    </a:p>
                  </a:txBody>
                  <a:tcPr marT="45688" marB="45688"/>
                </a:tc>
              </a:tr>
            </a:tbl>
          </a:graphicData>
        </a:graphic>
      </p:graphicFrame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</TotalTime>
  <Words>96</Words>
  <Application>Microsoft Office PowerPoint</Application>
  <PresentationFormat>Předvádění na obrazovce (4:3)</PresentationFormat>
  <Paragraphs>16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Default Design</vt:lpstr>
      <vt:lpstr>VY_32_INOVACE_22A_Porovnávání celých čísel 1</vt:lpstr>
      <vt:lpstr>Porovnej celá čísla, na místo rámečku doplň symbol ‹ nebo ›;  příp. =  </vt:lpstr>
      <vt:lpstr>Kontrola: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krejza</cp:lastModifiedBy>
  <cp:revision>53</cp:revision>
  <dcterms:created xsi:type="dcterms:W3CDTF">2003-11-19T14:30:33Z</dcterms:created>
  <dcterms:modified xsi:type="dcterms:W3CDTF">2011-05-03T21:35:58Z</dcterms:modified>
</cp:coreProperties>
</file>