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8" r:id="rId1"/>
  </p:sldMasterIdLst>
  <p:notesMasterIdLst>
    <p:notesMasterId r:id="rId14"/>
  </p:notesMasterIdLst>
  <p:handoutMasterIdLst>
    <p:handoutMasterId r:id="rId15"/>
  </p:handoutMasterIdLst>
  <p:sldIdLst>
    <p:sldId id="269" r:id="rId2"/>
    <p:sldId id="270" r:id="rId3"/>
    <p:sldId id="256" r:id="rId4"/>
    <p:sldId id="257" r:id="rId5"/>
    <p:sldId id="271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>
      <p:cViewPr varScale="1">
        <p:scale>
          <a:sx n="103" d="100"/>
          <a:sy n="103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DEE762C-2AF8-4519-AAAF-FFD83F8FDE07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F181AC31-C91B-427D-AC6B-4BBEC5591C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29415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24547D3-67A4-44BD-8A46-D7A3FB43C702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AB0B770-FAC7-4B04-B530-B22D373252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71662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9EE38-5679-422E-8FD1-0B88CF02D75E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0D2A08-2C35-43C4-8E6C-EFC5148ECC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3AE68F-55C9-45E1-8732-79A251F69723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0FD67C-181C-49E0-A1B1-7369A2999E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BF207-1A8C-4F3D-A5CB-0680A0E0E1A5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BD429D-812E-4B99-99DD-F41D868F86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560EFC-9C23-4615-BE9F-E11829F194AD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E863A-F3D1-4F43-9384-89C734D45A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EF2E47-32D7-4409-9551-2202E25C50BA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D33842-DE43-4FA3-AE92-DAAC5C368C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D84AC9-28D4-45E8-BA98-C478420847A8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37597-DF02-4CD0-802B-D0C029EDF3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49F75D-D611-427B-AAB8-7671FBD5B317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66273-7B25-4644-A800-1BE72ECBA7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065B9B-7F86-4DB2-8058-EFE7E1DD1CC2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D17181-63DB-49CB-A74F-6577501EB9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519B8-F7B0-41A7-B194-05BF5D31D279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26074-33DF-4D67-938B-16B0C037A1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E1EC4-D112-4B48-A4DD-1B2777406E09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B34859-C2A7-4C10-A840-316998EE0D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66FC1-C292-48D9-8277-2CAE2768C6E4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A9753-F1B6-4E58-845E-F40CD855B8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lvl="0"/>
            <a:endParaRPr lang="cs-CZ" noProof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B41C5-9DC1-434D-913B-93B17304AB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EE556A6-C8A4-4D94-879D-4050EBA47967}" type="datetimeFigureOut">
              <a:rPr lang="cs-CZ"/>
              <a:pPr>
                <a:defRPr/>
              </a:pPr>
              <a:t>28.9.2013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6247F1-8DA4-461F-8C29-EF7A110DE9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0" r:id="rId4"/>
    <p:sldLayoutId id="2147483794" r:id="rId5"/>
    <p:sldLayoutId id="2147483789" r:id="rId6"/>
    <p:sldLayoutId id="2147483795" r:id="rId7"/>
    <p:sldLayoutId id="2147483796" r:id="rId8"/>
    <p:sldLayoutId id="2147483797" r:id="rId9"/>
    <p:sldLayoutId id="2147483788" r:id="rId10"/>
    <p:sldLayoutId id="2147483798" r:id="rId11"/>
    <p:sldLayoutId id="2147483799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5"/>
          <p:cNvSpPr>
            <a:spLocks noChangeArrowheads="1"/>
          </p:cNvSpPr>
          <p:nvPr/>
        </p:nvSpPr>
        <p:spPr bwMode="auto">
          <a:xfrm>
            <a:off x="114300" y="-946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pic>
        <p:nvPicPr>
          <p:cNvPr id="1638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6213" y="69215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6387" name="Rectangle 6"/>
          <p:cNvSpPr>
            <a:spLocks noChangeArrowheads="1"/>
          </p:cNvSpPr>
          <p:nvPr/>
        </p:nvSpPr>
        <p:spPr bwMode="auto">
          <a:xfrm>
            <a:off x="1042988" y="5329238"/>
            <a:ext cx="7205662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1200" b="1">
                <a:latin typeface="Times New Roman" pitchFamily="18" charset="0"/>
                <a:cs typeface="Times New Roman" pitchFamily="18" charset="0"/>
              </a:rPr>
              <a:t>Základní škola, Moravský Krumlov, náměstí Klášterní 134, okres Znojmo, příspěvková organizace</a:t>
            </a:r>
            <a:endParaRPr lang="cs-CZ" sz="800">
              <a:latin typeface="Times New Roman" pitchFamily="18" charset="0"/>
            </a:endParaRPr>
          </a:p>
          <a:p>
            <a:pPr algn="ctr" eaLnBrk="0" hangingPunct="0"/>
            <a:endParaRPr lang="cs-CZ">
              <a:latin typeface="Franklin Gothic Book" pitchFamily="34" charset="0"/>
            </a:endParaRPr>
          </a:p>
        </p:txBody>
      </p:sp>
      <p:sp>
        <p:nvSpPr>
          <p:cNvPr id="16388" name="Rectangle 202"/>
          <p:cNvSpPr>
            <a:spLocks noChangeArrowheads="1"/>
          </p:cNvSpPr>
          <p:nvPr/>
        </p:nvSpPr>
        <p:spPr bwMode="auto">
          <a:xfrm>
            <a:off x="114300" y="78025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>
              <a:latin typeface="Franklin Gothic Book" pitchFamily="34" charset="0"/>
            </a:endParaRPr>
          </a:p>
        </p:txBody>
      </p:sp>
      <p:sp>
        <p:nvSpPr>
          <p:cNvPr id="16389" name="Text Box 203"/>
          <p:cNvSpPr txBox="1">
            <a:spLocks noChangeArrowheads="1"/>
          </p:cNvSpPr>
          <p:nvPr/>
        </p:nvSpPr>
        <p:spPr bwMode="auto">
          <a:xfrm>
            <a:off x="1476375" y="3284538"/>
            <a:ext cx="61198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>
                <a:latin typeface="Franklin Gothic Book" pitchFamily="34" charset="0"/>
              </a:rPr>
              <a:t>VY_32_INOVACE_01_PR_VÝVOJ ČLOVĚKA</a:t>
            </a:r>
          </a:p>
        </p:txBody>
      </p:sp>
      <p:pic>
        <p:nvPicPr>
          <p:cNvPr id="1639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98613" y="844550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63"/>
          <p:cNvSpPr txBox="1">
            <a:spLocks noChangeArrowheads="1"/>
          </p:cNvSpPr>
          <p:nvPr/>
        </p:nvSpPr>
        <p:spPr bwMode="auto">
          <a:xfrm>
            <a:off x="3132138" y="188913"/>
            <a:ext cx="2592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cs-CZ" b="1">
                <a:latin typeface="Franklin Gothic Book" pitchFamily="34" charset="0"/>
              </a:rPr>
              <a:t>ANOTACE</a:t>
            </a:r>
            <a:endParaRPr lang="cs-CZ">
              <a:latin typeface="Franklin Gothic Book" pitchFamily="34" charset="0"/>
            </a:endParaRPr>
          </a:p>
        </p:txBody>
      </p:sp>
      <p:graphicFrame>
        <p:nvGraphicFramePr>
          <p:cNvPr id="17450" name="Group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03937768"/>
              </p:ext>
            </p:extLst>
          </p:nvPr>
        </p:nvGraphicFramePr>
        <p:xfrm>
          <a:off x="468313" y="765175"/>
          <a:ext cx="8229600" cy="5709285"/>
        </p:xfrm>
        <a:graphic>
          <a:graphicData uri="http://schemas.openxmlformats.org/drawingml/2006/table">
            <a:tbl>
              <a:tblPr/>
              <a:tblGrid>
                <a:gridCol w="4114800"/>
                <a:gridCol w="41148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Předmět: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Přírodopis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Název 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Vývoj člověka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Anotace: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Žáci se seznámí s našimi předchůdci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Výstup: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Rozdělení pravěku, vývojová řada pračlověka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Klíčová slova: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Australopithecus, homo habilis, homo erectus, homo sapiens, homo sapiens sapiens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Autor: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Mgr. Jana Líbalová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Cílová skupina: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2. stupeň ZŠ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Ročník: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6. 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69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Vzdělávací program: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Školní vzdělávací program pro základní vzdělávání, 793/2009, Škola pro každého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Druh učebního materiálu: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Prezentace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</a:rPr>
                        <a:t>Formát: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MS PowerPoint 2010   /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Celkem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 </a:t>
                      </a: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snímků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504" y="22385"/>
            <a:ext cx="9144000" cy="6858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6600" dirty="0" smtClean="0"/>
              <a:t>VÝVOJ ČLOVĚKA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913" y="3573463"/>
            <a:ext cx="6400800" cy="175260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4000" dirty="0" smtClean="0"/>
              <a:t>Předchůdci</a:t>
            </a:r>
            <a:r>
              <a:rPr lang="cs-CZ" dirty="0" smtClean="0"/>
              <a:t> </a:t>
            </a:r>
            <a:r>
              <a:rPr lang="cs-CZ" sz="4000" dirty="0" smtClean="0"/>
              <a:t>člověka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850" y="188913"/>
            <a:ext cx="8229600" cy="452596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dirty="0" smtClean="0"/>
              <a:t>První příslušníci lidského rodu se objevili na Zemi teprve před 3 miliony let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dirty="0" smtClean="0"/>
              <a:t>Věda, která zkoumá na základě hmotných pramenů minulost se nazývá archeologie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dirty="0" smtClean="0"/>
              <a:t>Základy současné civilizace byly položeny v pravěku – jde o dlouhé období našich dějin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600" dirty="0" smtClean="0"/>
              <a:t>  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10663" cy="6877050"/>
          </a:xfrm>
        </p:spPr>
        <p:txBody>
          <a:bodyPr>
            <a:normAutofit/>
          </a:bodyPr>
          <a:lstStyle/>
          <a:p>
            <a:pPr algn="just"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3600" dirty="0" smtClean="0"/>
              <a:t>Pravěké dějiny lidstva byly archeology rozděleny na tři hlavní epochy pojmenované podle materiálu  převažujícího při výrobě nástrojů a zbraní:</a:t>
            </a:r>
          </a:p>
          <a:p>
            <a:pPr marL="0" indent="0" algn="just" fontAlgn="auto">
              <a:spcAft>
                <a:spcPts val="0"/>
              </a:spcAft>
              <a:buFont typeface="Wingdings 2"/>
              <a:buNone/>
              <a:defRPr/>
            </a:pPr>
            <a:endParaRPr lang="cs-CZ" sz="3600" dirty="0" smtClean="0"/>
          </a:p>
          <a:p>
            <a:pPr marL="0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600" dirty="0" smtClean="0"/>
              <a:t>       1.dobu kamennou</a:t>
            </a:r>
          </a:p>
          <a:p>
            <a:pPr marL="0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600" dirty="0" smtClean="0"/>
              <a:t>       2.dobu bronzovou</a:t>
            </a:r>
          </a:p>
          <a:p>
            <a:pPr marL="0" indent="0" algn="just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3600" dirty="0" smtClean="0"/>
              <a:t>       3.dobu železnou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 smtClean="0"/>
              <a:t>Vývoj lidského rodu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484313"/>
            <a:ext cx="8229600" cy="4525962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400" dirty="0" smtClean="0"/>
              <a:t>Člověk  vznikal postupně četnými proměnami z dávných prapředků, které máme společné s dnešními lidoopy, jako jsou orangutan, gorila a šimpanz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400" dirty="0" smtClean="0"/>
              <a:t>První, kdo vyslovil tuto teorii, byl v roce 1859 anglický badatel Charles Darwin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cs-CZ" sz="2400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400" dirty="0" smtClean="0"/>
              <a:t>Vývojová řada člověka podle současného stavu bádání: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sz="2400" dirty="0" err="1" smtClean="0"/>
              <a:t>Australopithecus</a:t>
            </a:r>
            <a:endParaRPr lang="cs-CZ" sz="2400" dirty="0" smtClean="0"/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sz="2400" dirty="0" smtClean="0"/>
              <a:t>Homo </a:t>
            </a:r>
            <a:r>
              <a:rPr lang="cs-CZ" sz="2400" dirty="0" err="1" smtClean="0"/>
              <a:t>habilis</a:t>
            </a:r>
            <a:r>
              <a:rPr lang="cs-CZ" sz="2400" dirty="0" smtClean="0"/>
              <a:t> ( člověk zručný )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sz="2400" dirty="0" smtClean="0"/>
              <a:t>Homo </a:t>
            </a:r>
            <a:r>
              <a:rPr lang="cs-CZ" sz="2400" dirty="0" err="1" smtClean="0"/>
              <a:t>erectus</a:t>
            </a:r>
            <a:r>
              <a:rPr lang="cs-CZ" sz="2400" dirty="0" smtClean="0"/>
              <a:t>  (člověk vzpřímený)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sz="2400" dirty="0" smtClean="0"/>
              <a:t>Homo sapiens ( člověk rozumný )</a:t>
            </a:r>
          </a:p>
          <a:p>
            <a:pPr marL="457200" indent="-457200" fontAlgn="auto">
              <a:spcAft>
                <a:spcPts val="0"/>
              </a:spcAft>
              <a:buFont typeface="Wingdings 2"/>
              <a:buAutoNum type="arabicPeriod"/>
              <a:defRPr/>
            </a:pPr>
            <a:r>
              <a:rPr lang="cs-CZ" sz="2400" dirty="0" smtClean="0"/>
              <a:t>Homo sapiens </a:t>
            </a:r>
            <a:r>
              <a:rPr lang="cs-CZ" sz="2400" dirty="0" err="1" smtClean="0"/>
              <a:t>sapiens</a:t>
            </a:r>
            <a:r>
              <a:rPr lang="cs-CZ" sz="2400" dirty="0" smtClean="0"/>
              <a:t> ( člověk dnešního typu )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err="1" smtClean="0"/>
              <a:t>Australopithecus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5 – 1 mil. př. n. l.</a:t>
            </a:r>
            <a:endParaRPr lang="cs-CZ" sz="2400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Jeho kosterní pozůstatky byly nalezeny v Africe</a:t>
            </a:r>
          </a:p>
          <a:p>
            <a:r>
              <a:rPr lang="cs-CZ" sz="2800" smtClean="0"/>
              <a:t>Byl vysoký okolo 120 cm a vážil kolem 35 kg</a:t>
            </a:r>
          </a:p>
          <a:p>
            <a:r>
              <a:rPr lang="cs-CZ" sz="2800" smtClean="0"/>
              <a:t>Jeho lebka měla výrazné nadočnicové oblouky a připomínala spíše lebku opice</a:t>
            </a:r>
          </a:p>
          <a:p>
            <a:r>
              <a:rPr lang="cs-CZ" sz="2800" smtClean="0"/>
              <a:t>Živil se převážně rostlinnou potravou</a:t>
            </a:r>
          </a:p>
          <a:p>
            <a:r>
              <a:rPr lang="cs-CZ" sz="2800" smtClean="0"/>
              <a:t>Jeho domovem byly převisy skal nebo křoví</a:t>
            </a:r>
          </a:p>
          <a:p>
            <a:r>
              <a:rPr lang="cs-CZ" sz="2800" smtClean="0"/>
              <a:t>Jako zbraň používal klacky, kosti i kameny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Homo </a:t>
            </a:r>
            <a:r>
              <a:rPr lang="cs-CZ" sz="2400" dirty="0" err="1" smtClean="0"/>
              <a:t>habilis</a:t>
            </a:r>
            <a:r>
              <a:rPr lang="cs-CZ" sz="2400" dirty="0" smtClean="0"/>
              <a:t> (člověk </a:t>
            </a:r>
            <a:r>
              <a:rPr lang="cs-CZ" sz="2400" dirty="0" err="1" smtClean="0"/>
              <a:t>zručnÝ</a:t>
            </a:r>
            <a:r>
              <a:rPr lang="cs-CZ" sz="2400" dirty="0" smtClean="0"/>
              <a:t>)</a:t>
            </a:r>
            <a:br>
              <a:rPr lang="cs-CZ" sz="2400" dirty="0" smtClean="0"/>
            </a:br>
            <a:r>
              <a:rPr lang="cs-CZ" sz="2400" dirty="0" smtClean="0"/>
              <a:t>2-3 mil. let př. n. l. </a:t>
            </a:r>
            <a:endParaRPr lang="cs-CZ" sz="2400" dirty="0"/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Měřil přibližně 150 cm a vážil kolem 45 kg</a:t>
            </a:r>
          </a:p>
          <a:p>
            <a:r>
              <a:rPr lang="cs-CZ" sz="2800" smtClean="0"/>
              <a:t>Měl větší mozkovnu oproti australopitékovi</a:t>
            </a:r>
          </a:p>
          <a:p>
            <a:r>
              <a:rPr lang="cs-CZ" sz="2800" smtClean="0"/>
              <a:t>Uměl štípáním a otloukáním zhotovovat jednoduché kamenné nástroje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Homo </a:t>
            </a:r>
            <a:r>
              <a:rPr lang="cs-CZ" sz="2400" dirty="0" err="1" smtClean="0"/>
              <a:t>erectus</a:t>
            </a:r>
            <a:r>
              <a:rPr lang="cs-CZ" sz="2400" dirty="0" smtClean="0"/>
              <a:t> (Člověk </a:t>
            </a:r>
            <a:r>
              <a:rPr lang="cs-CZ" sz="2400" dirty="0" err="1" smtClean="0"/>
              <a:t>vzpřímenÝ</a:t>
            </a:r>
            <a:r>
              <a:rPr lang="cs-CZ" sz="2400" dirty="0" smtClean="0"/>
              <a:t>)</a:t>
            </a:r>
            <a:br>
              <a:rPr lang="cs-CZ" sz="2400" dirty="0" smtClean="0"/>
            </a:br>
            <a:r>
              <a:rPr lang="cs-CZ" sz="2400" dirty="0" smtClean="0"/>
              <a:t>1 mil. </a:t>
            </a:r>
            <a:r>
              <a:rPr lang="cs-CZ" sz="2400" dirty="0"/>
              <a:t>l</a:t>
            </a:r>
            <a:r>
              <a:rPr lang="cs-CZ" sz="2400" dirty="0" smtClean="0"/>
              <a:t>et př. n. l.</a:t>
            </a:r>
            <a:endParaRPr lang="cs-CZ" sz="2400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Měřil kolem 170 cm</a:t>
            </a:r>
          </a:p>
          <a:p>
            <a:r>
              <a:rPr lang="cs-CZ" sz="2800" smtClean="0"/>
              <a:t>Jeho lebka měla zploštělé čelo, vystouplé nadočnicové oblouky připomínající například gorilu, spodní čelist byla bez bradového výběžku a mozek nebyl větší než u dnešního čtyřletého dítěte</a:t>
            </a:r>
          </a:p>
          <a:p>
            <a:r>
              <a:rPr lang="cs-CZ" sz="2800" smtClean="0"/>
              <a:t>Rozšířil se z Afriky až do Evropy a Asie </a:t>
            </a:r>
          </a:p>
          <a:p>
            <a:r>
              <a:rPr lang="cs-CZ" sz="2800" smtClean="0"/>
              <a:t>Zhotovoval poměrně dokonalé kamenné nástroje</a:t>
            </a:r>
          </a:p>
          <a:p>
            <a:r>
              <a:rPr lang="cs-CZ" sz="2800" smtClean="0"/>
              <a:t>Dovedl již využívat oheň </a:t>
            </a:r>
          </a:p>
          <a:p>
            <a:endParaRPr lang="cs-CZ" sz="2800" smtClean="0"/>
          </a:p>
          <a:p>
            <a:endParaRPr lang="cs-CZ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400" dirty="0" smtClean="0"/>
              <a:t>Homo sapiens (člověk rozumný)</a:t>
            </a:r>
            <a:br>
              <a:rPr lang="cs-CZ" sz="2400" dirty="0" smtClean="0"/>
            </a:br>
            <a:r>
              <a:rPr lang="cs-CZ" sz="2400" dirty="0" smtClean="0"/>
              <a:t>300 tis. let př. n. l.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800" dirty="0" smtClean="0"/>
              <a:t>Taky nazývaný člověk neandrtálský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800" dirty="0" smtClean="0"/>
              <a:t>Měřil asi 160 cm, jeho postava byla robustnější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800" dirty="0" smtClean="0"/>
              <a:t>Nešlo ale ještě o stejného člověka jako jsme my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800" dirty="0" smtClean="0"/>
              <a:t>Tehdy již obýval značné území Evropy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800" dirty="0" smtClean="0"/>
              <a:t>Jeho kosterní pozůstatky byly nalezeny u nás v jeskyni Kůlna či Šipka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800" dirty="0" smtClean="0"/>
              <a:t>      v Moravském Krasu</a:t>
            </a:r>
          </a:p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800" dirty="0" smtClean="0"/>
              <a:t>Lebka neandrtálce měla ještě stále silné a klenuté nadočnicové oblouky, ploché temeno, široké nosní otvory, bradový výběžek stále chyběl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/>
              <a:t>Homo sapiens </a:t>
            </a:r>
            <a:r>
              <a:rPr lang="cs-CZ" sz="2800" dirty="0" err="1" smtClean="0"/>
              <a:t>sapiens</a:t>
            </a:r>
            <a:r>
              <a:rPr lang="cs-CZ" sz="2800" dirty="0" smtClean="0"/>
              <a:t> (člověk dnešního </a:t>
            </a:r>
            <a:r>
              <a:rPr lang="cs-CZ" sz="2800" dirty="0" err="1" smtClean="0"/>
              <a:t>typU</a:t>
            </a:r>
            <a:r>
              <a:rPr lang="cs-CZ" sz="2800" dirty="0"/>
              <a:t>)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sz="2800" dirty="0" smtClean="0"/>
              <a:t>40 tis. let př. n. l.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Vyráběl dokonalé kamenné čepelové nástroje z vybraných druhů kamenných surovin, např. z pazourku a rohovce</a:t>
            </a:r>
          </a:p>
          <a:p>
            <a:r>
              <a:rPr lang="cs-CZ" sz="2800" smtClean="0"/>
              <a:t>Mezi zbraněmi se objevoval již také luk, šíp, kostěné harpuny sloužící  k rybolovu</a:t>
            </a:r>
          </a:p>
          <a:p>
            <a:r>
              <a:rPr lang="cs-CZ" sz="2800" smtClean="0"/>
              <a:t>Nástroje také zhotovoval z kostí a parohu – šídla, jehly, bodce, kopáče</a:t>
            </a:r>
          </a:p>
          <a:p>
            <a:r>
              <a:rPr lang="cs-CZ" sz="2800" smtClean="0"/>
              <a:t>Základem obživy byl specializovaný lov na velká stáda zvířat – mamuty, koně, soby</a:t>
            </a:r>
          </a:p>
          <a:p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 smtClean="0"/>
              <a:t>CITACE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Char char=""/>
              <a:defRPr/>
            </a:pPr>
            <a:r>
              <a:rPr lang="cs-CZ" sz="2000" dirty="0"/>
              <a:t>SOUČEK, Jan. </a:t>
            </a:r>
            <a:r>
              <a:rPr lang="cs-CZ" sz="2000" i="1" dirty="0"/>
              <a:t>Dějiny pravěku a starověku</a:t>
            </a:r>
            <a:r>
              <a:rPr lang="cs-CZ" sz="2000" dirty="0"/>
              <a:t>: </a:t>
            </a:r>
            <a:r>
              <a:rPr lang="cs-CZ" sz="2000" i="1" dirty="0"/>
              <a:t>učebnice pro střední školy</a:t>
            </a:r>
            <a:r>
              <a:rPr lang="cs-CZ" sz="2000" dirty="0"/>
              <a:t>. Vyd. 1. Praha: Práce, 1995, 184 s. Učebnice pro střední školy (Státní pedagogické nakladatelství). ISBN 80-208-0370-X.</a:t>
            </a:r>
            <a:r>
              <a:rPr lang="cs-CZ" sz="2000" dirty="0" smtClean="0"/>
              <a:t>Mandelová H., Kunstová E., Pařízková I. – Dějiny pravěku a starověku, 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2000" dirty="0"/>
              <a:t> </a:t>
            </a:r>
            <a:r>
              <a:rPr lang="cs-CZ" sz="2000" dirty="0" smtClean="0"/>
              <a:t>     Dialog, Liberec 2001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000" dirty="0"/>
              <a:t>KUNSTOVÁ, Eliška, Helena MANDELOVÁ a Ilona PAŘÍZKOVÁ. </a:t>
            </a:r>
            <a:r>
              <a:rPr lang="cs-CZ" sz="2000" i="1" dirty="0"/>
              <a:t>Dějiny pravěku a starověku</a:t>
            </a:r>
            <a:r>
              <a:rPr lang="cs-CZ" sz="2000" dirty="0"/>
              <a:t>: </a:t>
            </a:r>
            <a:r>
              <a:rPr lang="cs-CZ" sz="2000" i="1" dirty="0"/>
              <a:t>dějepis pro 6. ročník základní školy a primu osmiletého gymnázia</a:t>
            </a:r>
            <a:r>
              <a:rPr lang="cs-CZ" sz="2000" dirty="0"/>
              <a:t>. Vyd. 1. Ilustrace Jan Tichý. Liberec: Dialog, 2001, 179 s. </a:t>
            </a:r>
            <a:r>
              <a:rPr lang="cs-CZ" sz="2000"/>
              <a:t>ISBN 80-862-1857-0.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285</TotalTime>
  <Words>597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Snímek 2</vt:lpstr>
      <vt:lpstr>VÝVOJ ČLOVĚKA  </vt:lpstr>
      <vt:lpstr>Snímek 4</vt:lpstr>
      <vt:lpstr>Snímek 5</vt:lpstr>
      <vt:lpstr>Vývoj lidského rodu</vt:lpstr>
      <vt:lpstr>Australopithecus 5 – 1 mil. př. n. l.</vt:lpstr>
      <vt:lpstr>Homo habilis (člověk zručnÝ) 2-3 mil. let př. n. l. </vt:lpstr>
      <vt:lpstr>Homo erectus (Člověk vzpřímenÝ) 1 mil. let př. n. l.</vt:lpstr>
      <vt:lpstr>Homo sapiens (člověk rozumný) 300 tis. let př. n. l.</vt:lpstr>
      <vt:lpstr>Homo sapiens sapiens (člověk dnešního typU) 40 tis. let př. n. l. 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VÝVOJ ČLOVĚKA</dc:title>
  <dc:creator>Učitel</dc:creator>
  <cp:lastModifiedBy>Dum</cp:lastModifiedBy>
  <cp:revision>29</cp:revision>
  <dcterms:created xsi:type="dcterms:W3CDTF">2012-05-27T12:50:19Z</dcterms:created>
  <dcterms:modified xsi:type="dcterms:W3CDTF">2013-09-28T11:56:30Z</dcterms:modified>
</cp:coreProperties>
</file>