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88" r:id="rId2"/>
    <p:sldId id="287" r:id="rId3"/>
    <p:sldId id="256" r:id="rId4"/>
    <p:sldId id="257" r:id="rId5"/>
    <p:sldId id="264" r:id="rId6"/>
    <p:sldId id="289" r:id="rId7"/>
    <p:sldId id="278" r:id="rId8"/>
    <p:sldId id="267" r:id="rId9"/>
    <p:sldId id="290" r:id="rId10"/>
    <p:sldId id="291" r:id="rId11"/>
    <p:sldId id="292" r:id="rId12"/>
    <p:sldId id="283" r:id="rId13"/>
    <p:sldId id="285" r:id="rId14"/>
    <p:sldId id="28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42CA7A-3CBE-421F-9DAE-CAF800CF13DE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63E9A-A5E5-486B-9276-11196CCAD2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BC4A2-F573-493D-A759-42B68B806FAB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B4519-B076-4AD7-BD67-0AFA7D2543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BF7AE8-DBEF-4E4A-80B6-FC5796EEE9F7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BF0FE-BD2A-49BF-86DB-D02761CBA8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A5F88-2BDD-4884-ACDE-15583141B55C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B4BFAC-9684-429C-9674-97DB88999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CFFD48-7BAB-4F40-BAFF-9891530F9A20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A955B-F4D3-4461-BF4A-D8B761E1ED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B2AF4-3757-4D6C-A226-000C1EF7BD47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FB3DE-B8ED-455A-83AA-9D44D2324A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F3233-D238-4BF1-8003-BF06F0FF6492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CC06B-C066-41B5-8AB7-90CA72CE63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F19B1-E3FB-415B-AB92-70E98058479E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9B6548-1C06-4DFF-B268-D475A36F2E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314A57-A197-4FD1-8D6C-3DABF8EDBD33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564C8-D1F5-472B-9FD0-AA29631D1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714F47-A7A4-4CB2-8AC3-E1D12C361681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B56D6-73EB-4ADC-AA9B-1D126241D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42859-4F0F-445D-AA4B-17F87A85CF6F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CDABD6-C9D6-4BC3-91C6-4F2A281780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DA8450-C4C1-4972-A336-7A7AA0F31D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FFC543A3-6AD9-4D71-8D12-D45216EE9039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C33E1A6A-5AD5-419B-9546-9CA3ABFC7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3" r:id="rId2"/>
    <p:sldLayoutId id="2147483675" r:id="rId3"/>
    <p:sldLayoutId id="2147483672" r:id="rId4"/>
    <p:sldLayoutId id="2147483671" r:id="rId5"/>
    <p:sldLayoutId id="2147483670" r:id="rId6"/>
    <p:sldLayoutId id="2147483669" r:id="rId7"/>
    <p:sldLayoutId id="2147483668" r:id="rId8"/>
    <p:sldLayoutId id="2147483676" r:id="rId9"/>
    <p:sldLayoutId id="2147483667" r:id="rId10"/>
    <p:sldLayoutId id="2147483666" r:id="rId11"/>
    <p:sldLayoutId id="2147483677" r:id="rId12"/>
  </p:sldLayoutIdLst>
  <p:transition spd="slow">
    <p:cover/>
  </p:transition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el.cz/_popisky/116_/s_1166451337.jpg" TargetMode="External"/><Relationship Id="rId2" Type="http://schemas.openxmlformats.org/officeDocument/2006/relationships/hyperlink" Target="http://www.materstvi.estranky.cz/fotoalbum/miminka/anne.jpg.-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9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/>
          </a:p>
        </p:txBody>
      </p:sp>
      <p:sp>
        <p:nvSpPr>
          <p:cNvPr id="14340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41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VY_32_INOVACE_02_PR_VZNIK A VÝVIN NOVÉHO JEDINCE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415" name="Group 55"/>
          <p:cNvGraphicFramePr>
            <a:graphicFrameLocks noGrp="1"/>
          </p:cNvGraphicFramePr>
          <p:nvPr/>
        </p:nvGraphicFramePr>
        <p:xfrm>
          <a:off x="611188" y="908050"/>
          <a:ext cx="8281987" cy="546068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Vznik a vývin nového jedince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se vznikem a průběhem těhotenství, charakteristickými rysy, antikoncepce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Početí, průběh těhotenství, porod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Početí, těhotenství, porod, šestinedělí, antikoncepce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Jana Líbalová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stupeň ZŠ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14 snímků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413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/>
              <a:t>ANOTACE</a:t>
            </a:r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Podnadpis 2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881062"/>
          </a:xfrm>
        </p:spPr>
        <p:txBody>
          <a:bodyPr/>
          <a:lstStyle/>
          <a:p>
            <a:pPr>
              <a:spcAft>
                <a:spcPct val="0"/>
              </a:spcAft>
              <a:buFont typeface="Arial" charset="0"/>
              <a:buNone/>
            </a:pPr>
            <a:r>
              <a:rPr lang="cs-CZ" smtClean="0"/>
              <a:t>ANTIKONCEPCE</a:t>
            </a:r>
          </a:p>
        </p:txBody>
      </p:sp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755650" y="260350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3200" smtClean="0"/>
              <a:t>VZNIK A VÝVIN NOVÉHO JEDINCE</a:t>
            </a:r>
          </a:p>
        </p:txBody>
      </p:sp>
      <p:pic>
        <p:nvPicPr>
          <p:cNvPr id="13315" name="Picture 4" descr="mimin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1989138"/>
            <a:ext cx="5715000" cy="427672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476250"/>
            <a:ext cx="8507413" cy="5649913"/>
          </a:xfrm>
        </p:spPr>
        <p:txBody>
          <a:bodyPr rtlCol="0">
            <a:normAutofit fontScale="92500"/>
          </a:bodyPr>
          <a:lstStyle/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Početím = splynutím spermie a vajíčka vznikne a vyvine se v průběhu 9 měsíců jedinec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Délka těhotenství se počítá: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od 1. dne poslední menstruace + 280 dní – předpokládaný termín porodu, 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tj. 38 – 40 týdnů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 okamžiku splynutí spermie a vajíčka je rozhodnuto </a:t>
            </a: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o:</a:t>
            </a:r>
            <a:endParaRPr lang="cs-CZ" sz="28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- pohlaví dítěte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- barvě vlasů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- barvě očí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- tělesné výšce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7900" y="4005263"/>
            <a:ext cx="32734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0825" y="1268413"/>
            <a:ext cx="8229600" cy="4525962"/>
          </a:xfrm>
        </p:spPr>
        <p:txBody>
          <a:bodyPr rtlCol="0">
            <a:normAutofit fontScale="92500"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Krátce po početí začíná oplodněné vajíčko růst a dělit se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Přitom se pomalu pohybuje pomalu vejcovodem do dělohy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a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tam se uhnízdí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Za 3 týdny po početí se vytvářejí základy orgánů a orgánových soustav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Koncem 2. měsíce je již podobný člověku a stává se plodem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 7. – 8. týdnu měří embryo (zárodek)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3-4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cm, má založeny všechny orgány, hýbe rukama a nohama, vytváří se nervová soustava, dokončuje se vývoj placenty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Ve 38. – 40. týdnu je délka plodu 48 – 50 cm, hmotnost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     3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000 – 3 500 g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3200" dirty="0" smtClean="0"/>
              <a:t>Těhotenství</a:t>
            </a:r>
            <a:endParaRPr lang="cs-CZ" sz="3200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z="2800" dirty="0" smtClean="0"/>
              <a:t>Období, kdy se v těle matky vyvíjí nový jedinec</a:t>
            </a:r>
          </a:p>
          <a:p>
            <a:r>
              <a:rPr lang="cs-CZ" sz="2800" dirty="0" smtClean="0"/>
              <a:t>Trvá 9 měsíců (40 týdnů, 280 dní, </a:t>
            </a:r>
            <a:r>
              <a:rPr lang="cs-CZ" sz="2800" dirty="0" smtClean="0"/>
              <a:t>             10 </a:t>
            </a:r>
            <a:r>
              <a:rPr lang="cs-CZ" sz="2800" dirty="0" smtClean="0"/>
              <a:t>lunárních měsíců)</a:t>
            </a:r>
          </a:p>
          <a:p>
            <a:r>
              <a:rPr lang="cs-CZ" sz="2800" dirty="0" smtClean="0"/>
              <a:t>Během těhotenství se zvětšuje děloha</a:t>
            </a:r>
          </a:p>
          <a:p>
            <a:r>
              <a:rPr lang="cs-CZ" sz="2800" dirty="0" smtClean="0"/>
              <a:t>Důležité je dbát na zdravou výživu (ne alkohol a nikotin)</a:t>
            </a:r>
          </a:p>
          <a:p>
            <a:endParaRPr lang="cs-CZ" sz="2800" dirty="0" smtClean="0"/>
          </a:p>
          <a:p>
            <a:endParaRPr lang="cs-CZ" sz="2800" dirty="0" smtClean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260350"/>
            <a:ext cx="8229600" cy="1368425"/>
          </a:xfrm>
        </p:spPr>
        <p:txBody>
          <a:bodyPr rtlCol="0">
            <a:normAutofit lnSpcReduction="10000"/>
          </a:bodyPr>
          <a:lstStyle/>
          <a:p>
            <a:pPr indent="-18288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Úkol: Do tabulky přiřaď správné pojmy: 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0070C0"/>
                </a:solidFill>
              </a:rPr>
              <a:t>klitoris, varlata, vajíčko, pochva, ejakulace, penis, oplodnění, ovulace, děloha, spermie, erekce, vaječník, vejcovod                                      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557338"/>
            <a:ext cx="7616825" cy="507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2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3200" dirty="0" smtClean="0"/>
              <a:t>ANTIKONCEPCE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539750" y="333375"/>
            <a:ext cx="8229600" cy="3805238"/>
          </a:xfrm>
        </p:spPr>
        <p:txBody>
          <a:bodyPr rtlCol="0">
            <a:normAutofit fontScale="85000" lnSpcReduction="20000"/>
          </a:bodyPr>
          <a:lstStyle/>
          <a:p>
            <a:pPr indent="-18288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Antikoncepce se používá k zamezení neplánovaného otěhotnění</a:t>
            </a:r>
          </a:p>
          <a:p>
            <a:pPr indent="-18288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Její funkce je zabránit oplodnění ženského vajíčka mužskou spermií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Antikoncepční metody lze rozdělit do několika skupin: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1. Bariérová metoda – ta brání spermii, aby se dostala do dělohy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   a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oplodnila vajíčko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- přerušovaná soulož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- pesary a cervikální kloboučky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- spermicidní prostředky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- kondom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2. Hormonální implantáty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3. Nitroděložní tělísko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4. Sterilizace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Char char="•"/>
              <a:defRPr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Char char="•"/>
              <a:defRPr/>
            </a:pP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/>
              <a:t>Porod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Porod má tři fáze: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1. doba porodní = fáze otevírací</a:t>
            </a:r>
          </a:p>
          <a:p>
            <a:pPr marL="502920" indent="-457200" fontAlgn="auto">
              <a:buClr>
                <a:schemeClr val="accent6">
                  <a:lumMod val="75000"/>
                </a:schemeClr>
              </a:buClr>
              <a:buFont typeface="Georgia" pitchFamily="18" charset="0"/>
              <a:buAutoNum type="arabicPeriod"/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2.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oba porodní = fáze vypuzovací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3.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oba porodní = fáze čistící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02920" indent="-457200" fontAlgn="auto">
              <a:buClr>
                <a:schemeClr val="accent6">
                  <a:lumMod val="75000"/>
                </a:schemeClr>
              </a:buClr>
              <a:buFont typeface="Georgia" pitchFamily="18" charset="0"/>
              <a:buAutoNum type="arabicPeriod"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/>
              <a:t>Šestinedělí</a:t>
            </a:r>
            <a:endParaRPr lang="cs-CZ" sz="2800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z="3200" smtClean="0"/>
              <a:t>Doba, kdy se děloha a pohlavní soustava dostává do původního stavu jako před porodem</a:t>
            </a:r>
          </a:p>
          <a:p>
            <a:r>
              <a:rPr lang="cs-CZ" sz="3200" smtClean="0"/>
              <a:t>Hojí se děložní sliznice, děloha se zmenšuje</a:t>
            </a:r>
          </a:p>
          <a:p>
            <a:r>
              <a:rPr lang="cs-CZ" sz="3200" smtClean="0"/>
              <a:t>Po šestinedělích se může spustit ovulační cyklus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5229200"/>
            <a:ext cx="6512511" cy="854968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Wingdings" pitchFamily="2" charset="2"/>
              <a:buChar char="Ø"/>
              <a:defRPr/>
            </a:pPr>
            <a:r>
              <a:rPr lang="cs-CZ" sz="2400" dirty="0" smtClean="0"/>
              <a:t>Růst, vývin a hlavní období lidského života</a:t>
            </a:r>
            <a:endParaRPr lang="cs-CZ" sz="2400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705225"/>
          </a:xfrm>
        </p:spPr>
        <p:txBody>
          <a:bodyPr/>
          <a:lstStyle/>
          <a:p>
            <a:r>
              <a:rPr lang="cs-CZ" sz="2000" i="1" smtClean="0"/>
              <a:t>Novorozenec – 28 dní</a:t>
            </a:r>
          </a:p>
          <a:p>
            <a:r>
              <a:rPr lang="cs-CZ" sz="2000" smtClean="0"/>
              <a:t>Kojenec – do konce 1. roku</a:t>
            </a:r>
          </a:p>
          <a:p>
            <a:r>
              <a:rPr lang="cs-CZ" sz="2000" smtClean="0"/>
              <a:t>Batole – do 3 let</a:t>
            </a:r>
          </a:p>
          <a:p>
            <a:r>
              <a:rPr lang="cs-CZ" sz="2000" smtClean="0"/>
              <a:t>Předškolní věk – do 6 let</a:t>
            </a:r>
          </a:p>
          <a:p>
            <a:r>
              <a:rPr lang="cs-CZ" sz="2000" smtClean="0"/>
              <a:t>Mladší školní věk – do 10 let</a:t>
            </a:r>
          </a:p>
          <a:p>
            <a:r>
              <a:rPr lang="cs-CZ" sz="2000" smtClean="0"/>
              <a:t>Starší školní věk – do 14 let</a:t>
            </a:r>
          </a:p>
          <a:p>
            <a:r>
              <a:rPr lang="cs-CZ" sz="2000" smtClean="0"/>
              <a:t>Dorost – do 18 let</a:t>
            </a:r>
          </a:p>
          <a:p>
            <a:r>
              <a:rPr lang="cs-CZ" sz="2000" smtClean="0"/>
              <a:t>Dospělost – do 30 let</a:t>
            </a:r>
          </a:p>
          <a:p>
            <a:r>
              <a:rPr lang="cs-CZ" sz="2000" smtClean="0"/>
              <a:t>Zralost – do 45 let</a:t>
            </a:r>
          </a:p>
          <a:p>
            <a:r>
              <a:rPr lang="cs-CZ" sz="2000" smtClean="0"/>
              <a:t>Střední věk – do 60 let</a:t>
            </a:r>
          </a:p>
          <a:p>
            <a:r>
              <a:rPr lang="cs-CZ" sz="2000" smtClean="0"/>
              <a:t>Stáří – do 75 let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8313" y="260350"/>
            <a:ext cx="8229600" cy="4525963"/>
          </a:xfrm>
        </p:spPr>
        <p:txBody>
          <a:bodyPr rtlCol="0">
            <a:normAutofit fontScale="25000" lnSpcReduction="20000"/>
          </a:bodyPr>
          <a:lstStyle/>
          <a:p>
            <a:pPr indent="-18288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sz="9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Úkol: Vytvoř správné dvojice:</a:t>
            </a:r>
          </a:p>
          <a:p>
            <a:pPr indent="-18288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Char char="•"/>
              <a:defRPr/>
            </a:pPr>
            <a:endParaRPr lang="cs-CZ" sz="5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Char char="•"/>
              <a:defRPr/>
            </a:pPr>
            <a:endParaRPr lang="cs-CZ" sz="4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7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sz="7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poluce                                                  nemoc přenosná pohlavním stykem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endParaRPr lang="cs-CZ" sz="7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sz="7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antikoncepce                                        kondom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endParaRPr lang="cs-CZ" sz="7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sz="7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erekce                                                 měsíčky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endParaRPr lang="cs-CZ" sz="7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sz="7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menstruace                                          samovolný výron semene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endParaRPr lang="cs-CZ" sz="7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sz="7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kapavka                                               panenská blána</a:t>
            </a: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endParaRPr lang="cs-CZ" sz="7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r>
              <a:rPr lang="cs-CZ" sz="7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hymen                                                 zvětšení a ztopoření penisu</a:t>
            </a:r>
            <a:endParaRPr lang="cs-CZ" sz="7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Podnadpis 2"/>
          <p:cNvSpPr>
            <a:spLocks noGrp="1"/>
          </p:cNvSpPr>
          <p:nvPr>
            <p:ph type="subTitle" idx="1"/>
          </p:nvPr>
        </p:nvSpPr>
        <p:spPr>
          <a:xfrm>
            <a:off x="1403350" y="1844674"/>
            <a:ext cx="6400800" cy="2880469"/>
          </a:xfrm>
        </p:spPr>
        <p:txBody>
          <a:bodyPr>
            <a:normAutofit/>
          </a:bodyPr>
          <a:lstStyle/>
          <a:p>
            <a:pPr marL="457200" indent="-457200">
              <a:buFont typeface="Arial" charset="0"/>
              <a:buChar char="•"/>
            </a:pPr>
            <a:r>
              <a:rPr lang="cs-CZ" sz="2000" dirty="0"/>
              <a:t>MARÁDOVÁ, Eva. </a:t>
            </a:r>
            <a:r>
              <a:rPr lang="cs-CZ" sz="2000" i="1" dirty="0"/>
              <a:t>Rodinná výchova</a:t>
            </a:r>
            <a:r>
              <a:rPr lang="cs-CZ" sz="2000" dirty="0"/>
              <a:t>: </a:t>
            </a:r>
            <a:r>
              <a:rPr lang="cs-CZ" sz="2000" i="1" dirty="0"/>
              <a:t>pro 6.-9. ročník základní školy a odpovídající ročníky víceletého gymnázia</a:t>
            </a:r>
            <a:r>
              <a:rPr lang="cs-CZ" sz="2000" dirty="0"/>
              <a:t>. 1. vyd. Praha: Fortuna, 1999, 118 s. ISBN 80-716-8643-3.</a:t>
            </a:r>
            <a:endParaRPr lang="cs-CZ" sz="2000" dirty="0" smtClean="0"/>
          </a:p>
          <a:p>
            <a:pPr marL="457200" indent="-457200">
              <a:buFont typeface="Arial" charset="0"/>
              <a:buChar char="•"/>
            </a:pPr>
            <a:r>
              <a:rPr lang="cs-CZ" sz="1800" dirty="0"/>
              <a:t>KANTOREK, Jan, Jaroslav JURČÁK a Jiří FRONĚK. </a:t>
            </a:r>
            <a:r>
              <a:rPr lang="cs-CZ" sz="1800" i="1" dirty="0"/>
              <a:t>Přírodopis 8</a:t>
            </a:r>
            <a:r>
              <a:rPr lang="cs-CZ" sz="1800" dirty="0"/>
              <a:t>: </a:t>
            </a:r>
            <a:r>
              <a:rPr lang="cs-CZ" sz="1800" i="1" dirty="0"/>
              <a:t>pro 6.-9. ročník základní školy a odpovídající ročníky víceletého gymnázia</a:t>
            </a:r>
            <a:r>
              <a:rPr lang="cs-CZ" sz="1800" dirty="0"/>
              <a:t>. 1. vyd. Olomouc: </a:t>
            </a:r>
            <a:r>
              <a:rPr lang="cs-CZ" sz="1800" dirty="0" err="1"/>
              <a:t>Prodos</a:t>
            </a:r>
            <a:r>
              <a:rPr lang="cs-CZ" sz="1800" dirty="0"/>
              <a:t>, 1999, 127 s. ISBN 80-723-0040-7.</a:t>
            </a: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650504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/>
              <a:t>Citace</a:t>
            </a:r>
            <a:endParaRPr lang="cs-CZ" sz="28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23850" y="1700213"/>
            <a:ext cx="8301038" cy="2952750"/>
          </a:xfrm>
        </p:spPr>
        <p:txBody>
          <a:bodyPr/>
          <a:lstStyle/>
          <a:p>
            <a:r>
              <a:rPr lang="cs-CZ" sz="1800" dirty="0" smtClean="0"/>
              <a:t>Oplození. In: [online]. [cit. 2012-05-28]. Dostupné z: </a:t>
            </a: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materstvi.estranky.cz</a:t>
            </a:r>
            <a:r>
              <a:rPr lang="cs-CZ" sz="1800" dirty="0" smtClean="0">
                <a:hlinkClick r:id="rId2"/>
              </a:rPr>
              <a:t>/fotoalbum/miminka/</a:t>
            </a:r>
            <a:r>
              <a:rPr lang="cs-CZ" sz="1800" dirty="0" err="1" smtClean="0">
                <a:hlinkClick r:id="rId2"/>
              </a:rPr>
              <a:t>anne.jpg</a:t>
            </a:r>
            <a:r>
              <a:rPr lang="cs-CZ" sz="1800" dirty="0" smtClean="0">
                <a:hlinkClick r:id="rId2"/>
              </a:rPr>
              <a:t>.-.</a:t>
            </a:r>
            <a:r>
              <a:rPr lang="cs-CZ" sz="1800" dirty="0" err="1" smtClean="0">
                <a:hlinkClick r:id="rId2"/>
              </a:rPr>
              <a:t>html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http://www.osel.</a:t>
            </a:r>
            <a:r>
              <a:rPr lang="cs-CZ" sz="1800" dirty="0" err="1" smtClean="0">
                <a:hlinkClick r:id="rId3"/>
              </a:rPr>
              <a:t>cz</a:t>
            </a:r>
            <a:r>
              <a:rPr lang="cs-CZ" sz="1800" smtClean="0">
                <a:hlinkClick r:id="rId3"/>
              </a:rPr>
              <a:t>/_popisky/116</a:t>
            </a:r>
            <a:r>
              <a:rPr lang="cs-CZ" sz="1800" smtClean="0">
                <a:hlinkClick r:id="rId3"/>
              </a:rPr>
              <a:t>_/</a:t>
            </a:r>
            <a:r>
              <a:rPr lang="cs-CZ" sz="1800" smtClean="0">
                <a:hlinkClick r:id="rId3"/>
              </a:rPr>
              <a:t>s_1166451337.jpg</a:t>
            </a:r>
            <a:endParaRPr lang="cs-CZ" sz="180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289</TotalTime>
  <Words>700</Words>
  <Application>Microsoft Office PowerPoint</Application>
  <PresentationFormat>Předvádění na obrazovce (4:3)</PresentationFormat>
  <Paragraphs>115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Snímek 1</vt:lpstr>
      <vt:lpstr>Snímek 2</vt:lpstr>
      <vt:lpstr>VZNIK A VÝVIN NOVÉHO JEDINCE</vt:lpstr>
      <vt:lpstr>Snímek 4</vt:lpstr>
      <vt:lpstr>Snímek 5</vt:lpstr>
      <vt:lpstr>Těhotenství</vt:lpstr>
      <vt:lpstr>Snímek 7</vt:lpstr>
      <vt:lpstr>ANTIKONCEPCE</vt:lpstr>
      <vt:lpstr>Porod</vt:lpstr>
      <vt:lpstr>Šestinedělí</vt:lpstr>
      <vt:lpstr>Růst, vývin a hlavní období lidského života</vt:lpstr>
      <vt:lpstr>Snímek 12</vt:lpstr>
      <vt:lpstr>Citace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A VÝVIN NOVÉHO JEDINCE</dc:title>
  <dc:creator>Učitel</dc:creator>
  <cp:lastModifiedBy>Dum</cp:lastModifiedBy>
  <cp:revision>30</cp:revision>
  <dcterms:created xsi:type="dcterms:W3CDTF">2012-05-27T07:28:26Z</dcterms:created>
  <dcterms:modified xsi:type="dcterms:W3CDTF">2012-07-27T09:52:09Z</dcterms:modified>
</cp:coreProperties>
</file>