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65" r:id="rId2"/>
    <p:sldId id="266" r:id="rId3"/>
    <p:sldId id="257" r:id="rId4"/>
    <p:sldId id="263" r:id="rId5"/>
    <p:sldId id="267" r:id="rId6"/>
    <p:sldId id="268" r:id="rId7"/>
    <p:sldId id="269" r:id="rId8"/>
    <p:sldId id="270" r:id="rId9"/>
    <p:sldId id="271" r:id="rId10"/>
    <p:sldId id="272" r:id="rId11"/>
    <p:sldId id="261" r:id="rId12"/>
    <p:sldId id="262" r:id="rId13"/>
    <p:sldId id="26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00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1F9348-5957-4DB0-8ED9-6C8A3768D237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E97F65-04E9-4B3D-9320-21DC6426F5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DDD349-2596-40FD-8509-10C60439DF4C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086498-290D-4B9E-B5BA-2FA94902CB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251454-5839-4D81-A7DF-DF37F50CEDD8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435C20-F8E6-4F69-A540-59E64F8631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6C6BFC-7C78-4879-AE76-3280CC0AC92D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58A5C7-0566-4A8A-B3AC-AB293EE465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8C9CEC-2D21-4DC2-A97A-7CC5E2B2094A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48042B-E97C-4125-A86D-BCB1F33764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B347F4-3D56-4006-8C31-F08FD47CE068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E58B09-390C-46B3-867B-38C43DE513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E6D6E-FF54-4C06-A6E4-9E90FAB04D09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7176D6-0C6F-49F9-9081-1DC60D7C5A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3E0AE-CB31-484D-B1BD-C49B9B979BC3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5C3877-B993-45FD-BCEC-73B5FC6A73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4516438" y="993775"/>
            <a:ext cx="1846262" cy="1530350"/>
            <a:chOff x="4718762" y="993075"/>
            <a:chExt cx="1847138" cy="1530439"/>
          </a:xfrm>
        </p:grpSpPr>
        <p:sp>
          <p:nvSpPr>
            <p:cNvPr id="6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320FF5-CFE8-46E0-9B5C-3FAAADEF2A07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CFA90-C77E-48AE-BE17-20A135CDAA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C861C-1455-41E2-B773-BB24E2BDADDA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9762D4-2788-43C6-B2CC-A6DCC39E17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A5ABD9-59E7-4966-ACD5-5774222D2FA6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C579E8-DAC2-4971-B737-72A4A05113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 rtlCol="0">
            <a:normAutofit/>
          </a:bodyPr>
          <a:lstStyle/>
          <a:p>
            <a:pPr lvl="0"/>
            <a:endParaRPr lang="cs-CZ" noProof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33A63A-BC3D-4727-A478-EE904D0B0A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113" y="4941888"/>
            <a:ext cx="611187" cy="6111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400" y="482600"/>
            <a:ext cx="598488" cy="904875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475" y="1887538"/>
            <a:ext cx="609600" cy="60960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588" y="282575"/>
            <a:ext cx="1128712" cy="11287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775" y="1327150"/>
            <a:ext cx="608013" cy="6080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525" y="5611813"/>
            <a:ext cx="738188" cy="7381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588" y="4927600"/>
            <a:ext cx="738187" cy="738188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59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16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11ADF14-88CA-4BCC-B4D7-A31FFD7E4CBB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126CA6D-E775-49A4-9892-3ED17BA22A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3988" y="2698750"/>
            <a:ext cx="468312" cy="4683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663" y="3167063"/>
            <a:ext cx="458787" cy="4587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2" r:id="rId2"/>
    <p:sldLayoutId id="2147483671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  <p:sldLayoutId id="2147483675" r:id="rId12"/>
  </p:sldLayoutIdLst>
  <p:timing>
    <p:tnLst>
      <p:par>
        <p:cTn id="1" dur="indefinite" restart="never" nodeType="tmRoot"/>
      </p:par>
    </p:tnLst>
  </p:timing>
  <p:txStyles>
    <p:titleStyle>
      <a:lvl1pPr algn="l" defTabSz="457200" rtl="0" fontAlgn="base">
        <a:spcBef>
          <a:spcPct val="0"/>
        </a:spcBef>
        <a:spcAft>
          <a:spcPct val="0"/>
        </a:spcAft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5"/>
          <p:cNvSpPr>
            <a:spLocks noChangeArrowheads="1"/>
          </p:cNvSpPr>
          <p:nvPr/>
        </p:nvSpPr>
        <p:spPr bwMode="auto">
          <a:xfrm>
            <a:off x="114300" y="-946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433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69215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4339" name="Rectangle 6"/>
          <p:cNvSpPr>
            <a:spLocks noChangeArrowheads="1"/>
          </p:cNvSpPr>
          <p:nvPr/>
        </p:nvSpPr>
        <p:spPr bwMode="auto">
          <a:xfrm>
            <a:off x="1042988" y="5329238"/>
            <a:ext cx="72056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0" hangingPunct="0"/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>
              <a:latin typeface="Times New Roman" pitchFamily="18" charset="0"/>
            </a:endParaRPr>
          </a:p>
          <a:p>
            <a:pPr algn="ctr" eaLnBrk="0" hangingPunct="0"/>
            <a:endParaRPr lang="cs-CZ"/>
          </a:p>
        </p:txBody>
      </p:sp>
      <p:sp>
        <p:nvSpPr>
          <p:cNvPr id="14340" name="Rectangle 202"/>
          <p:cNvSpPr>
            <a:spLocks noChangeArrowheads="1"/>
          </p:cNvSpPr>
          <p:nvPr/>
        </p:nvSpPr>
        <p:spPr bwMode="auto">
          <a:xfrm>
            <a:off x="114300" y="7802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4341" name="Text Box 203"/>
          <p:cNvSpPr txBox="1">
            <a:spLocks noChangeArrowheads="1"/>
          </p:cNvSpPr>
          <p:nvPr/>
        </p:nvSpPr>
        <p:spPr bwMode="auto">
          <a:xfrm>
            <a:off x="1476375" y="3284538"/>
            <a:ext cx="61198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/>
              <a:t>VY_32_INOVACE_03_PR_ZÁKLADY PRVNÍ POMOCI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59" name="Group 87"/>
          <p:cNvGraphicFramePr>
            <a:graphicFrameLocks noGrp="1"/>
          </p:cNvGraphicFramePr>
          <p:nvPr>
            <p:ph type="tbl" idx="1"/>
          </p:nvPr>
        </p:nvGraphicFramePr>
        <p:xfrm>
          <a:off x="611188" y="908050"/>
          <a:ext cx="8281987" cy="5460683"/>
        </p:xfrm>
        <a:graphic>
          <a:graphicData uri="http://schemas.openxmlformats.org/drawingml/2006/table">
            <a:tbl>
              <a:tblPr/>
              <a:tblGrid>
                <a:gridCol w="1439862"/>
                <a:gridCol w="3709988"/>
                <a:gridCol w="3132137"/>
              </a:tblGrid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Základy první pomoci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74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učí , jak správně poskytnout  první pomoc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Poskytnutí první pomoci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První pomoc, vyšetření postiženého, zástava dýchání, krvácení, zlomeniny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Jana Líbalová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stupeň ZŠ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7.- 8.ročník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13 snímků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5413" name="Text Box 63"/>
          <p:cNvSpPr txBox="1">
            <a:spLocks noChangeArrowheads="1"/>
          </p:cNvSpPr>
          <p:nvPr/>
        </p:nvSpPr>
        <p:spPr bwMode="auto">
          <a:xfrm>
            <a:off x="3132138" y="188913"/>
            <a:ext cx="25923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b="1"/>
              <a:t>ANOTACE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Základy první pomoci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/>
              <a:t>Poskytnutí první (předlékařské) pomoci zraněnému člověku je povinností pro každého občana, která vyplývá ze zákona</a:t>
            </a:r>
          </a:p>
          <a:p>
            <a:r>
              <a:rPr lang="cs-CZ" sz="2400" smtClean="0"/>
              <a:t>Důležité je zachovat klid a rozvahu</a:t>
            </a:r>
          </a:p>
          <a:p>
            <a:r>
              <a:rPr lang="cs-CZ" sz="2400" smtClean="0"/>
              <a:t>Postiženého se snažíme uklidnit a povzbudit</a:t>
            </a:r>
          </a:p>
          <a:p>
            <a:r>
              <a:rPr lang="cs-CZ" sz="2400" smtClean="0"/>
              <a:t>Soustředíme se na zajištění základních životních funkcí – krevního oběhu, dýchání a vědomí</a:t>
            </a:r>
          </a:p>
          <a:p>
            <a:r>
              <a:rPr lang="cs-CZ" sz="2400" smtClean="0"/>
              <a:t>Okamžitě přivoláme odbornou zdravotnickou pomoc</a:t>
            </a:r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3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3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3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3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ctrTitle"/>
          </p:nvPr>
        </p:nvSpPr>
        <p:spPr>
          <a:xfrm>
            <a:off x="1042988" y="404813"/>
            <a:ext cx="6985000" cy="431800"/>
          </a:xfrm>
        </p:spPr>
        <p:txBody>
          <a:bodyPr/>
          <a:lstStyle/>
          <a:p>
            <a:pPr algn="ctr"/>
            <a:r>
              <a:rPr lang="cs-CZ" sz="2800" smtClean="0"/>
              <a:t>Vyšetření postiženého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088" y="1412875"/>
            <a:ext cx="7118350" cy="4537075"/>
          </a:xfrm>
        </p:spPr>
        <p:txBody>
          <a:bodyPr rtlCol="0"/>
          <a:lstStyle/>
          <a:p>
            <a:pPr marL="457200" indent="-457200" fontAlgn="auto">
              <a:buFont typeface="Wingdings 2" charset="2"/>
              <a:buAutoNum type="arabicPeriod"/>
              <a:defRPr/>
            </a:pPr>
            <a:r>
              <a:rPr lang="cs-CZ" sz="2800" dirty="0" smtClean="0"/>
              <a:t>Vědomí: podle reakce na oslovení</a:t>
            </a:r>
          </a:p>
          <a:p>
            <a:pPr marL="457200" indent="-457200" fontAlgn="auto">
              <a:buFont typeface="Wingdings 2" charset="2"/>
              <a:buAutoNum type="arabicPeriod"/>
              <a:defRPr/>
            </a:pPr>
            <a:r>
              <a:rPr lang="cs-CZ" sz="2800" dirty="0" smtClean="0"/>
              <a:t>Dýchání: pohledem na hrudník (zvedá se), přiložením tváře k ústům postiženého (cítíme vydechovaný vzduch)</a:t>
            </a:r>
          </a:p>
          <a:p>
            <a:pPr marL="457200" indent="-457200" fontAlgn="auto">
              <a:buFont typeface="Wingdings 2" charset="2"/>
              <a:buAutoNum type="arabicPeriod"/>
              <a:defRPr/>
            </a:pPr>
            <a:r>
              <a:rPr lang="cs-CZ" sz="2800" dirty="0" smtClean="0"/>
              <a:t>Krevní oběh: hmatáme tep na přední straně zápěstí nebo na krkavici</a:t>
            </a:r>
          </a:p>
          <a:p>
            <a:pPr fontAlgn="auto">
              <a:buFont typeface="Wingdings 2" charset="2"/>
              <a:buNone/>
              <a:defRPr/>
            </a:pPr>
            <a:r>
              <a:rPr lang="cs-CZ" sz="2800" dirty="0" smtClean="0"/>
              <a:t>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Zástava dýchání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650" y="1773238"/>
            <a:ext cx="7124700" cy="4051300"/>
          </a:xfrm>
        </p:spPr>
        <p:txBody>
          <a:bodyPr rtlCol="0">
            <a:normAutofit/>
          </a:bodyPr>
          <a:lstStyle/>
          <a:p>
            <a:pPr fontAlgn="auto">
              <a:buFont typeface="Wingdings 2" charset="2"/>
              <a:buChar char=""/>
              <a:defRPr/>
            </a:pPr>
            <a:r>
              <a:rPr lang="cs-CZ" sz="2000" dirty="0" smtClean="0"/>
              <a:t>Postiženého uložíme do polohy na zádech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2000" dirty="0" smtClean="0"/>
              <a:t>Uvolníme dýchací cesty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2000" dirty="0" smtClean="0"/>
              <a:t>Provedeme záklon hlavy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2000" dirty="0" smtClean="0"/>
              <a:t>Jednu ruku položíme postiženému na čelo a špičkami dvou prstů druhé ruky, zaklesneme pod oblouk dolní čelisti, táhneme dopředu a vzhůru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2000" dirty="0" smtClean="0"/>
              <a:t>Ústa postiženého necháme pootevřená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2000" dirty="0" smtClean="0"/>
              <a:t>Zahájíme dýchání z plic do plic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2000" dirty="0" smtClean="0"/>
              <a:t>Opakujeme 10 – 12krát za minutu, po každých deseti vdeších kontrolujeme tep na krkavici</a:t>
            </a:r>
          </a:p>
          <a:p>
            <a:pPr marL="0" indent="0" fontAlgn="auto">
              <a:buFont typeface="Wingdings 2" charset="2"/>
              <a:buNone/>
              <a:defRPr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smtClean="0"/>
              <a:t>Krvácení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buFont typeface="Wingdings 2" charset="2"/>
              <a:buNone/>
              <a:defRPr/>
            </a:pPr>
            <a:r>
              <a:rPr lang="cs-CZ" sz="2800" dirty="0" smtClean="0"/>
              <a:t>Krvácení dělíme podle různých kritérií na několik druhů:</a:t>
            </a:r>
          </a:p>
          <a:p>
            <a:pPr fontAlgn="auto">
              <a:buFont typeface="Courier New" pitchFamily="49" charset="0"/>
              <a:buChar char="o"/>
              <a:defRPr/>
            </a:pPr>
            <a:r>
              <a:rPr lang="cs-CZ" sz="2800" dirty="0" smtClean="0"/>
              <a:t>Podle síly krvácení na malé, střední a velké</a:t>
            </a:r>
          </a:p>
          <a:p>
            <a:pPr fontAlgn="auto">
              <a:buFont typeface="Courier New" pitchFamily="49" charset="0"/>
              <a:buChar char="o"/>
              <a:defRPr/>
            </a:pPr>
            <a:r>
              <a:rPr lang="cs-CZ" sz="2800" dirty="0" smtClean="0"/>
              <a:t>Podle druhu krvácející cévy na tepenné, žilní a vlásečnicové</a:t>
            </a:r>
          </a:p>
          <a:p>
            <a:pPr fontAlgn="auto">
              <a:buFont typeface="Courier New" pitchFamily="49" charset="0"/>
              <a:buChar char="o"/>
              <a:defRPr/>
            </a:pPr>
            <a:r>
              <a:rPr lang="cs-CZ" sz="2800" dirty="0" smtClean="0"/>
              <a:t>Krvácení zevní a krvácení vnitřní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smtClean="0"/>
              <a:t>Zlomeniny</a:t>
            </a:r>
            <a:br>
              <a:rPr lang="cs-CZ" sz="2800" smtClean="0"/>
            </a:br>
            <a:endParaRPr lang="cs-CZ" sz="28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650" y="1341438"/>
            <a:ext cx="7124700" cy="4518025"/>
          </a:xfrm>
        </p:spPr>
        <p:txBody>
          <a:bodyPr rtlCol="0">
            <a:noAutofit/>
          </a:bodyPr>
          <a:lstStyle/>
          <a:p>
            <a:pPr marL="0" indent="0" fontAlgn="auto">
              <a:buFont typeface="Wingdings 2" charset="2"/>
              <a:buNone/>
              <a:defRPr/>
            </a:pPr>
            <a:r>
              <a:rPr lang="cs-CZ" sz="2000" dirty="0" smtClean="0"/>
              <a:t>Při první pomoci provedeme znehybnění, změněný tvar poraněné končetiny se nesnažíme napravit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2000" dirty="0" smtClean="0"/>
              <a:t>Zlomenou horní končetinu zavěšujeme k tělu na šátkový závěs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2000" dirty="0" smtClean="0"/>
              <a:t>Dojde-li ke zlomení dlouhých kostí, přikládáme improvizovanou dlahu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2000" dirty="0" smtClean="0"/>
              <a:t>Dlahu přikládáme tak, aby přesahovala oba sousední klouby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2000" dirty="0" smtClean="0"/>
              <a:t>Při zlomení dolní končetiny můžeme obě končetiny svázat k sobě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2000" dirty="0" smtClean="0"/>
              <a:t>Pokud máme podezření na poranění páteře, poraněným nehýbáme a hlavu obložíme tak, aby se nemohla hýbat do stran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Vymknutí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/>
              <a:t>Vymknutí se nesnažíme napravovat</a:t>
            </a:r>
          </a:p>
          <a:p>
            <a:r>
              <a:rPr lang="cs-CZ" sz="2800" smtClean="0"/>
              <a:t>Končetinu znehybníme v poloze, v níž 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Mdloba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1042988" y="1773238"/>
            <a:ext cx="7126287" cy="4051300"/>
          </a:xfrm>
        </p:spPr>
        <p:txBody>
          <a:bodyPr/>
          <a:lstStyle/>
          <a:p>
            <a:r>
              <a:rPr lang="cs-CZ" sz="2400" smtClean="0"/>
              <a:t>Jedná se o méně závažnou krátkodobou poruchu krevního oběhu</a:t>
            </a:r>
          </a:p>
          <a:p>
            <a:r>
              <a:rPr lang="cs-CZ" sz="2400" smtClean="0"/>
              <a:t>Projevuje se náhlou ztrátou vědomí</a:t>
            </a:r>
          </a:p>
          <a:p>
            <a:r>
              <a:rPr lang="cs-CZ" sz="2400" smtClean="0"/>
              <a:t>Trvá několik sekund až minut</a:t>
            </a:r>
          </a:p>
          <a:p>
            <a:r>
              <a:rPr lang="cs-CZ" sz="2400" smtClean="0"/>
              <a:t>Postiženého dopravíme na čerstvý vzduch, do stínu</a:t>
            </a:r>
          </a:p>
          <a:p>
            <a:r>
              <a:rPr lang="cs-CZ" sz="2400" smtClean="0"/>
              <a:t>Uvolníme tísnivý oděv</a:t>
            </a:r>
          </a:p>
          <a:p>
            <a:r>
              <a:rPr lang="cs-CZ" sz="2400" smtClean="0"/>
              <a:t>Nedojde-li k rychlému návratu vědomí, zajistíme RZP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Úraz chladem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buFont typeface="Wingdings 2" charset="2"/>
              <a:buNone/>
              <a:defRPr/>
            </a:pPr>
            <a:r>
              <a:rPr lang="cs-CZ" sz="2400" dirty="0" smtClean="0"/>
              <a:t>Rozlišujeme na celkové podchlazení a omrzliny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2400" dirty="0" smtClean="0"/>
              <a:t>Podchlazení – s postiženým zbytečně nehýbeme, opatrně přeneseme do místnosti, svlékneme vlhký oděv, pomalu postiženého zahříváme</a:t>
            </a:r>
          </a:p>
          <a:p>
            <a:pPr fontAlgn="auto">
              <a:buFont typeface="Wingdings 2" charset="2"/>
              <a:buChar char=""/>
              <a:defRPr/>
            </a:pPr>
            <a:r>
              <a:rPr lang="cs-CZ" sz="2400" dirty="0" smtClean="0"/>
              <a:t>Omrzliny – ponoříme do vlažné vody, postižené místo jemně masírujeme, vážnější omrzliny sterilně překryjeme a zajistíme transport do nemocnice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smtClean="0"/>
              <a:t>Pracovní list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1. Čím by měla být vybavena domácí lékárnička?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2. Při práci v chemické laboratoři může dojít k poleptání kyselinou. Jak bys ošetřil poleptané místo?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620713"/>
            <a:ext cx="7124700" cy="4987925"/>
          </a:xfrm>
        </p:spPr>
        <p:txBody>
          <a:bodyPr rtlCol="0">
            <a:normAutofit fontScale="85000" lnSpcReduction="10000"/>
          </a:bodyPr>
          <a:lstStyle/>
          <a:p>
            <a:pPr marL="0" indent="0" fontAlgn="auto">
              <a:spcAft>
                <a:spcPts val="0"/>
              </a:spcAft>
              <a:buFont typeface="Wingdings 2" charset="2"/>
              <a:buNone/>
              <a:defRPr/>
            </a:pPr>
            <a:r>
              <a:rPr lang="cs-CZ" sz="2000" dirty="0" smtClean="0"/>
              <a:t>3</a:t>
            </a:r>
            <a:r>
              <a:rPr lang="cs-CZ" sz="2400" dirty="0" smtClean="0"/>
              <a:t>. Uveď, kdy použiješ uvedená telefonní čísla k přivolání pomoci: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 </a:t>
            </a:r>
            <a:r>
              <a:rPr lang="cs-CZ" sz="2400" dirty="0" smtClean="0"/>
              <a:t>       112…………………………………………………………………………………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 </a:t>
            </a:r>
            <a:r>
              <a:rPr lang="cs-CZ" sz="2400" dirty="0" smtClean="0"/>
              <a:t>          150…………………………………………………………………………………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 </a:t>
            </a:r>
            <a:r>
              <a:rPr lang="cs-CZ" sz="2400" dirty="0" smtClean="0"/>
              <a:t>          155…………………………………………………………………………………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 </a:t>
            </a:r>
            <a:r>
              <a:rPr lang="cs-CZ" sz="2400" dirty="0" smtClean="0"/>
              <a:t>          158…………………………………………………………………………………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4. Jaký je postup při poskytování umělého dýchání z úst do úst?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smtClean="0"/>
              <a:t>CITACE: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KANTOREK, Jan, Jaroslav JURČÁK a Jiří FRONĚK. </a:t>
            </a:r>
            <a:r>
              <a:rPr lang="cs-CZ" i="1" dirty="0"/>
              <a:t>Přírodopis 8</a:t>
            </a:r>
            <a:r>
              <a:rPr lang="cs-CZ" dirty="0"/>
              <a:t>: </a:t>
            </a:r>
            <a:r>
              <a:rPr lang="cs-CZ" i="1" dirty="0"/>
              <a:t>pro 6.-9. ročník základní školy a odpovídající ročníky víceletého gymnázia</a:t>
            </a:r>
            <a:r>
              <a:rPr lang="cs-CZ" dirty="0"/>
              <a:t>. 1. vyd. Olomouc: </a:t>
            </a:r>
            <a:r>
              <a:rPr lang="cs-CZ" dirty="0" err="1"/>
              <a:t>Prodos</a:t>
            </a:r>
            <a:r>
              <a:rPr lang="cs-CZ" dirty="0"/>
              <a:t>, 1999, 127 s. ISBN 80-723-0040-7.</a:t>
            </a:r>
            <a:endParaRPr lang="cs-CZ" dirty="0" smtClean="0"/>
          </a:p>
          <a:p>
            <a:r>
              <a:rPr lang="cs-CZ" dirty="0"/>
              <a:t>MARÁDOVÁ, Eva. </a:t>
            </a:r>
            <a:r>
              <a:rPr lang="cs-CZ" i="1" dirty="0"/>
              <a:t>Rodinná výchova</a:t>
            </a:r>
            <a:r>
              <a:rPr lang="cs-CZ" dirty="0"/>
              <a:t>: </a:t>
            </a:r>
            <a:r>
              <a:rPr lang="cs-CZ" i="1" dirty="0"/>
              <a:t>pro 6.-9. ročník základní školy a odpovídající ročníky víceletého gymnázia</a:t>
            </a:r>
            <a:r>
              <a:rPr lang="cs-CZ" dirty="0"/>
              <a:t>. 1. vyd. Praha: Fortuna, 1999, 118 s. </a:t>
            </a:r>
            <a:r>
              <a:rPr lang="cs-CZ"/>
              <a:t>ISBN </a:t>
            </a:r>
            <a:r>
              <a:rPr lang="cs-CZ" smtClean="0"/>
              <a:t>80-716-8643-3.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181</TotalTime>
  <Words>615</Words>
  <Application>Microsoft Office PowerPoint</Application>
  <PresentationFormat>Předvádění na obrazovce (4:3)</PresentationFormat>
  <Paragraphs>90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Summer</vt:lpstr>
      <vt:lpstr>Prezentace aplikace PowerPoint</vt:lpstr>
      <vt:lpstr>Prezentace aplikace PowerPoint</vt:lpstr>
      <vt:lpstr>Základy první pomoci</vt:lpstr>
      <vt:lpstr>Vyšetření postiženého</vt:lpstr>
      <vt:lpstr>Zástava dýchání</vt:lpstr>
      <vt:lpstr>Krvácení</vt:lpstr>
      <vt:lpstr>Zlomeniny </vt:lpstr>
      <vt:lpstr>Vymknutí</vt:lpstr>
      <vt:lpstr>Mdloba</vt:lpstr>
      <vt:lpstr>Úraz chladem</vt:lpstr>
      <vt:lpstr>Pracovní list</vt:lpstr>
      <vt:lpstr>Prezentace aplikace PowerPoint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první pomoci</dc:title>
  <dc:creator>Učitel</dc:creator>
  <cp:lastModifiedBy>Dějepis</cp:lastModifiedBy>
  <cp:revision>20</cp:revision>
  <dcterms:created xsi:type="dcterms:W3CDTF">2012-05-27T16:31:57Z</dcterms:created>
  <dcterms:modified xsi:type="dcterms:W3CDTF">2012-06-22T13:09:00Z</dcterms:modified>
</cp:coreProperties>
</file>