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sldIdLst>
    <p:sldId id="262" r:id="rId2"/>
    <p:sldId id="263" r:id="rId3"/>
    <p:sldId id="256" r:id="rId4"/>
    <p:sldId id="264" r:id="rId5"/>
    <p:sldId id="258" r:id="rId6"/>
    <p:sldId id="259" r:id="rId7"/>
    <p:sldId id="265" r:id="rId8"/>
    <p:sldId id="266" r:id="rId9"/>
    <p:sldId id="267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6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0101FF-FFA0-4351-BE67-857E91E0619A}" type="datetimeFigureOut">
              <a:rPr lang="cs-CZ"/>
              <a:pPr>
                <a:defRPr/>
              </a:pPr>
              <a:t>27.7.2012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3253D1-F893-4E3A-8CF7-17648C2F56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B0C35B-C78A-43F3-9D24-F6397AABE559}" type="datetimeFigureOut">
              <a:rPr lang="cs-CZ"/>
              <a:pPr>
                <a:defRPr/>
              </a:pPr>
              <a:t>27.7.2012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E84FCE-C32C-48CE-A8BE-30813E5A30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7EE70F-4200-4E4F-B877-04907E62EC15}" type="datetimeFigureOut">
              <a:rPr lang="cs-CZ"/>
              <a:pPr>
                <a:defRPr/>
              </a:pPr>
              <a:t>27.7.2012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D66226-1E67-4DDE-BAFD-D4B70FCE1C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5A6D80-66A5-415D-ABE3-189D8B5C38EC}" type="datetimeFigureOut">
              <a:rPr lang="cs-CZ"/>
              <a:pPr>
                <a:defRPr/>
              </a:pPr>
              <a:t>27.7.2012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48236E-7EF8-4DD5-8EAE-1628C3283A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0FFA3F-792D-43E4-A248-CBA9C6113857}" type="datetimeFigureOut">
              <a:rPr lang="cs-CZ"/>
              <a:pPr>
                <a:defRPr/>
              </a:pPr>
              <a:t>27.7.2012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ACE342-2C3F-4CCD-ACC6-182D9AB8F5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B44DE7-67B7-41BD-8AC9-1F291EC6C56B}" type="datetimeFigureOut">
              <a:rPr lang="cs-CZ"/>
              <a:pPr>
                <a:defRPr/>
              </a:pPr>
              <a:t>27.7.2012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23F451-A471-4989-9FB4-37436031C5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DC5E4C-1E2D-470E-AB3D-B62B34560FA6}" type="datetimeFigureOut">
              <a:rPr lang="cs-CZ"/>
              <a:pPr>
                <a:defRPr/>
              </a:pPr>
              <a:t>27.7.2012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E5E32F-F3D8-4EAB-88DF-98CC8D7BF4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74EE9A-4AE2-4E4F-98F7-398F6C24DD92}" type="datetimeFigureOut">
              <a:rPr lang="cs-CZ"/>
              <a:pPr>
                <a:defRPr/>
              </a:pPr>
              <a:t>27.7.2012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CA0ECD-DF16-4602-AF07-1228DA6DE7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B8F899-727F-4CAF-A70D-822C955F9A1F}" type="datetimeFigureOut">
              <a:rPr lang="cs-CZ"/>
              <a:pPr>
                <a:defRPr/>
              </a:pPr>
              <a:t>27.7.2012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3B4126-9D16-4B03-AA1E-CC5A074BCC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BE3CB2-21A7-4477-B1C2-C75C3F5EEBCB}" type="datetimeFigureOut">
              <a:rPr lang="cs-CZ"/>
              <a:pPr>
                <a:defRPr/>
              </a:pPr>
              <a:t>27.7.2012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6847EA-159D-403F-AAD7-2054FB461B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9C1B4E-4D66-4328-81DE-06B78F41EFBF}" type="datetimeFigureOut">
              <a:rPr lang="cs-CZ"/>
              <a:pPr>
                <a:defRPr/>
              </a:pPr>
              <a:t>27.7.2012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A8A17E-0AA5-42EE-8A83-5B02257942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>
            <a:normAutofit/>
          </a:bodyPr>
          <a:lstStyle/>
          <a:p>
            <a:pPr lvl="0"/>
            <a:endParaRPr lang="cs-CZ" noProof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AF040F-590D-4185-A8D6-3C4D56D215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79DEBD4-F63D-48D6-A202-31DB33B6F27A}" type="datetimeFigureOut">
              <a:rPr lang="cs-CZ"/>
              <a:pPr>
                <a:defRPr/>
              </a:pPr>
              <a:t>27.7.2012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721DDB9-324F-4576-8F8F-2B550E6F4A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3" r:id="rId4"/>
    <p:sldLayoutId id="2147483677" r:id="rId5"/>
    <p:sldLayoutId id="2147483672" r:id="rId6"/>
    <p:sldLayoutId id="2147483678" r:id="rId7"/>
    <p:sldLayoutId id="2147483679" r:id="rId8"/>
    <p:sldLayoutId id="2147483680" r:id="rId9"/>
    <p:sldLayoutId id="2147483671" r:id="rId10"/>
    <p:sldLayoutId id="2147483681" r:id="rId11"/>
    <p:sldLayoutId id="2147483682" r:id="rId12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5"/>
          <p:cNvSpPr>
            <a:spLocks noChangeArrowheads="1"/>
          </p:cNvSpPr>
          <p:nvPr/>
        </p:nvSpPr>
        <p:spPr bwMode="auto">
          <a:xfrm>
            <a:off x="114300" y="-946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pic>
        <p:nvPicPr>
          <p:cNvPr id="1433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350" y="692150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4339" name="Rectangle 6"/>
          <p:cNvSpPr>
            <a:spLocks noChangeArrowheads="1"/>
          </p:cNvSpPr>
          <p:nvPr/>
        </p:nvSpPr>
        <p:spPr bwMode="auto">
          <a:xfrm>
            <a:off x="1042988" y="5329238"/>
            <a:ext cx="7205662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 eaLnBrk="0" hangingPunct="0"/>
            <a:r>
              <a:rPr lang="cs-CZ" sz="1200" b="1">
                <a:latin typeface="Times New Roman" pitchFamily="18" charset="0"/>
                <a:cs typeface="Times New Roman" pitchFamily="18" charset="0"/>
              </a:rPr>
              <a:t>Základní škola, Moravský Krumlov, náměstí Klášterní 134, okres Znojmo, příspěvková organizace</a:t>
            </a:r>
            <a:endParaRPr lang="cs-CZ" sz="800">
              <a:latin typeface="Times New Roman" pitchFamily="18" charset="0"/>
            </a:endParaRPr>
          </a:p>
          <a:p>
            <a:pPr algn="ctr" eaLnBrk="0" hangingPunct="0"/>
            <a:endParaRPr lang="cs-CZ">
              <a:latin typeface="Franklin Gothic Book" pitchFamily="34" charset="0"/>
            </a:endParaRPr>
          </a:p>
        </p:txBody>
      </p:sp>
      <p:sp>
        <p:nvSpPr>
          <p:cNvPr id="14340" name="Rectangle 202"/>
          <p:cNvSpPr>
            <a:spLocks noChangeArrowheads="1"/>
          </p:cNvSpPr>
          <p:nvPr/>
        </p:nvSpPr>
        <p:spPr bwMode="auto">
          <a:xfrm>
            <a:off x="114300" y="7802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sp>
        <p:nvSpPr>
          <p:cNvPr id="14341" name="Text Box 203"/>
          <p:cNvSpPr txBox="1">
            <a:spLocks noChangeArrowheads="1"/>
          </p:cNvSpPr>
          <p:nvPr/>
        </p:nvSpPr>
        <p:spPr bwMode="auto">
          <a:xfrm>
            <a:off x="1476375" y="3284538"/>
            <a:ext cx="611981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mtClean="0">
                <a:latin typeface="Times New Roman" pitchFamily="18" charset="0"/>
              </a:rPr>
              <a:t>VY_32_INOVACE_04_PR_LIDSKÉ </a:t>
            </a:r>
            <a:r>
              <a:rPr lang="cs-CZ">
                <a:latin typeface="Times New Roman" pitchFamily="18" charset="0"/>
              </a:rPr>
              <a:t>RASY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59" name="Group 87"/>
          <p:cNvGraphicFramePr>
            <a:graphicFrameLocks noGrp="1"/>
          </p:cNvGraphicFramePr>
          <p:nvPr>
            <p:ph type="tbl" idx="1"/>
          </p:nvPr>
        </p:nvGraphicFramePr>
        <p:xfrm>
          <a:off x="611188" y="908050"/>
          <a:ext cx="8281987" cy="5460683"/>
        </p:xfrm>
        <a:graphic>
          <a:graphicData uri="http://schemas.openxmlformats.org/drawingml/2006/table">
            <a:tbl>
              <a:tblPr/>
              <a:tblGrid>
                <a:gridCol w="1439862"/>
                <a:gridCol w="3709988"/>
                <a:gridCol w="3132137"/>
              </a:tblGrid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Přírodopis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9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Lidské rasy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74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se zabývá učivem o lidských rasách, jejich dělení a stručné charakteristice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Výstup: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Rozdělení  lidských  ras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pitchFamily="34" charset="0"/>
                        </a:rPr>
                        <a:t>Lidské rasy, rasismus, rasa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Jana Líbalová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 stupeň ZŠ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 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program: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Školní vzdělávací program pro základní vzdělávání, 793/2009 , Škola pro každého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Formát: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MS PowerPoint 2010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Celkem 9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snímků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5413" name="Text Box 63"/>
          <p:cNvSpPr txBox="1">
            <a:spLocks noChangeArrowheads="1"/>
          </p:cNvSpPr>
          <p:nvPr/>
        </p:nvSpPr>
        <p:spPr bwMode="auto">
          <a:xfrm>
            <a:off x="3132138" y="188913"/>
            <a:ext cx="25923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cs-CZ" b="1">
                <a:latin typeface="Franklin Gothic Book" pitchFamily="34" charset="0"/>
              </a:rPr>
              <a:t>ANOTACE</a:t>
            </a:r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564904"/>
            <a:ext cx="7772400" cy="1470025"/>
          </a:xfrm>
          <a:solidFill>
            <a:schemeClr val="bg1"/>
          </a:solidFill>
        </p:spPr>
        <p:txBody>
          <a:bodyPr/>
          <a:lstStyle/>
          <a:p>
            <a:pPr algn="just" fontAlgn="auto">
              <a:spcAft>
                <a:spcPts val="0"/>
              </a:spcAft>
              <a:defRPr/>
            </a:pPr>
            <a:r>
              <a:rPr lang="cs-CZ" dirty="0" smtClean="0"/>
              <a:t>                   </a:t>
            </a:r>
            <a:r>
              <a:rPr lang="cs-CZ" sz="5400" dirty="0" smtClean="0"/>
              <a:t>LIDSKÉ RASY</a:t>
            </a:r>
            <a:endParaRPr lang="cs-CZ" sz="5400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Rasa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557338"/>
            <a:ext cx="8229600" cy="4525962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Velká skupiny lidí, která se navzájem odlišuje vnějšími znaky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600" dirty="0" smtClean="0"/>
              <a:t>Míšenci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Mestic – běloch a indián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Mulat – černoch a běloch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err="1" smtClean="0"/>
              <a:t>Zambo</a:t>
            </a:r>
            <a:r>
              <a:rPr lang="cs-CZ" dirty="0" smtClean="0"/>
              <a:t> – indián a černoch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300" y="549275"/>
            <a:ext cx="9029700" cy="4713288"/>
          </a:xfrm>
        </p:spPr>
        <p:txBody>
          <a:bodyPr>
            <a:normAutofit fontScale="85000" lnSpcReduction="10000"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Různé rasy lidí vznikly v průběhu osídlování světadílů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Skupiny lidí se přizpůsobovaly různému prostředí, do kterého přišly a ve kterém po desetitisíce let žily   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Lidské rasy se od sebe odlišují těmito tělesnými znaky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- barvou pleti, vlasů a očí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- tvarem nosu, rtů, očí a obličeje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- typem ochlupení a některými biochemickými 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rozdíly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Lidské rasy rozlišujeme na tři základní typy: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600" dirty="0" smtClean="0"/>
              <a:t>1. Bílá rasa – </a:t>
            </a:r>
            <a:r>
              <a:rPr lang="cs-CZ" sz="3600" dirty="0" err="1" smtClean="0"/>
              <a:t>europidní</a:t>
            </a:r>
            <a:endParaRPr lang="cs-CZ" sz="3600" dirty="0" smtClean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600" dirty="0" smtClean="0"/>
              <a:t>2. Černá rasa – negroidní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600" dirty="0" smtClean="0"/>
              <a:t>3. Žlutohnědá rasa - mongoloidní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Rasismus</a:t>
            </a:r>
            <a:endParaRPr lang="cs-CZ" dirty="0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Rasismus = jedná se o nadřazování jedné rasy nad druhou</a:t>
            </a:r>
          </a:p>
          <a:p>
            <a:r>
              <a:rPr lang="cs-CZ" dirty="0" smtClean="0"/>
              <a:t>Vychází z biologických rozdílů mezi rasami </a:t>
            </a:r>
            <a:r>
              <a:rPr lang="cs-CZ" dirty="0" smtClean="0"/>
              <a:t>                    a </a:t>
            </a:r>
            <a:r>
              <a:rPr lang="cs-CZ" dirty="0" smtClean="0"/>
              <a:t>přispívá vždy k jediné snaze – získat nadvládu nad určitou skupinou lidí</a:t>
            </a:r>
          </a:p>
          <a:p>
            <a:r>
              <a:rPr lang="cs-CZ" dirty="0" smtClean="0"/>
              <a:t>Je velmi nebezpečný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Náboženská nesnášenlivost </a:t>
            </a:r>
            <a:r>
              <a:rPr lang="cs-CZ" dirty="0" smtClean="0"/>
              <a:t>                       a </a:t>
            </a:r>
            <a:r>
              <a:rPr lang="cs-CZ" dirty="0" smtClean="0"/>
              <a:t>nacionalismus</a:t>
            </a:r>
            <a:endParaRPr lang="cs-CZ" dirty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Jde o nenávistný postoj lidí k příslušníkům jiného náboženského vyznání</a:t>
            </a:r>
          </a:p>
          <a:p>
            <a:r>
              <a:rPr lang="cs-CZ" dirty="0" smtClean="0"/>
              <a:t>Nacionalismus vyvyšuje jeden národ </a:t>
            </a:r>
            <a:r>
              <a:rPr lang="cs-CZ" dirty="0" smtClean="0"/>
              <a:t>                    nad </a:t>
            </a:r>
            <a:r>
              <a:rPr lang="cs-CZ" dirty="0" smtClean="0"/>
              <a:t>ostatní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/>
              <a:t>CITACE</a:t>
            </a:r>
            <a:br>
              <a:rPr lang="cs-CZ" sz="2800" dirty="0" smtClean="0"/>
            </a:br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charset="0"/>
              <a:buChar char="•"/>
            </a:pPr>
            <a:r>
              <a:rPr lang="cs-CZ" sz="2400" dirty="0"/>
              <a:t>KANTOREK, Jan, Jaroslav JURČÁK a Jiří FRONĚK. </a:t>
            </a:r>
            <a:r>
              <a:rPr lang="cs-CZ" sz="2400" i="1" dirty="0"/>
              <a:t>Přírodopis 8</a:t>
            </a:r>
            <a:r>
              <a:rPr lang="cs-CZ" sz="2400" dirty="0"/>
              <a:t>: </a:t>
            </a:r>
            <a:r>
              <a:rPr lang="cs-CZ" sz="2400" i="1" dirty="0"/>
              <a:t>pro 6.-9. ročník základní školy a odpovídající ročníky víceletého gymnázia</a:t>
            </a:r>
            <a:r>
              <a:rPr lang="cs-CZ" sz="2400" dirty="0"/>
              <a:t>. 1. vyd. Olomouc: </a:t>
            </a:r>
            <a:r>
              <a:rPr lang="cs-CZ" sz="2400" dirty="0" err="1"/>
              <a:t>Prodos</a:t>
            </a:r>
            <a:r>
              <a:rPr lang="cs-CZ" sz="2400" dirty="0"/>
              <a:t>, 1999, 127 s. </a:t>
            </a:r>
            <a:r>
              <a:rPr lang="cs-CZ" sz="2400"/>
              <a:t>ISBN 80-723-0040-7.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154</TotalTime>
  <Words>314</Words>
  <Application>Microsoft Office PowerPoint</Application>
  <PresentationFormat>Předvádění na obrazovce (4:3)</PresentationFormat>
  <Paragraphs>56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Snímek 1</vt:lpstr>
      <vt:lpstr>Snímek 2</vt:lpstr>
      <vt:lpstr>                   LIDSKÉ RASY</vt:lpstr>
      <vt:lpstr>Rasa</vt:lpstr>
      <vt:lpstr>Snímek 5</vt:lpstr>
      <vt:lpstr>Snímek 6</vt:lpstr>
      <vt:lpstr>Rasismus</vt:lpstr>
      <vt:lpstr>Náboženská nesnášenlivost                        a nacionalismus</vt:lpstr>
      <vt:lpstr>CITACE  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LIDSKÉ RASY</dc:title>
  <dc:creator>Učitel</dc:creator>
  <cp:lastModifiedBy>Dum</cp:lastModifiedBy>
  <cp:revision>18</cp:revision>
  <cp:lastPrinted>2012-05-25T14:15:01Z</cp:lastPrinted>
  <dcterms:created xsi:type="dcterms:W3CDTF">2012-05-25T13:21:26Z</dcterms:created>
  <dcterms:modified xsi:type="dcterms:W3CDTF">2012-07-27T09:54:24Z</dcterms:modified>
</cp:coreProperties>
</file>