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78" r:id="rId2"/>
    <p:sldId id="279" r:id="rId3"/>
    <p:sldId id="256" r:id="rId4"/>
    <p:sldId id="257" r:id="rId5"/>
    <p:sldId id="258" r:id="rId6"/>
    <p:sldId id="259" r:id="rId7"/>
    <p:sldId id="261" r:id="rId8"/>
    <p:sldId id="262" r:id="rId9"/>
    <p:sldId id="264" r:id="rId10"/>
    <p:sldId id="274" r:id="rId11"/>
    <p:sldId id="265" r:id="rId12"/>
    <p:sldId id="266" r:id="rId13"/>
    <p:sldId id="267" r:id="rId14"/>
    <p:sldId id="268" r:id="rId15"/>
    <p:sldId id="269" r:id="rId16"/>
    <p:sldId id="270" r:id="rId17"/>
    <p:sldId id="263" r:id="rId18"/>
    <p:sldId id="271" r:id="rId19"/>
    <p:sldId id="272" r:id="rId20"/>
    <p:sldId id="273" r:id="rId21"/>
    <p:sldId id="276" r:id="rId22"/>
    <p:sldId id="277" r:id="rId23"/>
    <p:sldId id="260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EF1D31"/>
    <a:srgbClr val="FF0000"/>
    <a:srgbClr val="660066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>
        <p:scale>
          <a:sx n="100" d="100"/>
          <a:sy n="100" d="100"/>
        </p:scale>
        <p:origin x="-3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62FE18-94CA-4E43-9B40-EC506D542146}" type="doc">
      <dgm:prSet loTypeId="urn:microsoft.com/office/officeart/2008/layout/HorizontalMultiLevelHierarchy" loCatId="hierarchy" qsTypeId="urn:microsoft.com/office/officeart/2005/8/quickstyle/simple1#4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A4553FEB-C21D-4F3E-BE52-CEE9D8B52EAE}">
      <dgm:prSet phldrT="[Text]" custT="1"/>
      <dgm:spPr>
        <a:solidFill>
          <a:srgbClr val="002060"/>
        </a:solidFill>
      </dgm:spPr>
      <dgm:t>
        <a:bodyPr/>
        <a:lstStyle/>
        <a:p>
          <a:r>
            <a:rPr lang="cs-CZ" sz="2800" b="1" dirty="0" smtClean="0">
              <a:solidFill>
                <a:schemeClr val="bg1"/>
              </a:solidFill>
              <a:latin typeface="+mj-lt"/>
            </a:rPr>
            <a:t>NERVOVÁ</a:t>
          </a:r>
          <a:r>
            <a:rPr lang="cs-CZ" sz="2800" b="1" dirty="0" smtClean="0">
              <a:solidFill>
                <a:schemeClr val="tx1"/>
              </a:solidFill>
              <a:latin typeface="+mj-lt"/>
            </a:rPr>
            <a:t> </a:t>
          </a:r>
          <a:r>
            <a:rPr lang="cs-CZ" sz="2800" b="1" dirty="0" smtClean="0">
              <a:solidFill>
                <a:schemeClr val="bg1"/>
              </a:solidFill>
              <a:latin typeface="+mj-lt"/>
            </a:rPr>
            <a:t>VLÁKNA</a:t>
          </a:r>
          <a:endParaRPr lang="cs-CZ" sz="2800" b="1" dirty="0">
            <a:solidFill>
              <a:schemeClr val="bg1"/>
            </a:solidFill>
            <a:latin typeface="+mj-lt"/>
          </a:endParaRPr>
        </a:p>
      </dgm:t>
    </dgm:pt>
    <dgm:pt modelId="{2FEC86EF-82D9-409C-93B6-F335FCDE1B7F}" type="parTrans" cxnId="{ADC760D7-4F48-43D0-83E4-5508E7806DBE}">
      <dgm:prSet/>
      <dgm:spPr/>
      <dgm:t>
        <a:bodyPr/>
        <a:lstStyle/>
        <a:p>
          <a:endParaRPr lang="cs-CZ"/>
        </a:p>
      </dgm:t>
    </dgm:pt>
    <dgm:pt modelId="{33C5C9F8-B6DB-4FB9-B480-7965B025A471}" type="sibTrans" cxnId="{ADC760D7-4F48-43D0-83E4-5508E7806DBE}">
      <dgm:prSet/>
      <dgm:spPr/>
      <dgm:t>
        <a:bodyPr/>
        <a:lstStyle/>
        <a:p>
          <a:endParaRPr lang="cs-CZ"/>
        </a:p>
      </dgm:t>
    </dgm:pt>
    <dgm:pt modelId="{9E93AF62-B7F5-4E3A-9643-E8E9F062AFE9}">
      <dgm:prSet phldrT="[Text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cs-CZ" sz="2400" b="1" dirty="0" smtClean="0">
              <a:solidFill>
                <a:schemeClr val="bg1"/>
              </a:solidFill>
              <a:latin typeface="+mj-lt"/>
            </a:rPr>
            <a:t>MOTORICKÁ – jsou odstředivá; vedou vzruchy                   z CNS ke svalům</a:t>
          </a:r>
          <a:endParaRPr lang="cs-CZ" sz="2400" b="1" dirty="0">
            <a:solidFill>
              <a:schemeClr val="bg1"/>
            </a:solidFill>
            <a:latin typeface="+mj-lt"/>
          </a:endParaRPr>
        </a:p>
      </dgm:t>
    </dgm:pt>
    <dgm:pt modelId="{473C9015-1251-4444-A35E-DA1269FB94D8}" type="parTrans" cxnId="{BFE245EA-BC26-4BE6-9DB5-76FECACABD2D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 dirty="0"/>
        </a:p>
      </dgm:t>
    </dgm:pt>
    <dgm:pt modelId="{C636E66D-E0AE-475E-B2C1-82A5E209C495}" type="sibTrans" cxnId="{BFE245EA-BC26-4BE6-9DB5-76FECACABD2D}">
      <dgm:prSet/>
      <dgm:spPr/>
      <dgm:t>
        <a:bodyPr/>
        <a:lstStyle/>
        <a:p>
          <a:endParaRPr lang="cs-CZ"/>
        </a:p>
      </dgm:t>
    </dgm:pt>
    <dgm:pt modelId="{ECBBB6DA-ABE2-4679-ABCB-416914DAD685}">
      <dgm:prSet phldrT="[Text]"/>
      <dgm:spPr>
        <a:solidFill>
          <a:srgbClr val="0070C0"/>
        </a:solidFill>
      </dgm:spPr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+mj-lt"/>
            </a:rPr>
            <a:t>SENZORICKÁ – jsou dostředivá; vedou vzruchy      ze smyslových orgánů                    do CNS</a:t>
          </a:r>
          <a:endParaRPr lang="cs-CZ" b="1" dirty="0">
            <a:solidFill>
              <a:schemeClr val="bg1"/>
            </a:solidFill>
            <a:latin typeface="+mj-lt"/>
          </a:endParaRPr>
        </a:p>
      </dgm:t>
    </dgm:pt>
    <dgm:pt modelId="{AC51CD7B-5A99-46FB-BB07-9023C416BE40}" type="parTrans" cxnId="{767388A5-235F-43EC-958B-6DDE5143BD91}">
      <dgm:prSet>
        <dgm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 dirty="0"/>
        </a:p>
      </dgm:t>
    </dgm:pt>
    <dgm:pt modelId="{2F523965-4B24-4F30-AA8F-73C287696ECF}" type="sibTrans" cxnId="{767388A5-235F-43EC-958B-6DDE5143BD91}">
      <dgm:prSet/>
      <dgm:spPr/>
      <dgm:t>
        <a:bodyPr/>
        <a:lstStyle/>
        <a:p>
          <a:endParaRPr lang="cs-CZ"/>
        </a:p>
      </dgm:t>
    </dgm:pt>
    <dgm:pt modelId="{3B3FAE84-212D-446B-BE20-4892D0B7E572}" type="pres">
      <dgm:prSet presAssocID="{9962FE18-94CA-4E43-9B40-EC506D5421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F4BD656-55BC-4ED9-AEBA-3458FC126BA0}" type="pres">
      <dgm:prSet presAssocID="{A4553FEB-C21D-4F3E-BE52-CEE9D8B52EAE}" presName="root1" presStyleCnt="0"/>
      <dgm:spPr/>
    </dgm:pt>
    <dgm:pt modelId="{9EC43C56-BBFF-4B3C-9F5E-1A47631BB327}" type="pres">
      <dgm:prSet presAssocID="{A4553FEB-C21D-4F3E-BE52-CEE9D8B52EAE}" presName="LevelOneTextNode" presStyleLbl="node0" presStyleIdx="0" presStyleCnt="1" custScaleX="80840" custScaleY="87988" custLinFactNeighborX="1801" custLinFactNeighborY="-432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6CD93B4-26E4-4BE9-8444-F69F72002981}" type="pres">
      <dgm:prSet presAssocID="{A4553FEB-C21D-4F3E-BE52-CEE9D8B52EAE}" presName="level2hierChild" presStyleCnt="0"/>
      <dgm:spPr/>
    </dgm:pt>
    <dgm:pt modelId="{352E5E7E-96CD-4D69-9C82-818815A99E68}" type="pres">
      <dgm:prSet presAssocID="{473C9015-1251-4444-A35E-DA1269FB94D8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8492FED4-8E1F-4C8C-8C8A-4F0D7201840B}" type="pres">
      <dgm:prSet presAssocID="{473C9015-1251-4444-A35E-DA1269FB94D8}" presName="connTx" presStyleLbl="parChTrans1D2" presStyleIdx="0" presStyleCnt="2"/>
      <dgm:spPr/>
      <dgm:t>
        <a:bodyPr/>
        <a:lstStyle/>
        <a:p>
          <a:endParaRPr lang="cs-CZ"/>
        </a:p>
      </dgm:t>
    </dgm:pt>
    <dgm:pt modelId="{07B8D40A-4424-4BBA-8BDB-35A30B89E749}" type="pres">
      <dgm:prSet presAssocID="{9E93AF62-B7F5-4E3A-9643-E8E9F062AFE9}" presName="root2" presStyleCnt="0"/>
      <dgm:spPr/>
    </dgm:pt>
    <dgm:pt modelId="{C25DBF56-7C23-49C7-AFF2-1D0F611036B5}" type="pres">
      <dgm:prSet presAssocID="{9E93AF62-B7F5-4E3A-9643-E8E9F062AFE9}" presName="LevelTwoTextNode" presStyleLbl="node2" presStyleIdx="0" presStyleCnt="2" custScaleX="178651" custScaleY="196154" custLinFactNeighborX="4331" custLinFactNeighborY="-4146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1B6350F-75DE-4DDD-860A-F1AF449EFEB0}" type="pres">
      <dgm:prSet presAssocID="{9E93AF62-B7F5-4E3A-9643-E8E9F062AFE9}" presName="level3hierChild" presStyleCnt="0"/>
      <dgm:spPr/>
    </dgm:pt>
    <dgm:pt modelId="{B5E66372-9A19-4D17-8327-CFA2638087C0}" type="pres">
      <dgm:prSet presAssocID="{AC51CD7B-5A99-46FB-BB07-9023C416BE40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C8ED3D03-2ED9-457A-976F-E4864CE2BEBB}" type="pres">
      <dgm:prSet presAssocID="{AC51CD7B-5A99-46FB-BB07-9023C416BE40}" presName="connTx" presStyleLbl="parChTrans1D2" presStyleIdx="1" presStyleCnt="2"/>
      <dgm:spPr/>
      <dgm:t>
        <a:bodyPr/>
        <a:lstStyle/>
        <a:p>
          <a:endParaRPr lang="cs-CZ"/>
        </a:p>
      </dgm:t>
    </dgm:pt>
    <dgm:pt modelId="{2A0E7029-6D4D-42D6-BD65-EC50669E694E}" type="pres">
      <dgm:prSet presAssocID="{ECBBB6DA-ABE2-4679-ABCB-416914DAD685}" presName="root2" presStyleCnt="0"/>
      <dgm:spPr/>
    </dgm:pt>
    <dgm:pt modelId="{060CA12D-9202-438F-BB63-367CF1545836}" type="pres">
      <dgm:prSet presAssocID="{ECBBB6DA-ABE2-4679-ABCB-416914DAD685}" presName="LevelTwoTextNode" presStyleLbl="node2" presStyleIdx="1" presStyleCnt="2" custScaleX="177815" custScaleY="204566" custLinFactNeighborX="4331" custLinFactNeighborY="-99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3160EB9-FDE6-48D8-92FA-673A328C0754}" type="pres">
      <dgm:prSet presAssocID="{ECBBB6DA-ABE2-4679-ABCB-416914DAD685}" presName="level3hierChild" presStyleCnt="0"/>
      <dgm:spPr/>
    </dgm:pt>
  </dgm:ptLst>
  <dgm:cxnLst>
    <dgm:cxn modelId="{42ED915A-033F-4C9D-89CC-69D3765CA8B5}" type="presOf" srcId="{A4553FEB-C21D-4F3E-BE52-CEE9D8B52EAE}" destId="{9EC43C56-BBFF-4B3C-9F5E-1A47631BB327}" srcOrd="0" destOrd="0" presId="urn:microsoft.com/office/officeart/2008/layout/HorizontalMultiLevelHierarchy"/>
    <dgm:cxn modelId="{3AF7D01D-513A-4EFD-883D-0A2610869279}" type="presOf" srcId="{473C9015-1251-4444-A35E-DA1269FB94D8}" destId="{8492FED4-8E1F-4C8C-8C8A-4F0D7201840B}" srcOrd="1" destOrd="0" presId="urn:microsoft.com/office/officeart/2008/layout/HorizontalMultiLevelHierarchy"/>
    <dgm:cxn modelId="{199EC693-36AC-4508-8D40-22AE4B31AFE2}" type="presOf" srcId="{473C9015-1251-4444-A35E-DA1269FB94D8}" destId="{352E5E7E-96CD-4D69-9C82-818815A99E68}" srcOrd="0" destOrd="0" presId="urn:microsoft.com/office/officeart/2008/layout/HorizontalMultiLevelHierarchy"/>
    <dgm:cxn modelId="{767388A5-235F-43EC-958B-6DDE5143BD91}" srcId="{A4553FEB-C21D-4F3E-BE52-CEE9D8B52EAE}" destId="{ECBBB6DA-ABE2-4679-ABCB-416914DAD685}" srcOrd="1" destOrd="0" parTransId="{AC51CD7B-5A99-46FB-BB07-9023C416BE40}" sibTransId="{2F523965-4B24-4F30-AA8F-73C287696ECF}"/>
    <dgm:cxn modelId="{537018A6-7CAE-44E3-AB8A-EC86B0CDD2C6}" type="presOf" srcId="{9962FE18-94CA-4E43-9B40-EC506D542146}" destId="{3B3FAE84-212D-446B-BE20-4892D0B7E572}" srcOrd="0" destOrd="0" presId="urn:microsoft.com/office/officeart/2008/layout/HorizontalMultiLevelHierarchy"/>
    <dgm:cxn modelId="{99078E12-7DD1-47E6-AD95-B88C0618B103}" type="presOf" srcId="{AC51CD7B-5A99-46FB-BB07-9023C416BE40}" destId="{B5E66372-9A19-4D17-8327-CFA2638087C0}" srcOrd="0" destOrd="0" presId="urn:microsoft.com/office/officeart/2008/layout/HorizontalMultiLevelHierarchy"/>
    <dgm:cxn modelId="{6B556793-EA5B-4169-9EB9-5E62015E7735}" type="presOf" srcId="{AC51CD7B-5A99-46FB-BB07-9023C416BE40}" destId="{C8ED3D03-2ED9-457A-976F-E4864CE2BEBB}" srcOrd="1" destOrd="0" presId="urn:microsoft.com/office/officeart/2008/layout/HorizontalMultiLevelHierarchy"/>
    <dgm:cxn modelId="{ADC760D7-4F48-43D0-83E4-5508E7806DBE}" srcId="{9962FE18-94CA-4E43-9B40-EC506D542146}" destId="{A4553FEB-C21D-4F3E-BE52-CEE9D8B52EAE}" srcOrd="0" destOrd="0" parTransId="{2FEC86EF-82D9-409C-93B6-F335FCDE1B7F}" sibTransId="{33C5C9F8-B6DB-4FB9-B480-7965B025A471}"/>
    <dgm:cxn modelId="{BFE245EA-BC26-4BE6-9DB5-76FECACABD2D}" srcId="{A4553FEB-C21D-4F3E-BE52-CEE9D8B52EAE}" destId="{9E93AF62-B7F5-4E3A-9643-E8E9F062AFE9}" srcOrd="0" destOrd="0" parTransId="{473C9015-1251-4444-A35E-DA1269FB94D8}" sibTransId="{C636E66D-E0AE-475E-B2C1-82A5E209C495}"/>
    <dgm:cxn modelId="{E3792887-91A2-4DB4-9164-2CC7BACD85CB}" type="presOf" srcId="{9E93AF62-B7F5-4E3A-9643-E8E9F062AFE9}" destId="{C25DBF56-7C23-49C7-AFF2-1D0F611036B5}" srcOrd="0" destOrd="0" presId="urn:microsoft.com/office/officeart/2008/layout/HorizontalMultiLevelHierarchy"/>
    <dgm:cxn modelId="{631B472B-0F7C-42A1-A706-4A7BA00E7A20}" type="presOf" srcId="{ECBBB6DA-ABE2-4679-ABCB-416914DAD685}" destId="{060CA12D-9202-438F-BB63-367CF1545836}" srcOrd="0" destOrd="0" presId="urn:microsoft.com/office/officeart/2008/layout/HorizontalMultiLevelHierarchy"/>
    <dgm:cxn modelId="{5BC57A16-A698-4AB7-AFDA-A42525E9C602}" type="presParOf" srcId="{3B3FAE84-212D-446B-BE20-4892D0B7E572}" destId="{3F4BD656-55BC-4ED9-AEBA-3458FC126BA0}" srcOrd="0" destOrd="0" presId="urn:microsoft.com/office/officeart/2008/layout/HorizontalMultiLevelHierarchy"/>
    <dgm:cxn modelId="{447511AC-657C-446D-8AEB-2816D5B5EF77}" type="presParOf" srcId="{3F4BD656-55BC-4ED9-AEBA-3458FC126BA0}" destId="{9EC43C56-BBFF-4B3C-9F5E-1A47631BB327}" srcOrd="0" destOrd="0" presId="urn:microsoft.com/office/officeart/2008/layout/HorizontalMultiLevelHierarchy"/>
    <dgm:cxn modelId="{5CDAB292-7C7B-4BC0-B449-CA3069D953D3}" type="presParOf" srcId="{3F4BD656-55BC-4ED9-AEBA-3458FC126BA0}" destId="{C6CD93B4-26E4-4BE9-8444-F69F72002981}" srcOrd="1" destOrd="0" presId="urn:microsoft.com/office/officeart/2008/layout/HorizontalMultiLevelHierarchy"/>
    <dgm:cxn modelId="{BAFE674A-0495-44D4-8CE8-C8D54F79FC91}" type="presParOf" srcId="{C6CD93B4-26E4-4BE9-8444-F69F72002981}" destId="{352E5E7E-96CD-4D69-9C82-818815A99E68}" srcOrd="0" destOrd="0" presId="urn:microsoft.com/office/officeart/2008/layout/HorizontalMultiLevelHierarchy"/>
    <dgm:cxn modelId="{5514F655-CA65-40E3-B701-0317B7A89E53}" type="presParOf" srcId="{352E5E7E-96CD-4D69-9C82-818815A99E68}" destId="{8492FED4-8E1F-4C8C-8C8A-4F0D7201840B}" srcOrd="0" destOrd="0" presId="urn:microsoft.com/office/officeart/2008/layout/HorizontalMultiLevelHierarchy"/>
    <dgm:cxn modelId="{F1B7CEBA-7198-4120-A2A8-E28DA1CBA898}" type="presParOf" srcId="{C6CD93B4-26E4-4BE9-8444-F69F72002981}" destId="{07B8D40A-4424-4BBA-8BDB-35A30B89E749}" srcOrd="1" destOrd="0" presId="urn:microsoft.com/office/officeart/2008/layout/HorizontalMultiLevelHierarchy"/>
    <dgm:cxn modelId="{F226F19C-026F-4DB1-B345-3D67023A780B}" type="presParOf" srcId="{07B8D40A-4424-4BBA-8BDB-35A30B89E749}" destId="{C25DBF56-7C23-49C7-AFF2-1D0F611036B5}" srcOrd="0" destOrd="0" presId="urn:microsoft.com/office/officeart/2008/layout/HorizontalMultiLevelHierarchy"/>
    <dgm:cxn modelId="{BB02784F-0DB1-412D-8195-427FE0B1C989}" type="presParOf" srcId="{07B8D40A-4424-4BBA-8BDB-35A30B89E749}" destId="{F1B6350F-75DE-4DDD-860A-F1AF449EFEB0}" srcOrd="1" destOrd="0" presId="urn:microsoft.com/office/officeart/2008/layout/HorizontalMultiLevelHierarchy"/>
    <dgm:cxn modelId="{980BA076-82E9-466F-8E26-E7182BF55C18}" type="presParOf" srcId="{C6CD93B4-26E4-4BE9-8444-F69F72002981}" destId="{B5E66372-9A19-4D17-8327-CFA2638087C0}" srcOrd="2" destOrd="0" presId="urn:microsoft.com/office/officeart/2008/layout/HorizontalMultiLevelHierarchy"/>
    <dgm:cxn modelId="{E35A40C7-4D0C-4677-9655-EB4C8A12943C}" type="presParOf" srcId="{B5E66372-9A19-4D17-8327-CFA2638087C0}" destId="{C8ED3D03-2ED9-457A-976F-E4864CE2BEBB}" srcOrd="0" destOrd="0" presId="urn:microsoft.com/office/officeart/2008/layout/HorizontalMultiLevelHierarchy"/>
    <dgm:cxn modelId="{39987E59-A0B6-4B69-9818-477B727053E1}" type="presParOf" srcId="{C6CD93B4-26E4-4BE9-8444-F69F72002981}" destId="{2A0E7029-6D4D-42D6-BD65-EC50669E694E}" srcOrd="3" destOrd="0" presId="urn:microsoft.com/office/officeart/2008/layout/HorizontalMultiLevelHierarchy"/>
    <dgm:cxn modelId="{968582B4-B17B-481C-AAB7-DD8A7939D4EB}" type="presParOf" srcId="{2A0E7029-6D4D-42D6-BD65-EC50669E694E}" destId="{060CA12D-9202-438F-BB63-367CF1545836}" srcOrd="0" destOrd="0" presId="urn:microsoft.com/office/officeart/2008/layout/HorizontalMultiLevelHierarchy"/>
    <dgm:cxn modelId="{C20DE853-E1E1-4CD1-8C50-1E2FE304E18A}" type="presParOf" srcId="{2A0E7029-6D4D-42D6-BD65-EC50669E694E}" destId="{03160EB9-FDE6-48D8-92FA-673A328C075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E66372-9A19-4D17-8327-CFA2638087C0}">
      <dsp:nvSpPr>
        <dsp:cNvPr id="0" name=""/>
        <dsp:cNvSpPr/>
      </dsp:nvSpPr>
      <dsp:spPr>
        <a:xfrm>
          <a:off x="862686" y="1856453"/>
          <a:ext cx="601145" cy="10200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572" y="0"/>
              </a:lnTo>
              <a:lnTo>
                <a:pt x="300572" y="1020027"/>
              </a:lnTo>
              <a:lnTo>
                <a:pt x="601145" y="1020027"/>
              </a:lnTo>
            </a:path>
          </a:pathLst>
        </a:custGeom>
        <a:noFill/>
        <a:ln w="25400" cap="flat" cmpd="sng" algn="ctr">
          <a:solidFill>
            <a:schemeClr val="dk1"/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133659" y="2336867"/>
        <a:ext cx="59199" cy="59199"/>
      </dsp:txXfrm>
    </dsp:sp>
    <dsp:sp modelId="{352E5E7E-96CD-4D69-9C82-818815A99E68}">
      <dsp:nvSpPr>
        <dsp:cNvPr id="0" name=""/>
        <dsp:cNvSpPr/>
      </dsp:nvSpPr>
      <dsp:spPr>
        <a:xfrm>
          <a:off x="862686" y="827839"/>
          <a:ext cx="601145" cy="1028613"/>
        </a:xfrm>
        <a:custGeom>
          <a:avLst/>
          <a:gdLst/>
          <a:ahLst/>
          <a:cxnLst/>
          <a:rect l="0" t="0" r="0" b="0"/>
          <a:pathLst>
            <a:path>
              <a:moveTo>
                <a:pt x="0" y="1028613"/>
              </a:moveTo>
              <a:lnTo>
                <a:pt x="300572" y="1028613"/>
              </a:lnTo>
              <a:lnTo>
                <a:pt x="300572" y="0"/>
              </a:lnTo>
              <a:lnTo>
                <a:pt x="601145" y="0"/>
              </a:lnTo>
            </a:path>
          </a:pathLst>
        </a:custGeom>
        <a:noFill/>
        <a:ln w="25400" cap="flat" cmpd="sng" algn="ctr">
          <a:solidFill>
            <a:schemeClr val="dk1"/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</dsp:spPr>
      <dsp:style>
        <a:lnRef idx="3">
          <a:schemeClr val="dk1"/>
        </a:lnRef>
        <a:fillRef idx="0">
          <a:schemeClr val="dk1"/>
        </a:fillRef>
        <a:effectRef idx="2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133473" y="1312361"/>
        <a:ext cx="59569" cy="59569"/>
      </dsp:txXfrm>
    </dsp:sp>
    <dsp:sp modelId="{9EC43C56-BBFF-4B3C-9F5E-1A47631BB327}">
      <dsp:nvSpPr>
        <dsp:cNvPr id="0" name=""/>
        <dsp:cNvSpPr/>
      </dsp:nvSpPr>
      <dsp:spPr>
        <a:xfrm rot="16200000">
          <a:off x="-1233237" y="1544955"/>
          <a:ext cx="3568851" cy="622995"/>
        </a:xfrm>
        <a:prstGeom prst="rect">
          <a:avLst/>
        </a:prstGeom>
        <a:solidFill>
          <a:srgbClr val="00206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bg1"/>
              </a:solidFill>
              <a:latin typeface="+mj-lt"/>
            </a:rPr>
            <a:t>NERVOVÁ</a:t>
          </a:r>
          <a:r>
            <a:rPr lang="cs-CZ" sz="2800" b="1" kern="1200" dirty="0" smtClean="0">
              <a:solidFill>
                <a:schemeClr val="tx1"/>
              </a:solidFill>
              <a:latin typeface="+mj-lt"/>
            </a:rPr>
            <a:t> </a:t>
          </a:r>
          <a:r>
            <a:rPr lang="cs-CZ" sz="2800" b="1" kern="1200" dirty="0" smtClean="0">
              <a:solidFill>
                <a:schemeClr val="bg1"/>
              </a:solidFill>
              <a:latin typeface="+mj-lt"/>
            </a:rPr>
            <a:t>VLÁKNA</a:t>
          </a:r>
          <a:endParaRPr lang="cs-CZ" sz="2800" b="1" kern="1200" dirty="0">
            <a:solidFill>
              <a:schemeClr val="bg1"/>
            </a:solidFill>
            <a:latin typeface="+mj-lt"/>
          </a:endParaRPr>
        </a:p>
      </dsp:txBody>
      <dsp:txXfrm rot="16200000">
        <a:off x="-1233237" y="1544955"/>
        <a:ext cx="3568851" cy="622995"/>
      </dsp:txXfrm>
    </dsp:sp>
    <dsp:sp modelId="{C25DBF56-7C23-49C7-AFF2-1D0F611036B5}">
      <dsp:nvSpPr>
        <dsp:cNvPr id="0" name=""/>
        <dsp:cNvSpPr/>
      </dsp:nvSpPr>
      <dsp:spPr>
        <a:xfrm>
          <a:off x="1463831" y="72006"/>
          <a:ext cx="4515833" cy="1511665"/>
        </a:xfrm>
        <a:prstGeom prst="rect">
          <a:avLst/>
        </a:prstGeom>
        <a:solidFill>
          <a:schemeClr val="bg2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bg1"/>
              </a:solidFill>
              <a:latin typeface="+mj-lt"/>
            </a:rPr>
            <a:t>MOTORICKÁ – jsou odstředivá; vedou vzruchy                   z CNS ke svalům</a:t>
          </a:r>
          <a:endParaRPr lang="cs-CZ" sz="2400" b="1" kern="1200" dirty="0">
            <a:solidFill>
              <a:schemeClr val="bg1"/>
            </a:solidFill>
            <a:latin typeface="+mj-lt"/>
          </a:endParaRPr>
        </a:p>
      </dsp:txBody>
      <dsp:txXfrm>
        <a:off x="1463831" y="72006"/>
        <a:ext cx="4515833" cy="1511665"/>
      </dsp:txXfrm>
    </dsp:sp>
    <dsp:sp modelId="{060CA12D-9202-438F-BB63-367CF1545836}">
      <dsp:nvSpPr>
        <dsp:cNvPr id="0" name=""/>
        <dsp:cNvSpPr/>
      </dsp:nvSpPr>
      <dsp:spPr>
        <a:xfrm>
          <a:off x="1463831" y="2088234"/>
          <a:ext cx="4494701" cy="1576493"/>
        </a:xfrm>
        <a:prstGeom prst="rect">
          <a:avLst/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>
              <a:solidFill>
                <a:schemeClr val="bg1"/>
              </a:solidFill>
              <a:latin typeface="+mj-lt"/>
            </a:rPr>
            <a:t>SENZORICKÁ – jsou dostředivá; vedou vzruchy      ze smyslových orgánů                    do CNS</a:t>
          </a:r>
          <a:endParaRPr lang="cs-CZ" sz="2600" b="1" kern="1200" dirty="0">
            <a:solidFill>
              <a:schemeClr val="bg1"/>
            </a:solidFill>
            <a:latin typeface="+mj-lt"/>
          </a:endParaRPr>
        </a:p>
      </dsp:txBody>
      <dsp:txXfrm>
        <a:off x="1463831" y="2088234"/>
        <a:ext cx="4494701" cy="15764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10"/>
          <p:cNvSpPr/>
          <p:nvPr/>
        </p:nvSpPr>
        <p:spPr>
          <a:xfrm>
            <a:off x="990600" y="1017588"/>
            <a:ext cx="7178675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11"/>
          <p:cNvSpPr/>
          <p:nvPr/>
        </p:nvSpPr>
        <p:spPr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48F2D-B1B6-4F33-836F-3BD713655161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4802A17B-8332-4189-8EA1-C116E8A608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F270C-2617-4A2B-836E-9FF881F14530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29440-8042-4C4D-B149-0827D5F785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2BEDA-DB01-48CC-AB19-3E11A68D74C1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022B3-3A14-4C69-9FA1-815483791A1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B903F-624C-446E-A667-2C2D5761F71F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76141-9172-41A7-8E85-C79A1CA373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43EDB-835C-486D-8E80-2F41032B2ED3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46A1B-3A16-4956-933D-450D1C9BF3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153F-1EA5-4F54-9494-DFEABC6B3791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23FAF-AC5F-4A5A-BACD-B856B98B68B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24C73-7C0B-48C3-895A-05F3B2963AA1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F2490-DD35-4BDB-94C6-E3768691D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15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16"/>
          <p:cNvSpPr/>
          <p:nvPr/>
        </p:nvSpPr>
        <p:spPr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2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3"/>
          <p:cNvSpPr/>
          <p:nvPr/>
        </p:nvSpPr>
        <p:spPr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4E312-45A5-470F-ADC6-85D15E8C673F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ADF6E-5D64-4DC8-AF1B-3C56F271B26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11"/>
          <p:cNvSpPr/>
          <p:nvPr/>
        </p:nvSpPr>
        <p:spPr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12"/>
          <p:cNvSpPr/>
          <p:nvPr/>
        </p:nvSpPr>
        <p:spPr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28"/>
          <p:cNvSpPr/>
          <p:nvPr/>
        </p:nvSpPr>
        <p:spPr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29"/>
          <p:cNvSpPr/>
          <p:nvPr/>
        </p:nvSpPr>
        <p:spPr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ABBD4-7888-406C-8B3C-2103F15C33CC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DE736C-0111-4ABE-A5E4-1511E0D9F5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C1C2F-0C60-4661-AD29-F3EBF1C515FE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EF3D6-37C2-42BD-A05B-B02A2AD19A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4C61-27CA-43F7-8983-C317A110A0E0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2F80E-D437-4A4B-B8F5-4A28368624A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31838" y="574675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84CF535-B611-4E06-BDAC-F2C2B389D2C2}" type="datetimeFigureOut">
              <a:rPr lang="cs-CZ"/>
              <a:pPr>
                <a:defRPr/>
              </a:pPr>
              <a:t>28.9.2013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dirty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7BAC926F-19AF-4555-9F72-5D95826AA13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1" r:id="rId2"/>
    <p:sldLayoutId id="2147483850" r:id="rId3"/>
    <p:sldLayoutId id="2147483849" r:id="rId4"/>
    <p:sldLayoutId id="2147483848" r:id="rId5"/>
    <p:sldLayoutId id="2147483847" r:id="rId6"/>
    <p:sldLayoutId id="2147483846" r:id="rId7"/>
    <p:sldLayoutId id="2147483853" r:id="rId8"/>
    <p:sldLayoutId id="2147483854" r:id="rId9"/>
    <p:sldLayoutId id="2147483845" r:id="rId10"/>
    <p:sldLayoutId id="2147483844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ulherbeleza.com.br/saude/saude-mental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763" y="836613"/>
            <a:ext cx="6084887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9963" y="5300663"/>
            <a:ext cx="72056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03"/>
          <p:cNvSpPr txBox="1">
            <a:spLocks noChangeArrowheads="1"/>
          </p:cNvSpPr>
          <p:nvPr/>
        </p:nvSpPr>
        <p:spPr bwMode="auto">
          <a:xfrm>
            <a:off x="1476375" y="3284538"/>
            <a:ext cx="6119813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rgbClr val="000000"/>
                </a:solidFill>
                <a:latin typeface="Times New Roman" pitchFamily="18" charset="0"/>
              </a:rPr>
              <a:t>VY_32_INOVACE_08_PR_NERVOVÁ SOUSTAVA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677863"/>
            <a:ext cx="25908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69844482"/>
              </p:ext>
            </p:extLst>
          </p:nvPr>
        </p:nvGraphicFramePr>
        <p:xfrm>
          <a:off x="1116013" y="1146175"/>
          <a:ext cx="6984777" cy="4997086"/>
        </p:xfrm>
        <a:graphic>
          <a:graphicData uri="http://schemas.openxmlformats.org/drawingml/2006/table">
            <a:tbl>
              <a:tblPr/>
              <a:tblGrid>
                <a:gridCol w="1214338"/>
                <a:gridCol w="3128891"/>
                <a:gridCol w="2641548"/>
              </a:tblGrid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Přírodopis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Nervová soustava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29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Cílem prezentace je seznámit žáky se stavbou  a činností  nervové soustavy člověka.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Výstup: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Žák určí polohu a objasní stavbu a funkci orgánů a orgánových soustav lidského těla, vysvětlí jejich vztahy.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83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Mozek, mícha, nervy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neuron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Petra Stixová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5822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83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stupeň ZŠ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8.- 9.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83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program: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Školní vzdělávací program pro základní vzdělávání, 793/2009 , Škola pro každého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86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329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3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Formát: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MS PowerPoint 2010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Celkem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snímků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1300000">
            <a:off x="685800" y="868363"/>
            <a:ext cx="3890963" cy="35274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NERVOVÁ SOUSTAVA</a:t>
            </a:r>
            <a:endParaRPr lang="cs-CZ" sz="5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0000">
            <a:off x="4497388" y="1543050"/>
            <a:ext cx="3940175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</a:t>
            </a:r>
            <a:endParaRPr lang="cs-CZ" sz="4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4000" b="1" dirty="0" smtClean="0">
                <a:latin typeface="+mj-lt"/>
                <a:cs typeface="Arial" pitchFamily="34" charset="0"/>
              </a:rPr>
              <a:t>řídí činnost lidského těla,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4000" b="1" dirty="0" smtClean="0">
                <a:latin typeface="+mj-lt"/>
                <a:cs typeface="Arial" pitchFamily="34" charset="0"/>
              </a:rPr>
              <a:t>umožňuje vnímání, vnějšího světa, 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4000" b="1" dirty="0" smtClean="0">
                <a:latin typeface="+mj-lt"/>
                <a:cs typeface="Arial" pitchFamily="34" charset="0"/>
              </a:rPr>
              <a:t>vytváří některé hormony</a:t>
            </a:r>
            <a:endParaRPr lang="cs-CZ" sz="4000" b="1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</a:t>
            </a:r>
            <a:endParaRPr lang="cs-CZ" sz="4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450" y="1844675"/>
            <a:ext cx="6985000" cy="3878263"/>
          </a:xfrm>
        </p:spPr>
        <p:txBody>
          <a:bodyPr rtlCol="0">
            <a:normAutofit lnSpcReduction="10000"/>
          </a:bodyPr>
          <a:lstStyle/>
          <a:p>
            <a:pPr marL="742950" indent="-742950" fontAlgn="auto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cs-CZ" sz="4400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CNS</a:t>
            </a:r>
            <a:r>
              <a:rPr lang="cs-CZ" sz="4400" b="1" dirty="0" smtClean="0">
                <a:latin typeface="+mj-lt"/>
              </a:rPr>
              <a:t> (centrální nervová soustava) -  mozek, mícha,</a:t>
            </a:r>
          </a:p>
          <a:p>
            <a:pPr marL="742950" indent="-742950" fontAlgn="auto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cs-CZ" sz="4400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ONS</a:t>
            </a:r>
            <a:r>
              <a:rPr lang="cs-CZ" sz="44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cs-CZ" sz="4400" b="1" dirty="0" smtClean="0">
                <a:latin typeface="+mj-lt"/>
              </a:rPr>
              <a:t>(obvodová nervová soustava) - nervy</a:t>
            </a:r>
            <a:endParaRPr lang="cs-CZ" sz="4400" b="1" dirty="0"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89025" y="620713"/>
            <a:ext cx="6965950" cy="12017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NEURON - stavba</a:t>
            </a:r>
            <a:endParaRPr lang="cs-CZ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088" y="1484313"/>
            <a:ext cx="7489825" cy="161290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základní stavební a funkční jednotkou NS je nervová buňka = </a:t>
            </a:r>
            <a:r>
              <a:rPr lang="cs-CZ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NEURON</a:t>
            </a:r>
            <a:r>
              <a:rPr lang="cs-CZ" b="1" dirty="0" smtClean="0">
                <a:latin typeface="+mj-lt"/>
              </a:rPr>
              <a:t>; v těle asi 10 biliónů neuronů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0163" y="2640013"/>
            <a:ext cx="6543675" cy="351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6013" y="692150"/>
            <a:ext cx="6964362" cy="12033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NEURON - činnost</a:t>
            </a:r>
            <a:endParaRPr lang="cs-CZ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1773238"/>
            <a:ext cx="7200900" cy="4392612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dendrity přijímají signály z jiných neuronů a vedou je do těla neuronu, ze kterého je pak signál veden axonem k dalším buňkám,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signál (vzruch) postupuje rychle, a když dorazí na konec vlákna, uvolní chemickou látku (přenašeč), která vyvolá opět vzruch u dalšího neuronu,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místo, kde dochází k „předání“ informace (vzruchu), se označuje jako </a:t>
            </a:r>
            <a:r>
              <a:rPr lang="cs-CZ" sz="26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SYNAPSE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GLIOVÉ BUŇKY </a:t>
            </a:r>
            <a:endParaRPr lang="cs-CZ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8888" y="2119313"/>
            <a:ext cx="6697662" cy="3603625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tvoří spolu s neurony nervovou tkáň,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zásobují neurony živinami,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vytvářejí obaly axonů (izolace),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umožňují rychlý a přesný přenos signálů</a:t>
            </a:r>
            <a:endParaRPr lang="cs-CZ" sz="3200" b="1" dirty="0"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- MOZEK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550" y="1773238"/>
            <a:ext cx="7272338" cy="4319587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uložen v mozkovně,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hmotnost asi 1 400 g,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obalen 3 obaly 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– </a:t>
            </a:r>
            <a:r>
              <a:rPr lang="cs-CZ" sz="26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tvrdá plena, pavučnice, omozečnice</a:t>
            </a: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uvnitř mozku 4 komory (vyplněny mozkomíšním mokem),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rozdělen na 5 částí – </a:t>
            </a:r>
            <a:r>
              <a:rPr lang="cs-CZ" sz="26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prodloužená mícha, mozeček, mezimozek, střední mozek                      a koncový mozek</a:t>
            </a:r>
            <a:endParaRPr lang="cs-CZ" sz="2600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588963"/>
            <a:ext cx="5832475" cy="5680075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 – PRODLOUŽENÁ MÍCHA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800" b="1" dirty="0" smtClean="0">
                <a:latin typeface="+mj-lt"/>
              </a:rPr>
              <a:t>asi 25 mm dlouhý oddíl navazující na páteřní míchu,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2800" b="1" dirty="0" smtClean="0">
                <a:latin typeface="+mj-lt"/>
              </a:rPr>
              <a:t>jsou zde uložena </a:t>
            </a:r>
            <a:r>
              <a:rPr lang="cs-CZ" sz="2800" b="1" dirty="0" smtClean="0">
                <a:solidFill>
                  <a:srgbClr val="EF1D31"/>
                </a:solidFill>
                <a:latin typeface="+mj-lt"/>
              </a:rPr>
              <a:t>centra důležitých dějů </a:t>
            </a:r>
            <a:r>
              <a:rPr lang="cs-CZ" sz="2800" b="1" dirty="0" smtClean="0">
                <a:latin typeface="+mj-lt"/>
              </a:rPr>
              <a:t>(dýchání, srdeční činnost)              a </a:t>
            </a:r>
            <a:r>
              <a:rPr lang="cs-CZ" sz="2800" b="1" dirty="0" smtClean="0">
                <a:solidFill>
                  <a:srgbClr val="EF1D31"/>
                </a:solidFill>
                <a:latin typeface="+mj-lt"/>
              </a:rPr>
              <a:t>nepodmíněných reflexů </a:t>
            </a:r>
            <a:r>
              <a:rPr lang="cs-CZ" sz="2800" b="1" dirty="0" smtClean="0">
                <a:latin typeface="+mj-lt"/>
              </a:rPr>
              <a:t>(polykání, sání, slinění, kýchání, kašlání, zvracení)</a:t>
            </a:r>
            <a:endParaRPr lang="cs-CZ" sz="2800" b="1" dirty="0"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 - MOZEČEK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550" y="1844675"/>
            <a:ext cx="5472113" cy="3878263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2 polokoule,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povrch rozbrázděný a pokrytý šedou kůrou,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uvnitř bílá hmota ve tvaru „stromu života“,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>
                <a:latin typeface="+mj-lt"/>
              </a:rPr>
              <a:t>je </a:t>
            </a: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senzomotorickým centrem </a:t>
            </a:r>
            <a:r>
              <a:rPr lang="cs-CZ" b="1" dirty="0">
                <a:latin typeface="+mj-lt"/>
              </a:rPr>
              <a:t>(</a:t>
            </a:r>
            <a:r>
              <a:rPr lang="cs-CZ" b="1" dirty="0" smtClean="0">
                <a:latin typeface="+mj-lt"/>
              </a:rPr>
              <a:t>pomáhá k udržení rovnováhy </a:t>
            </a:r>
          </a:p>
          <a:p>
            <a:pPr marL="0" indent="0" fontAlgn="auto">
              <a:spcAft>
                <a:spcPts val="0"/>
              </a:spcAft>
              <a:buClr>
                <a:srgbClr val="002060"/>
              </a:buClr>
              <a:buFont typeface="Brush Script MT" pitchFamily="66" charset="0"/>
              <a:buNone/>
              <a:defRPr/>
            </a:pPr>
            <a:r>
              <a:rPr lang="cs-CZ" b="1" dirty="0">
                <a:latin typeface="+mj-lt"/>
              </a:rPr>
              <a:t> </a:t>
            </a:r>
            <a:r>
              <a:rPr lang="cs-CZ" b="1" dirty="0" smtClean="0">
                <a:latin typeface="+mj-lt"/>
              </a:rPr>
              <a:t>   a koordinaci pohybů)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endParaRPr lang="cs-CZ" b="1" dirty="0">
              <a:latin typeface="+mj-lt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6938" y="3573463"/>
            <a:ext cx="2387600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nice se šipkou 4"/>
          <p:cNvCxnSpPr/>
          <p:nvPr/>
        </p:nvCxnSpPr>
        <p:spPr>
          <a:xfrm>
            <a:off x="5651500" y="3500438"/>
            <a:ext cx="2016125" cy="15843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088" y="836613"/>
            <a:ext cx="7489825" cy="12033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</a:t>
            </a:r>
            <a:r>
              <a:rPr lang="cs-CZ" sz="4000" b="1" dirty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MEZIMOZEK </a:t>
            </a:r>
            <a:endParaRPr lang="cs-CZ" sz="4000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spojen s hypofýzou (podvěsek mozkový),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solidFill>
                  <a:srgbClr val="EF1D31"/>
                </a:solidFill>
                <a:latin typeface="+mj-lt"/>
              </a:rPr>
              <a:t>řídí řadu životně důležitých dějů</a:t>
            </a:r>
            <a:r>
              <a:rPr lang="cs-CZ" sz="3200" b="1" dirty="0" smtClean="0">
                <a:latin typeface="+mj-lt"/>
              </a:rPr>
              <a:t> (tělesnou teplotu, příjem vody a potravy, rozmnožování), 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vytváří </a:t>
            </a:r>
            <a:r>
              <a:rPr lang="cs-CZ" sz="3200" b="1" dirty="0" smtClean="0">
                <a:solidFill>
                  <a:srgbClr val="EF1D31"/>
                </a:solidFill>
                <a:latin typeface="+mj-lt"/>
              </a:rPr>
              <a:t>hormony</a:t>
            </a:r>
            <a:endParaRPr lang="cs-CZ" sz="3200" b="1" dirty="0">
              <a:solidFill>
                <a:srgbClr val="EF1D31"/>
              </a:solidFill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 – STŘEDNÍ MOZEK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6375" y="2349500"/>
            <a:ext cx="6196013" cy="3530600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nejmenší část mozku,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obsahuje </a:t>
            </a:r>
            <a:r>
              <a:rPr lang="cs-CZ" sz="32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centra pro sluchové  zrakové reflexy</a:t>
            </a:r>
            <a:r>
              <a:rPr lang="cs-CZ" sz="3200" b="1" dirty="0" smtClean="0">
                <a:latin typeface="+mj-lt"/>
              </a:rPr>
              <a:t>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200" b="1" dirty="0" smtClean="0">
                <a:latin typeface="+mj-lt"/>
              </a:rPr>
              <a:t>vychází z něj </a:t>
            </a:r>
            <a:r>
              <a:rPr lang="cs-CZ" sz="3200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okohybné nervy</a:t>
            </a:r>
            <a:endParaRPr lang="cs-CZ" sz="3200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 – KONCOVÝ MOZEK I.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6013" y="2119313"/>
            <a:ext cx="7056437" cy="3603625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000" b="1" dirty="0" smtClean="0">
                <a:latin typeface="+mj-lt"/>
              </a:rPr>
              <a:t>největší oddíl mozku,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000" b="1" dirty="0" smtClean="0">
                <a:latin typeface="+mj-lt"/>
              </a:rPr>
              <a:t>skládá se ze </a:t>
            </a:r>
            <a:r>
              <a:rPr lang="cs-CZ" sz="3000" b="1" dirty="0" smtClean="0">
                <a:solidFill>
                  <a:srgbClr val="EF1D31"/>
                </a:solidFill>
                <a:latin typeface="+mj-lt"/>
              </a:rPr>
              <a:t>2 polokoulí = hemisfér </a:t>
            </a:r>
            <a:r>
              <a:rPr lang="cs-CZ" sz="3000" b="1" dirty="0" smtClean="0">
                <a:latin typeface="+mj-lt"/>
              </a:rPr>
              <a:t>(mezi nimi tzv. mozkový trámec),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000" b="1" dirty="0" smtClean="0">
                <a:solidFill>
                  <a:srgbClr val="EF1D31"/>
                </a:solidFill>
                <a:latin typeface="+mj-lt"/>
              </a:rPr>
              <a:t>na povrchu </a:t>
            </a:r>
            <a:r>
              <a:rPr lang="cs-CZ" sz="3000" b="1" dirty="0" smtClean="0">
                <a:latin typeface="+mj-lt"/>
              </a:rPr>
              <a:t>hemisfér </a:t>
            </a:r>
            <a:r>
              <a:rPr lang="cs-CZ" sz="3000" b="1" dirty="0" smtClean="0">
                <a:solidFill>
                  <a:srgbClr val="EF1D31"/>
                </a:solidFill>
                <a:latin typeface="+mj-lt"/>
              </a:rPr>
              <a:t>šedá mozková kůra</a:t>
            </a:r>
            <a:r>
              <a:rPr lang="cs-CZ" sz="3000" b="1" dirty="0" smtClean="0">
                <a:latin typeface="+mj-lt"/>
              </a:rPr>
              <a:t>, pod ní bílá hmota,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sz="3000" b="1" dirty="0" smtClean="0">
                <a:latin typeface="+mj-lt"/>
              </a:rPr>
              <a:t>každá hemisféra je rozdělena                 na </a:t>
            </a:r>
            <a:r>
              <a:rPr lang="cs-CZ" sz="3000" b="1" dirty="0" smtClean="0">
                <a:solidFill>
                  <a:srgbClr val="EF1D31"/>
                </a:solidFill>
                <a:latin typeface="+mj-lt"/>
              </a:rPr>
              <a:t>4 laloky </a:t>
            </a:r>
            <a:r>
              <a:rPr lang="cs-CZ" sz="3000" b="1" dirty="0" smtClean="0">
                <a:latin typeface="+mj-lt"/>
              </a:rPr>
              <a:t>(jejich povrch je zprohýbán brázdami a závity)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EF1D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MOZEK – KONCOVÝ MOZEK II.</a:t>
            </a:r>
            <a:endParaRPr lang="cs-CZ" b="1" dirty="0">
              <a:solidFill>
                <a:srgbClr val="EF1D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31925" y="2060575"/>
            <a:ext cx="6280150" cy="4176713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6013" y="620713"/>
            <a:ext cx="6964362" cy="12017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CNS – PÁTEŘNÍ MÍCHA</a:t>
            </a:r>
            <a:endParaRPr lang="cs-CZ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088" y="1773238"/>
            <a:ext cx="4537075" cy="4392612"/>
          </a:xfrm>
        </p:spPr>
        <p:txBody>
          <a:bodyPr rtlCol="0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trubice z nervové tkáně procházející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páteřním kanálem,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délka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40 – 50 cm </a:t>
            </a:r>
            <a:r>
              <a:rPr lang="cs-CZ" b="1" dirty="0" smtClean="0">
                <a:latin typeface="+mj-lt"/>
              </a:rPr>
              <a:t>(navazuje                na prodlouženou míchu                      a dosahuje k 1. bedernímu obratli)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uprostřed tenký kanálek,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uvnitř šedá hmota, na povrchu bílá hmota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r>
              <a:rPr lang="cs-CZ" b="1" dirty="0" smtClean="0">
                <a:latin typeface="+mj-lt"/>
              </a:rPr>
              <a:t>vystupuje z ní 31 párů míšních </a:t>
            </a:r>
          </a:p>
          <a:p>
            <a:pPr marL="0" indent="0" fontAlgn="auto">
              <a:spcAft>
                <a:spcPts val="0"/>
              </a:spcAft>
              <a:buClr>
                <a:srgbClr val="002060"/>
              </a:buClr>
              <a:buFont typeface="Brush Script MT" pitchFamily="66" charset="0"/>
              <a:buNone/>
              <a:defRPr/>
            </a:pPr>
            <a:r>
              <a:rPr lang="cs-CZ" b="1" dirty="0" smtClean="0">
                <a:latin typeface="+mj-lt"/>
              </a:rPr>
              <a:t>    nervů</a:t>
            </a:r>
          </a:p>
          <a:p>
            <a:pPr marL="274320" indent="-274320" fontAlgn="auto">
              <a:spcAft>
                <a:spcPts val="0"/>
              </a:spcAft>
              <a:buClr>
                <a:srgbClr val="002060"/>
              </a:buClr>
              <a:buFont typeface="Arial" pitchFamily="34" charset="0"/>
              <a:buChar char="•"/>
              <a:defRPr/>
            </a:pPr>
            <a:endParaRPr lang="cs-CZ" b="1" dirty="0">
              <a:latin typeface="+mj-lt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2211388"/>
            <a:ext cx="2976563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6013" y="692150"/>
            <a:ext cx="6964362" cy="12033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 - NERVY</a:t>
            </a:r>
            <a:endParaRPr lang="cs-CZ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913" y="1700213"/>
            <a:ext cx="6553200" cy="3951287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NERVY</a:t>
            </a:r>
            <a:r>
              <a:rPr lang="cs-CZ" b="1" dirty="0" smtClean="0">
                <a:latin typeface="+mj-lt"/>
              </a:rPr>
              <a:t> = svazky nervových vláken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b="1" dirty="0">
              <a:latin typeface="+mj-lt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21328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C43C56-BBFF-4B3C-9F5E-1A47631BB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9EC43C56-BBFF-4B3C-9F5E-1A47631BB3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9EC43C56-BBFF-4B3C-9F5E-1A47631BB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9EC43C56-BBFF-4B3C-9F5E-1A47631BB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2E5E7E-96CD-4D69-9C82-818815A99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graphicEl>
                                              <a:dgm id="{352E5E7E-96CD-4D69-9C82-818815A99E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352E5E7E-96CD-4D69-9C82-818815A99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352E5E7E-96CD-4D69-9C82-818815A99E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25DBF56-7C23-49C7-AFF2-1D0F611036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C25DBF56-7C23-49C7-AFF2-1D0F611036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C25DBF56-7C23-49C7-AFF2-1D0F611036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C25DBF56-7C23-49C7-AFF2-1D0F611036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E66372-9A19-4D17-8327-CFA263808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graphicEl>
                                              <a:dgm id="{B5E66372-9A19-4D17-8327-CFA2638087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graphicEl>
                                              <a:dgm id="{B5E66372-9A19-4D17-8327-CFA263808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graphicEl>
                                              <a:dgm id="{B5E66372-9A19-4D17-8327-CFA263808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0CA12D-9202-438F-BB63-367CF1545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graphicEl>
                                              <a:dgm id="{060CA12D-9202-438F-BB63-367CF15458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060CA12D-9202-438F-BB63-367CF1545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060CA12D-9202-438F-BB63-367CF1545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 – TYPY NERVŮ</a:t>
            </a:r>
            <a:endParaRPr lang="cs-CZ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1989138"/>
            <a:ext cx="7200900" cy="3960812"/>
          </a:xfrm>
        </p:spPr>
        <p:txBody>
          <a:bodyPr rtlCol="0">
            <a:normAutofit fontScale="925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cs-CZ" sz="4000" b="1" u="sng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mozkové</a:t>
            </a:r>
            <a:r>
              <a:rPr lang="cs-CZ" sz="4000" b="1" dirty="0" smtClean="0">
                <a:latin typeface="+mj-lt"/>
              </a:rPr>
              <a:t> (hlavové) – 12 párů, </a:t>
            </a:r>
          </a:p>
          <a:p>
            <a:pPr marL="457200" indent="-457200" fontAlgn="auto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cs-CZ" sz="4000" b="1" u="sng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míšní</a:t>
            </a:r>
            <a:r>
              <a:rPr lang="cs-CZ" sz="4000" b="1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 </a:t>
            </a:r>
            <a:r>
              <a:rPr lang="cs-CZ" sz="4000" b="1" dirty="0" smtClean="0">
                <a:latin typeface="+mj-lt"/>
              </a:rPr>
              <a:t>– 31 párů,</a:t>
            </a:r>
          </a:p>
          <a:p>
            <a:pPr marL="457200" indent="-457200" fontAlgn="auto"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cs-CZ" sz="4000" b="1" u="sng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útrobní</a:t>
            </a:r>
            <a:r>
              <a:rPr lang="cs-CZ" sz="4000" b="1" dirty="0" smtClean="0">
                <a:latin typeface="+mj-lt"/>
              </a:rPr>
              <a:t> (vegetativní) – </a:t>
            </a:r>
          </a:p>
          <a:p>
            <a:pPr marL="365760" lvl="1" indent="0" fontAlgn="auto">
              <a:spcAft>
                <a:spcPts val="0"/>
              </a:spcAft>
              <a:buClr>
                <a:srgbClr val="002060"/>
              </a:buClr>
              <a:buFont typeface="Brush Script MT" pitchFamily="66" charset="0"/>
              <a:buNone/>
              <a:defRPr/>
            </a:pPr>
            <a:r>
              <a:rPr lang="cs-CZ" sz="3800" b="1" dirty="0" smtClean="0">
                <a:latin typeface="+mj-lt"/>
              </a:rPr>
              <a:t>2 skupiny (SYMPATIKUS</a:t>
            </a:r>
          </a:p>
          <a:p>
            <a:pPr marL="365760" lvl="1" indent="0" fontAlgn="auto">
              <a:spcAft>
                <a:spcPts val="0"/>
              </a:spcAft>
              <a:buClr>
                <a:srgbClr val="002060"/>
              </a:buClr>
              <a:buFont typeface="Brush Script MT" pitchFamily="66" charset="0"/>
              <a:buNone/>
              <a:defRPr/>
            </a:pPr>
            <a:r>
              <a:rPr lang="cs-CZ" sz="3800" b="1" dirty="0" smtClean="0">
                <a:latin typeface="+mj-lt"/>
              </a:rPr>
              <a:t>x PARASYMPATIKUS) – řídí činnost srdce, cév, žláz                              a vnitřních orgánů</a:t>
            </a:r>
            <a:endParaRPr lang="cs-CZ" sz="3800" b="1" dirty="0">
              <a:latin typeface="+mj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000">
            <a:off x="4502150" y="1073150"/>
            <a:ext cx="3746500" cy="483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60000">
            <a:off x="833438" y="1136650"/>
            <a:ext cx="3560762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6013" y="620713"/>
            <a:ext cx="6964362" cy="8636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  <a:endParaRPr lang="cs-CZ" sz="2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1484313"/>
            <a:ext cx="7058025" cy="4752975"/>
          </a:xfrm>
        </p:spPr>
        <p:txBody>
          <a:bodyPr rtlCol="0"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>
                <a:latin typeface="+mj-lt"/>
              </a:rPr>
              <a:t>NOVOTNÝ, Ivan a Michal HRUŠKA. Biologie člověka pro gymnázia. 1. vyd. Praha: Fortuna, 1995, 136 s. ISBN </a:t>
            </a:r>
            <a:r>
              <a:rPr lang="cs-CZ" sz="2600" b="1" dirty="0" smtClean="0">
                <a:latin typeface="+mj-lt"/>
              </a:rPr>
              <a:t>80-716-8234-9</a:t>
            </a: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2600" b="1" dirty="0" smtClean="0"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KANTOREK</a:t>
            </a:r>
            <a:r>
              <a:rPr lang="cs-CZ" sz="2600" b="1" dirty="0">
                <a:latin typeface="+mj-lt"/>
              </a:rPr>
              <a:t>, Jan, Jaroslav JURČÁK a Jiří FRONĚK. Přírodopis 8. Olomouc: </a:t>
            </a:r>
            <a:r>
              <a:rPr lang="cs-CZ" sz="2600" b="1" dirty="0" err="1">
                <a:latin typeface="+mj-lt"/>
              </a:rPr>
              <a:t>Prodos</a:t>
            </a:r>
            <a:r>
              <a:rPr lang="cs-CZ" sz="2600" b="1" dirty="0">
                <a:latin typeface="+mj-lt"/>
              </a:rPr>
              <a:t>, 1999, 127 s. ISBN </a:t>
            </a:r>
            <a:r>
              <a:rPr lang="cs-CZ" sz="2600" b="1" dirty="0" smtClean="0">
                <a:latin typeface="+mj-lt"/>
              </a:rPr>
              <a:t>80-723-0040-7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Mozek. In</a:t>
            </a:r>
            <a:r>
              <a:rPr lang="cs-CZ" sz="2600" dirty="0" smtClean="0">
                <a:latin typeface="+mj-lt"/>
              </a:rPr>
              <a:t> </a:t>
            </a:r>
            <a:r>
              <a:rPr lang="cs-CZ" sz="2600" dirty="0" smtClean="0">
                <a:latin typeface="Arial"/>
                <a:cs typeface="Arial"/>
              </a:rPr>
              <a:t>[</a:t>
            </a:r>
            <a:r>
              <a:rPr lang="cs-CZ" sz="2600" b="1" dirty="0" smtClean="0">
                <a:latin typeface="Arial"/>
                <a:cs typeface="Arial"/>
              </a:rPr>
              <a:t>online</a:t>
            </a:r>
            <a:r>
              <a:rPr lang="cs-CZ" sz="2600" dirty="0" smtClean="0">
                <a:latin typeface="Arial"/>
                <a:cs typeface="Arial"/>
              </a:rPr>
              <a:t>]. [</a:t>
            </a:r>
            <a:r>
              <a:rPr lang="cs-CZ" sz="2600" b="1" dirty="0" smtClean="0">
                <a:latin typeface="+mj-lt"/>
                <a:cs typeface="Arial"/>
              </a:rPr>
              <a:t>cit. 2011-08-28</a:t>
            </a:r>
            <a:r>
              <a:rPr lang="cs-CZ" sz="2600" dirty="0" smtClean="0">
                <a:latin typeface="Arial"/>
                <a:cs typeface="Arial"/>
              </a:rPr>
              <a:t>]. </a:t>
            </a:r>
            <a:r>
              <a:rPr lang="cs-CZ" sz="2600" b="1" dirty="0" smtClean="0">
                <a:latin typeface="+mj-lt"/>
                <a:cs typeface="Arial"/>
              </a:rPr>
              <a:t>Dostupné z: </a:t>
            </a:r>
            <a:r>
              <a:rPr lang="cs-CZ" sz="2600" b="1" dirty="0" smtClean="0">
                <a:latin typeface="+mj-lt"/>
                <a:hlinkClick r:id="rId2"/>
              </a:rPr>
              <a:t>http://www.</a:t>
            </a:r>
            <a:r>
              <a:rPr lang="cs-CZ" sz="2600" b="1" dirty="0" err="1" smtClean="0">
                <a:latin typeface="+mj-lt"/>
                <a:hlinkClick r:id="rId2"/>
              </a:rPr>
              <a:t>mulherbeleza.com.br</a:t>
            </a:r>
            <a:r>
              <a:rPr lang="cs-CZ" sz="2600" b="1" dirty="0" smtClean="0">
                <a:latin typeface="+mj-lt"/>
                <a:hlinkClick r:id="rId2"/>
              </a:rPr>
              <a:t>/</a:t>
            </a:r>
            <a:r>
              <a:rPr lang="cs-CZ" sz="2600" b="1" dirty="0" err="1" smtClean="0">
                <a:latin typeface="+mj-lt"/>
                <a:hlinkClick r:id="rId2"/>
              </a:rPr>
              <a:t>saude</a:t>
            </a:r>
            <a:r>
              <a:rPr lang="cs-CZ" sz="2600" b="1" dirty="0" smtClean="0">
                <a:latin typeface="+mj-lt"/>
                <a:hlinkClick r:id="rId2"/>
              </a:rPr>
              <a:t>/</a:t>
            </a:r>
            <a:r>
              <a:rPr lang="cs-CZ" sz="2600" b="1" dirty="0" err="1" smtClean="0">
                <a:latin typeface="+mj-lt"/>
                <a:hlinkClick r:id="rId2"/>
              </a:rPr>
              <a:t>saude</a:t>
            </a:r>
            <a:r>
              <a:rPr lang="cs-CZ" sz="2600" b="1" dirty="0" smtClean="0">
                <a:latin typeface="+mj-lt"/>
                <a:hlinkClick r:id="rId2"/>
              </a:rPr>
              <a:t>-</a:t>
            </a:r>
            <a:r>
              <a:rPr lang="cs-CZ" sz="2600" b="1" dirty="0" err="1" smtClean="0">
                <a:latin typeface="+mj-lt"/>
                <a:hlinkClick r:id="rId2"/>
              </a:rPr>
              <a:t>mental</a:t>
            </a:r>
            <a:r>
              <a:rPr lang="cs-CZ" sz="2600" b="1" dirty="0" smtClean="0">
                <a:latin typeface="+mj-lt"/>
                <a:hlinkClick r:id="rId2"/>
              </a:rPr>
              <a:t>/</a:t>
            </a:r>
            <a:endParaRPr lang="cs-CZ" sz="2600" b="1" dirty="0" smtClean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2600" b="1" dirty="0" smtClean="0"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>
                <a:latin typeface="+mj-lt"/>
              </a:rPr>
              <a:t>Nervová buňka a její stavba. In: [online]. [cit. </a:t>
            </a:r>
            <a:r>
              <a:rPr lang="cs-CZ" sz="2600" b="1" dirty="0" smtClean="0">
                <a:latin typeface="+mj-lt"/>
              </a:rPr>
              <a:t>2011-08-28]. </a:t>
            </a:r>
            <a:r>
              <a:rPr lang="cs-CZ" sz="2600" b="1" dirty="0">
                <a:latin typeface="+mj-lt"/>
              </a:rPr>
              <a:t>Dostupné z</a:t>
            </a:r>
            <a:r>
              <a:rPr lang="cs-CZ" sz="2600" b="1" dirty="0" smtClean="0">
                <a:latin typeface="+mj-lt"/>
              </a:rPr>
              <a:t>: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 smtClean="0">
                <a:latin typeface="+mj-lt"/>
              </a:rPr>
              <a:t>http://cs.wikipedia.org/wiki/Soubor:Neuron_Hand-tuned.svg</a:t>
            </a:r>
            <a:endParaRPr lang="cs-CZ" sz="2600" b="1" dirty="0"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765175"/>
            <a:ext cx="7129462" cy="5472113"/>
          </a:xfrm>
        </p:spPr>
        <p:txBody>
          <a:bodyPr rtlCol="0"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900" b="1" dirty="0">
                <a:latin typeface="+mj-lt"/>
              </a:rPr>
              <a:t>Where is the cerebellum in this image?. In: [online]. [cit. </a:t>
            </a:r>
            <a:r>
              <a:rPr lang="en-US" sz="1900" b="1" dirty="0" smtClean="0">
                <a:latin typeface="+mj-lt"/>
              </a:rPr>
              <a:t>2011-08-28]. </a:t>
            </a:r>
            <a:r>
              <a:rPr lang="en-US" sz="1900" b="1" dirty="0">
                <a:latin typeface="+mj-lt"/>
              </a:rPr>
              <a:t>Dostupné z: http://www.google.cz/imgres?q=CEREBELLUM&amp;hl=cs&amp;biw=1440&amp;bih=683&amp;tbm=isch&amp;tbnid=4y1jEn2FzdAxaM:&amp;imgrefurl=http://blog.lib.umn.edu/trite001/studyinghumananatomyandphysiology/2008/04/where_is_the_cerebellum_in_thi.html&amp;docid=kTbmpf9cbKnlZM&amp;imgurl=http://blog.lib.umn.edu/trite001/studyinghumananatomyandphysiology/co15_brain_and_cranial__</a:t>
            </a:r>
            <a:r>
              <a:rPr lang="en-US" sz="1900" b="1" dirty="0" smtClean="0">
                <a:latin typeface="+mj-lt"/>
              </a:rPr>
              <a:t>c.jpg&amp;w=800&amp;h=810&amp;ei=ITDCT6KCKdDHswat9_COCg&amp;zoom=1&amp;iact=hc&amp;vpx=347&amp;vpy=325&amp;dur=874&amp;hovh=226&amp;hovw=223&amp;tx=115&amp;ty=118&amp;sig=103301014286015974128&amp;page=3&amp;tbnh=153&amp;tbnw=146</a:t>
            </a:r>
            <a:endParaRPr lang="cs-CZ" sz="1900" b="1" dirty="0" smtClean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endParaRPr lang="cs-CZ" sz="1900" b="1" dirty="0" smtClean="0"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900" b="1" dirty="0">
                <a:latin typeface="+mj-lt"/>
              </a:rPr>
              <a:t> </a:t>
            </a:r>
            <a:r>
              <a:rPr lang="en-US" sz="1900" b="1" dirty="0" err="1">
                <a:latin typeface="+mj-lt"/>
              </a:rPr>
              <a:t>Mícha</a:t>
            </a:r>
            <a:r>
              <a:rPr lang="en-US" sz="1900" b="1" dirty="0">
                <a:latin typeface="+mj-lt"/>
              </a:rPr>
              <a:t> (</a:t>
            </a:r>
            <a:r>
              <a:rPr lang="en-US" sz="1900" b="1" dirty="0" err="1">
                <a:latin typeface="+mj-lt"/>
              </a:rPr>
              <a:t>řez</a:t>
            </a:r>
            <a:r>
              <a:rPr lang="en-US" sz="1900" b="1" dirty="0">
                <a:latin typeface="+mj-lt"/>
              </a:rPr>
              <a:t>). [online]. [cit. </a:t>
            </a:r>
            <a:r>
              <a:rPr lang="en-US" sz="1900" b="1" dirty="0" smtClean="0">
                <a:latin typeface="+mj-lt"/>
              </a:rPr>
              <a:t>2011-08-28]. </a:t>
            </a:r>
            <a:r>
              <a:rPr lang="en-US" sz="1900" b="1" dirty="0">
                <a:latin typeface="+mj-lt"/>
              </a:rPr>
              <a:t>Dostupné z: http://</a:t>
            </a:r>
            <a:r>
              <a:rPr lang="en-US" sz="1900" b="1" dirty="0" smtClean="0">
                <a:latin typeface="+mj-lt"/>
              </a:rPr>
              <a:t>skolajecna.cz/biologie/Sources/Photogallery_Detail.php?intSource=1&amp;intImageId=343</a:t>
            </a:r>
            <a:endParaRPr lang="cs-CZ" sz="1900" b="1" dirty="0" smtClean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Brush Script MT" pitchFamily="66" charset="0"/>
              <a:buNone/>
              <a:defRPr/>
            </a:pPr>
            <a:r>
              <a:rPr lang="en-US" sz="1900" b="1" dirty="0">
                <a:latin typeface="+mj-lt"/>
              </a:rPr>
              <a:t> </a:t>
            </a:r>
            <a:endParaRPr lang="cs-CZ" sz="1900" b="1" dirty="0" smtClean="0">
              <a:latin typeface="+mj-lt"/>
            </a:endParaRP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900" b="1" dirty="0" err="1" smtClean="0">
                <a:latin typeface="+mj-lt"/>
              </a:rPr>
              <a:t>Mozková</a:t>
            </a:r>
            <a:r>
              <a:rPr lang="en-US" sz="1900" b="1" dirty="0" smtClean="0">
                <a:latin typeface="+mj-lt"/>
              </a:rPr>
              <a:t> </a:t>
            </a:r>
            <a:r>
              <a:rPr lang="en-US" sz="1900" b="1" dirty="0" err="1">
                <a:latin typeface="+mj-lt"/>
              </a:rPr>
              <a:t>kůra</a:t>
            </a:r>
            <a:r>
              <a:rPr lang="en-US" sz="1900" b="1" dirty="0">
                <a:latin typeface="+mj-lt"/>
              </a:rPr>
              <a:t> (</a:t>
            </a:r>
            <a:r>
              <a:rPr lang="en-US" sz="1900" b="1" dirty="0" err="1">
                <a:latin typeface="+mj-lt"/>
              </a:rPr>
              <a:t>anatomické</a:t>
            </a:r>
            <a:r>
              <a:rPr lang="en-US" sz="1900" b="1" dirty="0">
                <a:latin typeface="+mj-lt"/>
              </a:rPr>
              <a:t> </a:t>
            </a:r>
            <a:r>
              <a:rPr lang="en-US" sz="1900" b="1" dirty="0" err="1">
                <a:latin typeface="+mj-lt"/>
              </a:rPr>
              <a:t>členění</a:t>
            </a:r>
            <a:r>
              <a:rPr lang="en-US" sz="1900" b="1" dirty="0">
                <a:latin typeface="+mj-lt"/>
              </a:rPr>
              <a:t>). In: [online]. [cit. </a:t>
            </a:r>
            <a:r>
              <a:rPr lang="en-US" sz="1900" b="1" dirty="0" smtClean="0">
                <a:latin typeface="+mj-lt"/>
              </a:rPr>
              <a:t>2011-08-28]. </a:t>
            </a:r>
            <a:r>
              <a:rPr lang="en-US" sz="1900" b="1" dirty="0">
                <a:latin typeface="+mj-lt"/>
              </a:rPr>
              <a:t>Dostupné z: http://www.gsospg.cz:5050/bio/Sources/Photogallery_Detail.php?intSource=1&amp;intImageId=335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8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8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913" y="836613"/>
            <a:ext cx="6696075" cy="97869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latin typeface="+mj-lt"/>
              </a:rPr>
              <a:t>Vegetativní nervový systém. In: [online]. [cit. 2011-08-28]. Dostupné z: http://www.google.cz/imgres?q=sympaticus+parasympaticus&amp;hl=cs&amp;sa=X&amp;biw=1440&amp;bih=683&amp;tbm=isch&amp;prmd=imvns&amp;tbnid=YgQqHwqu8fKyRM:&amp;imgrefurl=http://skolajecna.cz/biologie/Sources/Photogallery_Detail.php%3FintSource%3D1%26intImageId%3D353&amp;docid=kp4_nSliNGqxCM&amp;imgurl=http://skolajecna.cz/biologie/Images/Textbook/Big/0090000/00353.jpg&amp;w=620&amp;h=800&amp;ei=vizCT5-gKcbWtAar35ScCg&amp;zoom=1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>
              <a:latin typeface="+mj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latin typeface="+mj-lt"/>
              </a:rPr>
              <a:t>Mozek obratlovců. In: </a:t>
            </a:r>
            <a:r>
              <a:rPr lang="cs-CZ" b="1" dirty="0" err="1">
                <a:latin typeface="+mj-lt"/>
              </a:rPr>
              <a:t>Wikipedia</a:t>
            </a:r>
            <a:r>
              <a:rPr lang="cs-CZ" b="1" dirty="0">
                <a:latin typeface="+mj-lt"/>
              </a:rPr>
              <a:t>: </a:t>
            </a:r>
            <a:r>
              <a:rPr lang="cs-CZ" b="1" dirty="0" err="1">
                <a:latin typeface="+mj-lt"/>
              </a:rPr>
              <a:t>the</a:t>
            </a:r>
            <a:r>
              <a:rPr lang="cs-CZ" b="1" dirty="0">
                <a:latin typeface="+mj-lt"/>
              </a:rPr>
              <a:t> free </a:t>
            </a:r>
            <a:r>
              <a:rPr lang="cs-CZ" b="1" dirty="0" err="1">
                <a:latin typeface="+mj-lt"/>
              </a:rPr>
              <a:t>encyclopedia</a:t>
            </a:r>
            <a:r>
              <a:rPr lang="cs-CZ" b="1" dirty="0">
                <a:latin typeface="+mj-lt"/>
              </a:rPr>
              <a:t> [online]. [cit. 2011-08-28]. Dostupné z: http://upload.wikimedia.org/wikipedia/commons/b/b3/Vertebrate-brain-regions.png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00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294</TotalTime>
  <Words>844</Words>
  <Application>Microsoft Office PowerPoint</Application>
  <PresentationFormat>Předvádění na obrazovce (4:3)</PresentationFormat>
  <Paragraphs>136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Špendlík</vt:lpstr>
      <vt:lpstr>Snímek 1</vt:lpstr>
      <vt:lpstr>Snímek 2</vt:lpstr>
      <vt:lpstr>NERVOVÁ SOUSTAVA</vt:lpstr>
      <vt:lpstr>FUNKCE</vt:lpstr>
      <vt:lpstr>STAVBA</vt:lpstr>
      <vt:lpstr>NEURON - stavba</vt:lpstr>
      <vt:lpstr>NEURON - činnost</vt:lpstr>
      <vt:lpstr>GLIOVÉ BUŇKY </vt:lpstr>
      <vt:lpstr>CNS - MOZEK</vt:lpstr>
      <vt:lpstr>Snímek 10</vt:lpstr>
      <vt:lpstr>CNS – MOZEK – PRODLOUŽENÁ MÍCHA</vt:lpstr>
      <vt:lpstr>CNS – MOZEK - MOZEČEK</vt:lpstr>
      <vt:lpstr>CNS – MOZEK - MEZIMOZEK </vt:lpstr>
      <vt:lpstr>CNS – MOZEK – STŘEDNÍ MOZEK</vt:lpstr>
      <vt:lpstr>CNS – MOZEK – KONCOVÝ MOZEK I.</vt:lpstr>
      <vt:lpstr>CNS – MOZEK – KONCOVÝ MOZEK II.</vt:lpstr>
      <vt:lpstr>CNS – PÁTEŘNÍ MÍCHA</vt:lpstr>
      <vt:lpstr>ONS - NERVY</vt:lpstr>
      <vt:lpstr>ONS – TYPY NERVŮ</vt:lpstr>
      <vt:lpstr>Snímek 20</vt:lpstr>
      <vt:lpstr>Použité zdroje:</vt:lpstr>
      <vt:lpstr>Snímek 22</vt:lpstr>
      <vt:lpstr>Snímek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NERVOVÁ SOUSTAVA</dc:title>
  <dc:creator>Lenka Stixová</dc:creator>
  <cp:lastModifiedBy>Dum</cp:lastModifiedBy>
  <cp:revision>33</cp:revision>
  <dcterms:created xsi:type="dcterms:W3CDTF">2012-05-27T08:33:28Z</dcterms:created>
  <dcterms:modified xsi:type="dcterms:W3CDTF">2013-09-28T11:53:15Z</dcterms:modified>
</cp:coreProperties>
</file>