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2F1D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VY_52_INOVACE_1D18Př_Mechorosty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Mechorosty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6BA61C-BA35-4C45-B477-D8313011506A}" type="presOf" srcId="{C73C7642-F245-4585-8F88-243F9FAEF6CA}" destId="{9A9B6F4F-B6FF-4F2D-B640-A8473E589523}" srcOrd="0" destOrd="0" presId="urn:microsoft.com/office/officeart/2005/8/layout/target3"/>
    <dgm:cxn modelId="{EB4B99D4-BD9C-4E61-8D6B-70BCDB399513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4F03BF3F-665C-452F-BEDD-D4613A1EABBE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400BB73-FCE5-4CFD-8A5C-F44B93EE8D32}" type="presOf" srcId="{39F8B381-5807-488E-AC22-73DD4140ED4A}" destId="{71045F8C-00FA-488E-A7BD-E2E6753D979D}" srcOrd="0" destOrd="0" presId="urn:microsoft.com/office/officeart/2005/8/layout/target3"/>
    <dgm:cxn modelId="{2D3CD8C6-FCC1-495F-B2D6-CDEBD405F4CF}" type="presOf" srcId="{EBC41103-E2E5-4D48-9B4B-425520D3D098}" destId="{3BA01B75-849B-4716-8BCD-084A86FF328F}" srcOrd="0" destOrd="0" presId="urn:microsoft.com/office/officeart/2005/8/layout/target3"/>
    <dgm:cxn modelId="{B0527E2B-3765-4176-8E21-A591B0FBD65F}" type="presOf" srcId="{FBBFC3EA-9D9D-4F3A-BEA6-9C2C0E46BF20}" destId="{832BF48F-0145-4429-9E02-8FCA946CCE9E}" srcOrd="1" destOrd="0" presId="urn:microsoft.com/office/officeart/2005/8/layout/target3"/>
    <dgm:cxn modelId="{98FEB9E3-7B5F-48D4-84D6-C5E1986D3A20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2FCBFDB9-5DAF-4C9C-83D4-72B2CEA3BB9B}" type="presOf" srcId="{C73C7642-F245-4585-8F88-243F9FAEF6CA}" destId="{59F530CB-4999-43B3-A00D-6AB53886BD77}" srcOrd="1" destOrd="0" presId="urn:microsoft.com/office/officeart/2005/8/layout/target3"/>
    <dgm:cxn modelId="{97851ED0-36DB-426B-AFA6-2ACAB31C52BE}" type="presOf" srcId="{FBBFC3EA-9D9D-4F3A-BEA6-9C2C0E46BF20}" destId="{643EA938-EDE0-4533-ACCC-D2BD6F3A527C}" srcOrd="0" destOrd="0" presId="urn:microsoft.com/office/officeart/2005/8/layout/target3"/>
    <dgm:cxn modelId="{B408B578-9EBC-4BB5-8282-2CEEBDD2611D}" type="presOf" srcId="{EBC41103-E2E5-4D48-9B4B-425520D3D098}" destId="{A27B6496-BF1B-4384-9217-9659064D5D6A}" srcOrd="1" destOrd="0" presId="urn:microsoft.com/office/officeart/2005/8/layout/target3"/>
    <dgm:cxn modelId="{9EE1EFFC-A177-4DEB-8836-AAF31132D72A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040CBF9-13BF-481C-8976-38E39FFA58C0}" type="presParOf" srcId="{71045F8C-00FA-488E-A7BD-E2E6753D979D}" destId="{3577EC6B-C980-4F34-8C69-4365E7B8FC8C}" srcOrd="0" destOrd="0" presId="urn:microsoft.com/office/officeart/2005/8/layout/target3"/>
    <dgm:cxn modelId="{A2CFE64C-D682-40CD-8281-9488DBF2E6DB}" type="presParOf" srcId="{71045F8C-00FA-488E-A7BD-E2E6753D979D}" destId="{6940EB87-DC1D-4BC3-9408-9AC2E1FFC039}" srcOrd="1" destOrd="0" presId="urn:microsoft.com/office/officeart/2005/8/layout/target3"/>
    <dgm:cxn modelId="{62F5342F-1EDB-4F78-94F6-B6E66FCC27D8}" type="presParOf" srcId="{71045F8C-00FA-488E-A7BD-E2E6753D979D}" destId="{BC35EE03-4121-4EF9-923D-7CB6D30D358D}" srcOrd="2" destOrd="0" presId="urn:microsoft.com/office/officeart/2005/8/layout/target3"/>
    <dgm:cxn modelId="{5FC0DAD1-62B8-4253-A29C-7BEBB0DE741E}" type="presParOf" srcId="{71045F8C-00FA-488E-A7BD-E2E6753D979D}" destId="{C95EEA27-3CBF-4645-A92D-9D8AF5C1CBFC}" srcOrd="3" destOrd="0" presId="urn:microsoft.com/office/officeart/2005/8/layout/target3"/>
    <dgm:cxn modelId="{39BCE915-D009-4E90-AA0C-93CC3BDA0CDD}" type="presParOf" srcId="{71045F8C-00FA-488E-A7BD-E2E6753D979D}" destId="{851BB866-B6AE-4566-893F-4C635BA974FC}" srcOrd="4" destOrd="0" presId="urn:microsoft.com/office/officeart/2005/8/layout/target3"/>
    <dgm:cxn modelId="{BB9808C7-7E3F-4219-A14D-3625664CAB26}" type="presParOf" srcId="{71045F8C-00FA-488E-A7BD-E2E6753D979D}" destId="{643EA938-EDE0-4533-ACCC-D2BD6F3A527C}" srcOrd="5" destOrd="0" presId="urn:microsoft.com/office/officeart/2005/8/layout/target3"/>
    <dgm:cxn modelId="{95CF6A3D-5851-425C-A060-27ACA066DD58}" type="presParOf" srcId="{71045F8C-00FA-488E-A7BD-E2E6753D979D}" destId="{92F31B18-D66D-4CC7-89B9-378928DE877D}" srcOrd="6" destOrd="0" presId="urn:microsoft.com/office/officeart/2005/8/layout/target3"/>
    <dgm:cxn modelId="{5761C2FA-7DC8-42B0-872B-32BBFA73927E}" type="presParOf" srcId="{71045F8C-00FA-488E-A7BD-E2E6753D979D}" destId="{902074E1-B931-4618-97F1-FADBE82E9C3C}" srcOrd="7" destOrd="0" presId="urn:microsoft.com/office/officeart/2005/8/layout/target3"/>
    <dgm:cxn modelId="{116E575F-8C14-4FC2-9A04-99BF3B18B8A5}" type="presParOf" srcId="{71045F8C-00FA-488E-A7BD-E2E6753D979D}" destId="{A3817367-F2BC-482F-8832-FA00B51DCCF3}" srcOrd="8" destOrd="0" presId="urn:microsoft.com/office/officeart/2005/8/layout/target3"/>
    <dgm:cxn modelId="{3F224067-0483-4C0D-BD79-AE36FD0CB4DF}" type="presParOf" srcId="{71045F8C-00FA-488E-A7BD-E2E6753D979D}" destId="{2DD79E57-A63E-47D4-A1AB-6DF333476AD4}" srcOrd="9" destOrd="0" presId="urn:microsoft.com/office/officeart/2005/8/layout/target3"/>
    <dgm:cxn modelId="{D6593454-7AAC-4411-9ABE-95D04D72B9B8}" type="presParOf" srcId="{71045F8C-00FA-488E-A7BD-E2E6753D979D}" destId="{648967D3-ED80-4214-8D87-4E7012561E4A}" srcOrd="10" destOrd="0" presId="urn:microsoft.com/office/officeart/2005/8/layout/target3"/>
    <dgm:cxn modelId="{51CBA8E1-FDC6-4EC0-8050-636DC10A9BDB}" type="presParOf" srcId="{71045F8C-00FA-488E-A7BD-E2E6753D979D}" destId="{9A9B6F4F-B6FF-4F2D-B640-A8473E589523}" srcOrd="11" destOrd="0" presId="urn:microsoft.com/office/officeart/2005/8/layout/target3"/>
    <dgm:cxn modelId="{FF2581F4-D3EF-41F0-A40C-6031039EDD2A}" type="presParOf" srcId="{71045F8C-00FA-488E-A7BD-E2E6753D979D}" destId="{13BD0FAF-9F2C-4708-9E63-A8E8E5252943}" srcOrd="12" destOrd="0" presId="urn:microsoft.com/office/officeart/2005/8/layout/target3"/>
    <dgm:cxn modelId="{FA7E5308-AABA-4E66-99E5-DD1E7E9590D9}" type="presParOf" srcId="{71045F8C-00FA-488E-A7BD-E2E6753D979D}" destId="{6821E7C9-5E4B-45FA-8F82-01E6F26FAA25}" srcOrd="13" destOrd="0" presId="urn:microsoft.com/office/officeart/2005/8/layout/target3"/>
    <dgm:cxn modelId="{46AAA2B6-8B91-41D0-A84B-2505FE1D7A66}" type="presParOf" srcId="{71045F8C-00FA-488E-A7BD-E2E6753D979D}" destId="{3BA01B75-849B-4716-8BCD-084A86FF328F}" srcOrd="14" destOrd="0" presId="urn:microsoft.com/office/officeart/2005/8/layout/target3"/>
    <dgm:cxn modelId="{7848CB96-C53A-4361-973E-087B9EA7B179}" type="presParOf" srcId="{71045F8C-00FA-488E-A7BD-E2E6753D979D}" destId="{4D19AB04-24FA-40C2-B203-52AE3D15E171}" srcOrd="15" destOrd="0" presId="urn:microsoft.com/office/officeart/2005/8/layout/target3"/>
    <dgm:cxn modelId="{D1E3F619-AFBB-4E0A-8C90-7263334DD936}" type="presParOf" srcId="{71045F8C-00FA-488E-A7BD-E2E6753D979D}" destId="{832BF48F-0145-4429-9E02-8FCA946CCE9E}" srcOrd="16" destOrd="0" presId="urn:microsoft.com/office/officeart/2005/8/layout/target3"/>
    <dgm:cxn modelId="{889FD43B-696E-4F9F-9C1D-210C1FC19620}" type="presParOf" srcId="{71045F8C-00FA-488E-A7BD-E2E6753D979D}" destId="{E7297F21-D4FD-4A41-AE58-814D01A6B5E7}" srcOrd="17" destOrd="0" presId="urn:microsoft.com/office/officeart/2005/8/layout/target3"/>
    <dgm:cxn modelId="{A7EF1FEC-ECAF-427B-8BFA-E0118AF419B3}" type="presParOf" srcId="{71045F8C-00FA-488E-A7BD-E2E6753D979D}" destId="{59F530CB-4999-43B3-A00D-6AB53886BD77}" srcOrd="18" destOrd="0" presId="urn:microsoft.com/office/officeart/2005/8/layout/target3"/>
    <dgm:cxn modelId="{BE6BB05C-D727-4F26-869F-1906DF727E9D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VY_52_INOVACE_1D18Př_Mechorosty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Mechorosty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818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362844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61379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48083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602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841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07170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4040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62865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4854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5429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33ECF-0AD6-4518-812F-05924E7E3379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0E2811-CE97-4EA9-9266-AEC64126BC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35785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321176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232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určeno k výuce botaniky</a:t>
            </a:r>
          </a:p>
          <a:p>
            <a:r>
              <a:rPr lang="cs-CZ" dirty="0" smtClean="0"/>
              <a:t>materiál vede žáky k samostatnému vyhledávání informací z různých zdrojů, posuzování jejich věrohodnosti a obsahového sdělení</a:t>
            </a:r>
          </a:p>
          <a:p>
            <a:r>
              <a:rPr lang="cs-CZ" dirty="0" smtClean="0"/>
              <a:t>rozvíjí samostatné myšlení a logické uvažování</a:t>
            </a:r>
          </a:p>
          <a:p>
            <a:r>
              <a:rPr lang="cs-CZ" dirty="0" smtClean="0"/>
              <a:t>při práci s předloženými vzorky rozvíjí pozorovací schopnosti, schopnost přesného popisu a používání odborných výrazů</a:t>
            </a:r>
          </a:p>
          <a:p>
            <a:r>
              <a:rPr lang="cs-CZ" dirty="0" smtClean="0"/>
              <a:t>posiluje mezipředmětové vztahy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710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F2F1D"/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2">
                    <a:lumMod val="75000"/>
                  </a:schemeClr>
                </a:solidFill>
              </a:rPr>
              <a:t>Mechorosty</a:t>
            </a:r>
            <a:endParaRPr lang="cs-CZ" sz="66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jakém prostředí nacházíme mechy?</a:t>
            </a:r>
          </a:p>
          <a:p>
            <a:r>
              <a:rPr lang="cs-CZ" dirty="0" smtClean="0"/>
              <a:t>Vyhledej různé druhy mechů v učebnici.</a:t>
            </a:r>
          </a:p>
          <a:p>
            <a:r>
              <a:rPr lang="cs-CZ" dirty="0" smtClean="0"/>
              <a:t>K jednotlivým druhům vyhledej další informace na internetu.</a:t>
            </a:r>
          </a:p>
          <a:p>
            <a:r>
              <a:rPr lang="cs-CZ" dirty="0" smtClean="0"/>
              <a:t>Porovnej vyhledané informace se spolužáky.</a:t>
            </a:r>
          </a:p>
          <a:p>
            <a:r>
              <a:rPr lang="cs-CZ" dirty="0"/>
              <a:t>P</a:t>
            </a:r>
            <a:r>
              <a:rPr lang="cs-CZ" dirty="0" smtClean="0"/>
              <a:t>rohlédni si předložené vzorky.</a:t>
            </a:r>
          </a:p>
          <a:p>
            <a:r>
              <a:rPr lang="cs-CZ" dirty="0" smtClean="0"/>
              <a:t>Co je všem vzorkům společné?</a:t>
            </a:r>
          </a:p>
          <a:p>
            <a:r>
              <a:rPr lang="cs-CZ" dirty="0" smtClean="0"/>
              <a:t>V čem se jednotlivé vzorky odlišují?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309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412776"/>
            <a:ext cx="2193925" cy="4929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>
            <a:off x="2627784" y="2060848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499992" y="3886763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190479" y="5949280"/>
            <a:ext cx="120729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23528" y="1844824"/>
            <a:ext cx="2304256" cy="432048"/>
          </a:xfrm>
          <a:prstGeom prst="rect">
            <a:avLst/>
          </a:prstGeom>
          <a:solidFill>
            <a:srgbClr val="0F2F1D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štět s tobolkou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397773" y="5733256"/>
            <a:ext cx="2304256" cy="432048"/>
          </a:xfrm>
          <a:prstGeom prst="rect">
            <a:avLst/>
          </a:prstGeom>
          <a:solidFill>
            <a:srgbClr val="0F2F1D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příchytná vlákna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5806543" y="3670739"/>
            <a:ext cx="2304256" cy="432048"/>
          </a:xfrm>
          <a:prstGeom prst="rect">
            <a:avLst/>
          </a:prstGeom>
          <a:solidFill>
            <a:srgbClr val="0F2F1D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lodyžka s lístky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3419872" y="2636912"/>
            <a:ext cx="36004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Zapamatuj si stavbu mechové rostlinky!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3419872" y="3068960"/>
            <a:ext cx="36004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152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652810"/>
            <a:ext cx="1901981" cy="1848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49080"/>
            <a:ext cx="1219200" cy="123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17597" y="4149080"/>
            <a:ext cx="3096344" cy="20290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652810"/>
            <a:ext cx="2193925" cy="4929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Popiš způsob rozmnožování!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66606" y="2780928"/>
            <a:ext cx="273146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44008" y="4768205"/>
            <a:ext cx="504056" cy="4609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588224" y="3356992"/>
            <a:ext cx="360040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Šipka doprava 5"/>
          <p:cNvSpPr/>
          <p:nvPr/>
        </p:nvSpPr>
        <p:spPr>
          <a:xfrm rot="4993549">
            <a:off x="1327695" y="3442789"/>
            <a:ext cx="936104" cy="432049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 rot="20187215">
            <a:off x="5976156" y="5276550"/>
            <a:ext cx="936104" cy="432049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 rot="1762126">
            <a:off x="2295697" y="5171306"/>
            <a:ext cx="936104" cy="432049"/>
          </a:xfrm>
          <a:prstGeom prst="rightArrow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323528" y="5492574"/>
            <a:ext cx="1741946" cy="456706"/>
          </a:xfrm>
          <a:prstGeom prst="ellipse">
            <a:avLst/>
          </a:prstGeom>
          <a:solidFill>
            <a:schemeClr val="bg2">
              <a:lumMod val="1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výtrus</a:t>
            </a:r>
            <a:endParaRPr lang="cs-CZ" sz="2800" dirty="0"/>
          </a:p>
        </p:txBody>
      </p:sp>
      <p:sp>
        <p:nvSpPr>
          <p:cNvPr id="14" name="Ovál 13"/>
          <p:cNvSpPr/>
          <p:nvPr/>
        </p:nvSpPr>
        <p:spPr>
          <a:xfrm>
            <a:off x="3419871" y="6178090"/>
            <a:ext cx="2508955" cy="456706"/>
          </a:xfrm>
          <a:prstGeom prst="ellipse">
            <a:avLst/>
          </a:prstGeom>
          <a:solidFill>
            <a:schemeClr val="bg2">
              <a:lumMod val="1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prvoklíček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8097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Nakresli a popiš mechovou rostlinku.</a:t>
            </a:r>
          </a:p>
          <a:p>
            <a:r>
              <a:rPr lang="cs-CZ" dirty="0" smtClean="0"/>
              <a:t>Popiš, jakým způsobem se mechy rozmnožují.</a:t>
            </a:r>
          </a:p>
          <a:p>
            <a:r>
              <a:rPr lang="cs-CZ" dirty="0" smtClean="0"/>
              <a:t>Jaký význam mají mechy v lese?</a:t>
            </a:r>
          </a:p>
          <a:p>
            <a:r>
              <a:rPr lang="cs-CZ" dirty="0" smtClean="0"/>
              <a:t>Vyhledej, z čeho a jak vzniká rašelina.</a:t>
            </a:r>
          </a:p>
          <a:p>
            <a:r>
              <a:rPr lang="cs-CZ" dirty="0" smtClean="0"/>
              <a:t>Zjisti k jaké léčbě se rašelina využívá v lázních.</a:t>
            </a:r>
          </a:p>
          <a:p>
            <a:r>
              <a:rPr lang="cs-CZ" dirty="0" smtClean="0"/>
              <a:t>Které jsou naše nejznámější lázně využívající k léčbě rašelinu?</a:t>
            </a:r>
          </a:p>
          <a:p>
            <a:r>
              <a:rPr lang="cs-CZ" dirty="0" smtClean="0"/>
              <a:t>Vyhledej v jaké půdě se daří mechům a uveď, proč v některých zahradách vyrůstá mech v trávníku.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6013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5969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221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Anotace:</vt:lpstr>
      <vt:lpstr>Mechorosty</vt:lpstr>
      <vt:lpstr>Zapamatuj si stavbu mechové rostlinky!</vt:lpstr>
      <vt:lpstr>Popiš způsob rozmnožování!</vt:lpstr>
      <vt:lpstr>Úkoly a otázky: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Všohájková Jaroslava</dc:creator>
  <cp:lastModifiedBy>expert</cp:lastModifiedBy>
  <cp:revision>7</cp:revision>
  <dcterms:created xsi:type="dcterms:W3CDTF">2012-02-15T20:08:05Z</dcterms:created>
  <dcterms:modified xsi:type="dcterms:W3CDTF">2012-03-06T10:10:02Z</dcterms:modified>
</cp:coreProperties>
</file>