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37E5E4-B139-43CE-8A8B-8686C9578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859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358504-EB80-4222-A7A5-ED72A50A0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874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AC4AC-CA3F-4552-9D53-4F80EA61F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25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A6F7B-44C8-4ED0-9305-907766CAA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308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BBDA0E-D957-480C-8252-83F5E9502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935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9E3F2-2FA4-4CA4-BE73-020445660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470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6BBAA-DEBB-4019-83E8-841276F68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62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B8E40D-9410-45DF-A6F1-00A85FFD3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28F1C-5505-4F33-BC20-E733BAF4E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141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297A9C-D24D-4B49-BEF9-A9593BD3D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514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4442B7-22BB-4E39-96EA-B47F37D21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160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41E511-B8B1-4D06-9686-9039720AC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084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F3AB4-40C9-41F7-AC60-D71ADFD642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243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905D9E0-4B53-4F0D-A2EA-14A7261D8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VY_32_INOVACE_23A_Výklad - sčítání           a odčítání celých čísel 1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55650" y="765175"/>
            <a:ext cx="7772400" cy="863600"/>
          </a:xfrm>
        </p:spPr>
        <p:txBody>
          <a:bodyPr/>
          <a:lstStyle/>
          <a:p>
            <a:pPr eaLnBrk="1" hangingPunct="1"/>
            <a:r>
              <a:rPr lang="cs-CZ" smtClean="0"/>
              <a:t>Čísla kladná a záporná</a:t>
            </a:r>
            <a:br>
              <a:rPr lang="cs-CZ" smtClean="0"/>
            </a:br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971550" y="1484313"/>
            <a:ext cx="6472238" cy="4176712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Absolutní hodnota čísla </a:t>
            </a:r>
            <a:r>
              <a:rPr lang="cs-CZ" sz="2800" dirty="0" smtClean="0"/>
              <a:t>– </a:t>
            </a:r>
          </a:p>
          <a:p>
            <a:pPr algn="l" eaLnBrk="1" hangingPunct="1">
              <a:defRPr/>
            </a:pPr>
            <a:r>
              <a:rPr lang="cs-CZ" sz="2800" dirty="0" smtClean="0"/>
              <a:t>geometrický význam </a:t>
            </a:r>
            <a:r>
              <a:rPr lang="cs-CZ" sz="2800" dirty="0" err="1" smtClean="0"/>
              <a:t>abs</a:t>
            </a:r>
            <a:r>
              <a:rPr lang="cs-CZ" sz="2800" dirty="0" smtClean="0"/>
              <a:t>. hodnoty:</a:t>
            </a:r>
          </a:p>
          <a:p>
            <a:pPr algn="l" eaLnBrk="1" hangingPunct="1">
              <a:defRPr/>
            </a:pPr>
            <a:r>
              <a:rPr lang="cs-CZ" sz="2800" dirty="0" smtClean="0"/>
              <a:t>na čís. ose určuje vzdálenost čísla od nuly</a:t>
            </a:r>
          </a:p>
          <a:p>
            <a:pPr marL="457200" indent="-457200" algn="l" eaLnBrk="1" hangingPunct="1">
              <a:buFontTx/>
              <a:buChar char="-"/>
              <a:defRPr/>
            </a:pPr>
            <a:r>
              <a:rPr lang="cs-CZ" sz="2800" dirty="0"/>
              <a:t>o</a:t>
            </a:r>
            <a:r>
              <a:rPr lang="cs-CZ" sz="2800" dirty="0" smtClean="0"/>
              <a:t>značení  ….. | a |</a:t>
            </a:r>
          </a:p>
          <a:p>
            <a:pPr marL="457200" indent="-457200" algn="l" eaLnBrk="1" hangingPunct="1">
              <a:buFontTx/>
              <a:buChar char="-"/>
              <a:defRPr/>
            </a:pPr>
            <a:r>
              <a:rPr lang="cs-CZ" sz="2800" dirty="0"/>
              <a:t>a</a:t>
            </a:r>
            <a:r>
              <a:rPr lang="cs-CZ" sz="2800" dirty="0" smtClean="0"/>
              <a:t> &gt; 0  ….. </a:t>
            </a:r>
            <a:r>
              <a:rPr lang="cs-CZ" sz="2800" dirty="0"/>
              <a:t>| a </a:t>
            </a:r>
            <a:r>
              <a:rPr lang="cs-CZ" sz="2800" dirty="0" smtClean="0"/>
              <a:t>| = a</a:t>
            </a:r>
          </a:p>
          <a:p>
            <a:pPr marL="457200" indent="-457200" algn="l" eaLnBrk="1" hangingPunct="1">
              <a:buFontTx/>
              <a:buChar char="-"/>
              <a:defRPr/>
            </a:pPr>
            <a:r>
              <a:rPr lang="cs-CZ" sz="2800" dirty="0"/>
              <a:t>a</a:t>
            </a:r>
            <a:r>
              <a:rPr lang="cs-CZ" sz="2800" dirty="0" smtClean="0"/>
              <a:t> &lt; 0  ….. </a:t>
            </a:r>
            <a:r>
              <a:rPr lang="cs-CZ" sz="2800" dirty="0"/>
              <a:t>| a </a:t>
            </a:r>
            <a:r>
              <a:rPr lang="cs-CZ" sz="2800" dirty="0" smtClean="0"/>
              <a:t>| = - a</a:t>
            </a:r>
          </a:p>
          <a:p>
            <a:pPr marL="457200" indent="-457200" algn="l" eaLnBrk="1" hangingPunct="1">
              <a:buFontTx/>
              <a:buChar char="-"/>
              <a:defRPr/>
            </a:pPr>
            <a:r>
              <a:rPr lang="cs-CZ" sz="2800" dirty="0"/>
              <a:t>a</a:t>
            </a:r>
            <a:r>
              <a:rPr lang="cs-CZ" sz="2800" dirty="0" smtClean="0"/>
              <a:t> = 0  ….. </a:t>
            </a:r>
            <a:r>
              <a:rPr lang="cs-CZ" sz="2800" dirty="0"/>
              <a:t>| a </a:t>
            </a:r>
            <a:r>
              <a:rPr lang="cs-CZ" sz="2800" dirty="0" smtClean="0"/>
              <a:t>| = 0</a:t>
            </a:r>
            <a:endParaRPr lang="cs-CZ" sz="2800" dirty="0"/>
          </a:p>
          <a:p>
            <a:pPr marL="457200" indent="-457200" algn="l" eaLnBrk="1" hangingPunct="1">
              <a:buFontTx/>
              <a:buChar char="-"/>
              <a:defRPr/>
            </a:pPr>
            <a:endParaRPr lang="cs-CZ" sz="2800" dirty="0"/>
          </a:p>
          <a:p>
            <a:pPr marL="457200" indent="-457200" algn="l" eaLnBrk="1" hangingPunct="1">
              <a:buFontTx/>
              <a:buChar char="-"/>
              <a:defRPr/>
            </a:pPr>
            <a:endParaRPr lang="cs-CZ" sz="2800" dirty="0"/>
          </a:p>
          <a:p>
            <a:pPr marL="457200" indent="-457200" algn="l" eaLnBrk="1" hangingPunct="1">
              <a:buFontTx/>
              <a:buChar char="-"/>
              <a:defRPr/>
            </a:pPr>
            <a:endParaRPr lang="cs-CZ" sz="2800" dirty="0" smtClean="0"/>
          </a:p>
          <a:p>
            <a:pPr algn="l"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absolutní hodnoty čísel: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5800" y="1981200"/>
          <a:ext cx="7772400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7968"/>
                <a:gridCol w="2520280"/>
                <a:gridCol w="3454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| 7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8 </a:t>
                      </a:r>
                      <a:r>
                        <a:rPr lang="cs-CZ" sz="2000" b="1" dirty="0" smtClean="0"/>
                        <a:t>.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dirty="0" smtClean="0"/>
                        <a:t>| - 4 | =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       | 6 – 8 – 7,2 | =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| - 7 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 - 8 </a:t>
                      </a:r>
                      <a:r>
                        <a:rPr lang="cs-CZ" sz="2000" b="1" dirty="0" smtClean="0"/>
                        <a:t>:</a:t>
                      </a:r>
                      <a:r>
                        <a:rPr lang="cs-CZ" sz="2000" dirty="0" smtClean="0"/>
                        <a:t> | 4 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        6</a:t>
                      </a:r>
                      <a:r>
                        <a:rPr lang="cs-CZ" sz="2000" baseline="0" dirty="0" smtClean="0"/>
                        <a:t> - </a:t>
                      </a:r>
                      <a:r>
                        <a:rPr lang="cs-CZ" sz="2000" dirty="0" smtClean="0"/>
                        <a:t>| 8 – 7,2 | =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| 5,4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sz="2000" dirty="0" smtClean="0"/>
                        <a:t>       - 8 </a:t>
                      </a:r>
                      <a:r>
                        <a:rPr lang="cs-CZ" sz="2000" b="1" dirty="0" smtClean="0"/>
                        <a:t>.</a:t>
                      </a:r>
                      <a:r>
                        <a:rPr lang="cs-CZ" sz="2000" dirty="0" smtClean="0"/>
                        <a:t> | - 4 |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      9 </a:t>
                      </a:r>
                      <a:r>
                        <a:rPr lang="cs-CZ" sz="2000" b="1" dirty="0" smtClean="0"/>
                        <a:t>.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dirty="0" smtClean="0"/>
                        <a:t>| 5 – 2,4 | + 3 =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| - 1,23 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| - 6 | </a:t>
                      </a:r>
                      <a:r>
                        <a:rPr lang="cs-CZ" sz="2000" b="1" dirty="0" smtClean="0"/>
                        <a:t>:</a:t>
                      </a:r>
                      <a:r>
                        <a:rPr lang="cs-CZ" sz="2000" dirty="0" smtClean="0"/>
                        <a:t> | -5 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| - 0,8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="1" dirty="0" smtClean="0"/>
                        <a:t>| :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dirty="0" smtClean="0"/>
                        <a:t>| - 2 | . | - 3,7 | =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| -</a:t>
                      </a:r>
                      <a:r>
                        <a:rPr lang="cs-CZ" sz="2000" baseline="0" dirty="0" smtClean="0"/>
                        <a:t> 0,069 </a:t>
                      </a:r>
                      <a:r>
                        <a:rPr lang="cs-CZ" sz="2000" dirty="0" smtClean="0"/>
                        <a:t>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| 9 | </a:t>
                      </a:r>
                      <a:r>
                        <a:rPr lang="cs-CZ" sz="2000" b="1" dirty="0" smtClean="0"/>
                        <a:t>.</a:t>
                      </a:r>
                      <a:r>
                        <a:rPr lang="cs-CZ" sz="2000" dirty="0" smtClean="0"/>
                        <a:t> | - 3 + 2 | 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| 1,1</a:t>
                      </a:r>
                      <a:r>
                        <a:rPr lang="cs-CZ" sz="2000" baseline="0" dirty="0" smtClean="0"/>
                        <a:t> – 4 </a:t>
                      </a:r>
                      <a:r>
                        <a:rPr lang="cs-CZ" sz="2000" dirty="0" smtClean="0"/>
                        <a:t>| - | - 8</a:t>
                      </a:r>
                      <a:r>
                        <a:rPr lang="cs-CZ" sz="2000" baseline="0" dirty="0" smtClean="0"/>
                        <a:t> + 15 </a:t>
                      </a:r>
                      <a:r>
                        <a:rPr lang="cs-CZ" sz="2000" dirty="0" smtClean="0"/>
                        <a:t>| =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KONTROLA: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5800" y="1981200"/>
          <a:ext cx="77724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3992"/>
                <a:gridCol w="2160240"/>
                <a:gridCol w="35981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  | 7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| =  </a:t>
                      </a:r>
                      <a:r>
                        <a:rPr lang="cs-CZ" sz="1800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8 </a:t>
                      </a:r>
                      <a:r>
                        <a:rPr lang="cs-CZ" b="1" dirty="0" smtClean="0"/>
                        <a:t>.</a:t>
                      </a:r>
                      <a:r>
                        <a:rPr lang="cs-CZ" b="0" dirty="0" smtClean="0"/>
                        <a:t> </a:t>
                      </a:r>
                      <a:r>
                        <a:rPr lang="cs-CZ" sz="1800" dirty="0" smtClean="0"/>
                        <a:t>| - 4 | =  </a:t>
                      </a:r>
                      <a:r>
                        <a:rPr lang="cs-CZ" sz="1800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 | 6 – 8 – 7,2 | =  | - 9,2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| = </a:t>
                      </a:r>
                    </a:p>
                    <a:p>
                      <a:r>
                        <a:rPr lang="cs-CZ" sz="1800" baseline="0" dirty="0" smtClean="0"/>
                        <a:t>                                       =   </a:t>
                      </a:r>
                      <a:r>
                        <a:rPr lang="cs-CZ" sz="1800" b="1" dirty="0" smtClean="0"/>
                        <a:t>9,2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| - 7 | =  </a:t>
                      </a:r>
                      <a:r>
                        <a:rPr lang="cs-CZ" sz="1800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- 8 </a:t>
                      </a:r>
                      <a:r>
                        <a:rPr lang="cs-CZ" b="1" dirty="0" smtClean="0"/>
                        <a:t>:</a:t>
                      </a:r>
                      <a:r>
                        <a:rPr lang="cs-CZ" dirty="0" smtClean="0"/>
                        <a:t> </a:t>
                      </a:r>
                      <a:r>
                        <a:rPr lang="cs-CZ" sz="1800" dirty="0" smtClean="0"/>
                        <a:t>| 4 | =  </a:t>
                      </a:r>
                      <a:r>
                        <a:rPr lang="cs-CZ" sz="1800" b="1" dirty="0" smtClean="0"/>
                        <a:t>- 2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          6</a:t>
                      </a:r>
                      <a:r>
                        <a:rPr lang="cs-CZ" sz="1800" baseline="0" dirty="0" smtClean="0"/>
                        <a:t> - </a:t>
                      </a:r>
                      <a:r>
                        <a:rPr lang="cs-CZ" sz="1800" dirty="0" smtClean="0"/>
                        <a:t>| 8 – 7,2 | =  6 – 0,8 =      </a:t>
                      </a:r>
                    </a:p>
                    <a:p>
                      <a:r>
                        <a:rPr lang="cs-CZ" sz="1800" baseline="0" dirty="0" smtClean="0"/>
                        <a:t>                                                  =  </a:t>
                      </a:r>
                      <a:r>
                        <a:rPr lang="cs-CZ" sz="1800" b="1" dirty="0" smtClean="0"/>
                        <a:t>5,2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| 5,4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| =  </a:t>
                      </a:r>
                      <a:r>
                        <a:rPr lang="cs-CZ" sz="1800" b="1" dirty="0" smtClean="0"/>
                        <a:t>5,4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       - 8 </a:t>
                      </a:r>
                      <a:r>
                        <a:rPr lang="cs-CZ" b="1" dirty="0" smtClean="0"/>
                        <a:t>.</a:t>
                      </a:r>
                      <a:r>
                        <a:rPr lang="cs-CZ" dirty="0" smtClean="0"/>
                        <a:t> </a:t>
                      </a:r>
                      <a:r>
                        <a:rPr lang="cs-CZ" sz="1800" dirty="0" smtClean="0"/>
                        <a:t>| - 4 | =  </a:t>
                      </a:r>
                      <a:r>
                        <a:rPr lang="cs-CZ" sz="1800" b="1" dirty="0" smtClean="0"/>
                        <a:t>- 32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9 </a:t>
                      </a:r>
                      <a:r>
                        <a:rPr lang="cs-CZ" b="1" dirty="0" smtClean="0"/>
                        <a:t>.</a:t>
                      </a:r>
                      <a:r>
                        <a:rPr lang="cs-CZ" b="0" dirty="0" smtClean="0"/>
                        <a:t> </a:t>
                      </a:r>
                      <a:r>
                        <a:rPr lang="cs-CZ" sz="1800" dirty="0" smtClean="0"/>
                        <a:t>| 5 – 2,4 | + 3 =  9 . 2,6</a:t>
                      </a:r>
                      <a:r>
                        <a:rPr lang="cs-CZ" sz="1800" baseline="0" dirty="0" smtClean="0"/>
                        <a:t> + 3 =</a:t>
                      </a:r>
                    </a:p>
                    <a:p>
                      <a:r>
                        <a:rPr lang="cs-CZ" sz="1800" b="1" baseline="0" dirty="0" smtClean="0"/>
                        <a:t>                             =  </a:t>
                      </a:r>
                      <a:r>
                        <a:rPr lang="cs-CZ" sz="1800" b="0" baseline="0" dirty="0" smtClean="0"/>
                        <a:t>23,4 + 3 =  </a:t>
                      </a:r>
                      <a:r>
                        <a:rPr lang="cs-CZ" sz="1800" b="1" baseline="0" dirty="0" smtClean="0"/>
                        <a:t>26,4  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| - 1,23 | =  </a:t>
                      </a:r>
                      <a:r>
                        <a:rPr lang="cs-CZ" sz="1800" b="1" dirty="0" smtClean="0"/>
                        <a:t>1,23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| - 6 | 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 | -5 | =  </a:t>
                      </a:r>
                      <a:r>
                        <a:rPr lang="cs-CZ" sz="1800" b="1" dirty="0" smtClean="0"/>
                        <a:t>1,2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   | - 7,4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="1" dirty="0" smtClean="0"/>
                        <a:t>| .</a:t>
                      </a:r>
                      <a:r>
                        <a:rPr lang="cs-CZ" sz="1800" b="0" dirty="0" smtClean="0"/>
                        <a:t> </a:t>
                      </a:r>
                      <a:r>
                        <a:rPr lang="cs-CZ" sz="1800" dirty="0" smtClean="0"/>
                        <a:t>| - 2 | : | - 3,7 | =  </a:t>
                      </a:r>
                    </a:p>
                    <a:p>
                      <a:r>
                        <a:rPr lang="cs-CZ" sz="1800" dirty="0" smtClean="0"/>
                        <a:t>                                   = 14,8 : 3,7 = </a:t>
                      </a:r>
                      <a:r>
                        <a:rPr lang="cs-CZ" sz="1800" b="1" dirty="0" smtClean="0"/>
                        <a:t>4</a:t>
                      </a:r>
                      <a:r>
                        <a:rPr lang="cs-CZ" sz="1800" dirty="0" smtClean="0"/>
                        <a:t>  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| </a:t>
                      </a:r>
                      <a:r>
                        <a:rPr lang="cs-CZ" sz="1800" baseline="0" dirty="0" smtClean="0"/>
                        <a:t>-0,069 </a:t>
                      </a:r>
                      <a:r>
                        <a:rPr lang="cs-CZ" sz="1800" dirty="0" smtClean="0"/>
                        <a:t>| =  </a:t>
                      </a:r>
                      <a:r>
                        <a:rPr lang="cs-CZ" sz="1800" b="1" dirty="0" smtClean="0"/>
                        <a:t>0,069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| 9 | </a:t>
                      </a:r>
                      <a:r>
                        <a:rPr lang="cs-CZ" sz="1800" b="1" dirty="0" smtClean="0"/>
                        <a:t>.</a:t>
                      </a:r>
                      <a:r>
                        <a:rPr lang="cs-CZ" sz="1800" dirty="0" smtClean="0"/>
                        <a:t> | - 3 + 2 | =  </a:t>
                      </a:r>
                    </a:p>
                    <a:p>
                      <a:r>
                        <a:rPr lang="cs-CZ" sz="1800" dirty="0" smtClean="0"/>
                        <a:t>               = 9 . 1=</a:t>
                      </a:r>
                      <a:r>
                        <a:rPr lang="cs-CZ" sz="1800" baseline="0" dirty="0" smtClean="0"/>
                        <a:t>  </a:t>
                      </a:r>
                      <a:r>
                        <a:rPr lang="cs-CZ" sz="1800" b="1" baseline="0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      | 1,1</a:t>
                      </a:r>
                      <a:r>
                        <a:rPr lang="cs-CZ" sz="1800" baseline="0" dirty="0" smtClean="0"/>
                        <a:t> – 4 </a:t>
                      </a:r>
                      <a:r>
                        <a:rPr lang="cs-CZ" sz="1800" dirty="0" smtClean="0"/>
                        <a:t>| - | - 8</a:t>
                      </a:r>
                      <a:r>
                        <a:rPr lang="cs-CZ" sz="1800" baseline="0" dirty="0" smtClean="0"/>
                        <a:t> + 15 </a:t>
                      </a:r>
                      <a:r>
                        <a:rPr lang="cs-CZ" sz="1800" dirty="0" smtClean="0"/>
                        <a:t>| =  2,9 – 7                        </a:t>
                      </a:r>
                    </a:p>
                    <a:p>
                      <a:r>
                        <a:rPr lang="cs-CZ" sz="1800" baseline="0" dirty="0" smtClean="0"/>
                        <a:t>                                                 </a:t>
                      </a:r>
                      <a:r>
                        <a:rPr lang="cs-CZ" sz="1800" dirty="0" smtClean="0"/>
                        <a:t>= </a:t>
                      </a:r>
                      <a:r>
                        <a:rPr lang="cs-CZ" sz="1800" b="1" dirty="0" smtClean="0"/>
                        <a:t>- 4,1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407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Default Design</vt:lpstr>
      <vt:lpstr>VY_32_INOVACE_23A_Výklad - sčítání           a odčítání celých čísel 1</vt:lpstr>
      <vt:lpstr>Čísla kladná a záporná </vt:lpstr>
      <vt:lpstr>Urči absolutní hodnoty čísel: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45</cp:revision>
  <dcterms:created xsi:type="dcterms:W3CDTF">2003-11-19T14:30:33Z</dcterms:created>
  <dcterms:modified xsi:type="dcterms:W3CDTF">2011-05-03T21:37:22Z</dcterms:modified>
</cp:coreProperties>
</file>