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880DF0-3612-4456-BAA2-A58FB2A63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50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9EBA3-D6BB-4413-94EA-F8F971CE0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27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34C8B5-69F5-4D0E-BFF5-25702F746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775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41B34-EB29-4698-AE92-921DF5CDB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07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157B57-EE20-4DBB-99E9-DFABBB2C1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888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BCA3F-D13D-4105-BFDD-F6A9C21A2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802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11F3CA-AEF9-4C9B-A74C-450B56C48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922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6AB84-0DFB-4A6F-B2BE-A1037C741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43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B057E-E49A-46BA-A086-400C5C43F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9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2C137B-BBAE-465D-94C5-87173F01A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242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5968D-DC63-4154-B511-4B827B846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264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7D521-12BB-4A04-86D9-83A25F552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274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23131E-1EAD-4529-9F5E-C5AD849EC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97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EB30EE4-E37D-475D-BED6-08F796CC0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VY_32_INOVACE_23B_Výklad - sčítání   a odčítání celých čísel 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8032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Sčítání a odčítání celých čísel:</a:t>
            </a:r>
          </a:p>
        </p:txBody>
      </p:sp>
      <p:sp>
        <p:nvSpPr>
          <p:cNvPr id="2051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883025" cy="42592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Výraz upravíme tak, aby každé číslo mělo před sebou jen jedno znaménko.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smtClean="0"/>
              <a:t>+4 + (+9) = </a:t>
            </a:r>
            <a:r>
              <a:rPr lang="cs-CZ" smtClean="0">
                <a:solidFill>
                  <a:srgbClr val="0070C0"/>
                </a:solidFill>
              </a:rPr>
              <a:t>+4 + 9 </a:t>
            </a:r>
            <a:r>
              <a:rPr lang="cs-CZ" smtClean="0"/>
              <a:t>=</a:t>
            </a:r>
          </a:p>
          <a:p>
            <a:pPr eaLnBrk="1" hangingPunct="1">
              <a:buFontTx/>
              <a:buNone/>
            </a:pPr>
            <a:r>
              <a:rPr lang="cs-CZ" smtClean="0"/>
              <a:t>+4 - (+9) = </a:t>
            </a:r>
            <a:r>
              <a:rPr lang="cs-CZ" smtClean="0">
                <a:solidFill>
                  <a:srgbClr val="00B050"/>
                </a:solidFill>
              </a:rPr>
              <a:t>+ 4 – 9 </a:t>
            </a:r>
            <a:r>
              <a:rPr lang="cs-CZ" smtClean="0"/>
              <a:t>=</a:t>
            </a:r>
          </a:p>
          <a:p>
            <a:pPr eaLnBrk="1" hangingPunct="1">
              <a:buFontTx/>
              <a:buNone/>
            </a:pPr>
            <a:r>
              <a:rPr lang="cs-CZ" smtClean="0"/>
              <a:t>-4 - (-9) = </a:t>
            </a:r>
            <a:r>
              <a:rPr lang="cs-CZ" smtClean="0">
                <a:solidFill>
                  <a:srgbClr val="00B050"/>
                </a:solidFill>
              </a:rPr>
              <a:t>-4 + 9 </a:t>
            </a:r>
            <a:r>
              <a:rPr lang="cs-CZ" smtClean="0"/>
              <a:t>=</a:t>
            </a:r>
          </a:p>
          <a:p>
            <a:pPr eaLnBrk="1" hangingPunct="1">
              <a:buFontTx/>
              <a:buNone/>
            </a:pPr>
            <a:r>
              <a:rPr lang="cs-CZ" smtClean="0"/>
              <a:t>-4 + (-9) = </a:t>
            </a:r>
            <a:r>
              <a:rPr lang="cs-CZ" smtClean="0">
                <a:solidFill>
                  <a:srgbClr val="0070C0"/>
                </a:solidFill>
              </a:rPr>
              <a:t>-4 - 9 </a:t>
            </a:r>
            <a:r>
              <a:rPr lang="cs-CZ" smtClean="0"/>
              <a:t>=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rgbClr val="00206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5003800" y="1628775"/>
            <a:ext cx="3454400" cy="4322763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dirty="0"/>
              <a:t>Kombinace znamének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+ </a:t>
            </a:r>
            <a:r>
              <a:rPr lang="cs-CZ" dirty="0"/>
              <a:t>(+) = +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+ </a:t>
            </a:r>
            <a:r>
              <a:rPr lang="cs-CZ" dirty="0"/>
              <a:t>(-) = -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 - (+) </a:t>
            </a:r>
            <a:r>
              <a:rPr lang="cs-CZ" dirty="0"/>
              <a:t>= -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 - (-) </a:t>
            </a:r>
            <a:r>
              <a:rPr lang="cs-CZ" dirty="0"/>
              <a:t>= +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solidFill>
                  <a:srgbClr val="002060"/>
                </a:solidFill>
              </a:rPr>
              <a:t>Znaménka jsou </a:t>
            </a:r>
            <a:r>
              <a:rPr lang="cs-CZ" sz="3200" b="1" smtClean="0">
                <a:solidFill>
                  <a:srgbClr val="002060"/>
                </a:solidFill>
              </a:rPr>
              <a:t>stejná</a:t>
            </a:r>
            <a:r>
              <a:rPr lang="cs-CZ" sz="3200" smtClean="0">
                <a:solidFill>
                  <a:srgbClr val="002060"/>
                </a:solidFill>
              </a:rPr>
              <a:t> – čísla </a:t>
            </a:r>
            <a:r>
              <a:rPr lang="cs-CZ" sz="3200" b="1" smtClean="0">
                <a:solidFill>
                  <a:srgbClr val="002060"/>
                </a:solidFill>
              </a:rPr>
              <a:t>s</a:t>
            </a:r>
            <a:r>
              <a:rPr lang="cs-CZ" sz="3200" smtClean="0">
                <a:solidFill>
                  <a:srgbClr val="002060"/>
                </a:solidFill>
              </a:rPr>
              <a:t>ečteme a dané znaménko zů</a:t>
            </a:r>
            <a:r>
              <a:rPr lang="cs-CZ" sz="3200" b="1" smtClean="0">
                <a:solidFill>
                  <a:srgbClr val="002060"/>
                </a:solidFill>
              </a:rPr>
              <a:t>s</a:t>
            </a:r>
            <a:r>
              <a:rPr lang="cs-CZ" sz="3200" smtClean="0">
                <a:solidFill>
                  <a:srgbClr val="002060"/>
                </a:solidFill>
              </a:rPr>
              <a:t>tává.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+4 + 9 = + 13  </a:t>
            </a:r>
          </a:p>
          <a:p>
            <a:pPr eaLnBrk="1" hangingPunct="1">
              <a:buFontTx/>
              <a:buNone/>
            </a:pPr>
            <a:r>
              <a:rPr lang="cs-CZ" smtClean="0"/>
              <a:t>(</a:t>
            </a:r>
            <a:r>
              <a:rPr lang="cs-CZ" b="1" smtClean="0"/>
              <a:t>s</a:t>
            </a:r>
            <a:r>
              <a:rPr lang="cs-CZ" smtClean="0"/>
              <a:t>ečteme absolutní hodnoty čísel, </a:t>
            </a:r>
          </a:p>
          <a:p>
            <a:pPr eaLnBrk="1" hangingPunct="1">
              <a:buFontTx/>
              <a:buNone/>
            </a:pPr>
            <a:r>
              <a:rPr lang="cs-CZ" smtClean="0"/>
              <a:t>zů</a:t>
            </a:r>
            <a:r>
              <a:rPr lang="cs-CZ" b="1" smtClean="0"/>
              <a:t>s</a:t>
            </a:r>
            <a:r>
              <a:rPr lang="cs-CZ" smtClean="0"/>
              <a:t>tává znaménko plus)</a:t>
            </a:r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r>
              <a:rPr lang="cs-CZ" smtClean="0"/>
              <a:t> -4 – 9 = - 13   </a:t>
            </a:r>
          </a:p>
          <a:p>
            <a:pPr eaLnBrk="1" hangingPunct="1">
              <a:buFontTx/>
              <a:buNone/>
            </a:pPr>
            <a:r>
              <a:rPr lang="cs-CZ" smtClean="0"/>
              <a:t>(</a:t>
            </a:r>
            <a:r>
              <a:rPr lang="cs-CZ" b="1" smtClean="0"/>
              <a:t>s</a:t>
            </a:r>
            <a:r>
              <a:rPr lang="cs-CZ" smtClean="0"/>
              <a:t>ečteme absolutní hodnoty čísel; 4 + 9 = 13;</a:t>
            </a:r>
          </a:p>
          <a:p>
            <a:pPr eaLnBrk="1" hangingPunct="1">
              <a:buFontTx/>
              <a:buNone/>
            </a:pPr>
            <a:r>
              <a:rPr lang="cs-CZ" smtClean="0"/>
              <a:t>zů</a:t>
            </a:r>
            <a:r>
              <a:rPr lang="cs-CZ" b="1" smtClean="0"/>
              <a:t>s</a:t>
            </a:r>
            <a:r>
              <a:rPr lang="cs-CZ" smtClean="0"/>
              <a:t>tává znaménko minus)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rgbClr val="00B050"/>
                </a:solidFill>
              </a:rPr>
              <a:t>Znaménka jsou </a:t>
            </a:r>
            <a:r>
              <a:rPr lang="cs-CZ" sz="2800" b="1" smtClean="0">
                <a:solidFill>
                  <a:srgbClr val="00B050"/>
                </a:solidFill>
              </a:rPr>
              <a:t>opačná</a:t>
            </a:r>
            <a:r>
              <a:rPr lang="cs-CZ" sz="2800" smtClean="0">
                <a:solidFill>
                  <a:srgbClr val="00B050"/>
                </a:solidFill>
              </a:rPr>
              <a:t> – čísla </a:t>
            </a:r>
            <a:r>
              <a:rPr lang="cs-CZ" sz="2800" b="1" smtClean="0">
                <a:solidFill>
                  <a:srgbClr val="00B050"/>
                </a:solidFill>
              </a:rPr>
              <a:t>o</a:t>
            </a:r>
            <a:r>
              <a:rPr lang="cs-CZ" sz="2800" smtClean="0">
                <a:solidFill>
                  <a:srgbClr val="00B050"/>
                </a:solidFill>
              </a:rPr>
              <a:t>dečteme a platí znaménko čísla s větší absolutní hodnotou.</a:t>
            </a:r>
            <a:endParaRPr lang="cs-CZ" sz="28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+4 – 9 = -5  ( </a:t>
            </a:r>
            <a:r>
              <a:rPr lang="cs-CZ" b="1" smtClean="0"/>
              <a:t>o</a:t>
            </a:r>
            <a:r>
              <a:rPr lang="cs-CZ" smtClean="0"/>
              <a:t>dečteme absolutní hodnoty čísel; 9 – 4 = 5; číslo 9 je od nuly dále než číslo 4 → znaménko minus)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 -4 + 9 = +5  ( </a:t>
            </a:r>
            <a:r>
              <a:rPr lang="cs-CZ" b="1" smtClean="0"/>
              <a:t>o</a:t>
            </a:r>
            <a:r>
              <a:rPr lang="cs-CZ" smtClean="0"/>
              <a:t>dečteme absolutní hodnoty čísel; 9 – 4 = 5; číslo 9 je od nuly dále než číslo 4 → znaménko plus)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241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Default Design</vt:lpstr>
      <vt:lpstr>VY_32_INOVACE_23B_Výklad - sčítání   a odčítání celých čísel 2</vt:lpstr>
      <vt:lpstr>Sčítání a odčítání celých čísel:</vt:lpstr>
      <vt:lpstr>Znaménka jsou stejná – čísla sečteme a dané znaménko zůstává.</vt:lpstr>
      <vt:lpstr>Znaménka jsou opačná – čísla odečteme a platí znaménko čísla s větší absolutní hodnotou.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37</cp:revision>
  <dcterms:created xsi:type="dcterms:W3CDTF">2003-11-19T14:30:33Z</dcterms:created>
  <dcterms:modified xsi:type="dcterms:W3CDTF">2011-05-03T21:38:19Z</dcterms:modified>
</cp:coreProperties>
</file>