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45" r:id="rId2"/>
  </p:sldMasterIdLst>
  <p:notesMasterIdLst>
    <p:notesMasterId r:id="rId12"/>
  </p:notesMasterIdLst>
  <p:sldIdLst>
    <p:sldId id="266" r:id="rId3"/>
    <p:sldId id="258" r:id="rId4"/>
    <p:sldId id="265" r:id="rId5"/>
    <p:sldId id="261" r:id="rId6"/>
    <p:sldId id="267" r:id="rId7"/>
    <p:sldId id="272" r:id="rId8"/>
    <p:sldId id="268" r:id="rId9"/>
    <p:sldId id="271" r:id="rId10"/>
    <p:sldId id="26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Ladislava Becková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VY_52_INOVACE_15_Pohoří České republiky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Poznej svou vlast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 pro  4.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2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Ladislava Becková</a:t>
          </a:r>
          <a:endParaRPr lang="cs-CZ" sz="1400" kern="120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VY_52_INOVACE_15_Pohoří České republiky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 pro  4.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Poznej svou vlast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A18F39DF-7705-4412-9712-BA860A27ED6B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C7E00AEE-A9DB-4C80-B883-3CEC64BC47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8830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4C577-6132-473D-ACBB-2B0D0EA29E19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5A44B4-C2A3-41C4-9257-E32736D23F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2051468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451B40-85CD-4851-980D-B8F2EAE6F96C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ED4EF5-FFBA-4A54-81BC-DE0942A204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788170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2B8FD-4C5C-4DD9-9AE8-C20E2BF3B0E8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6870E5-CFEA-4FA9-BE4D-D6C3E324E5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26240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B469CB-A7DC-403E-BFA8-AAE587AC7EFA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26785-5C9A-4110-A13F-E9A7158CE7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7435411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104BE-F174-4E62-9AE8-E428AB8444AE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B348E9-99E6-4F6F-877B-8CE278AE0D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0934971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B85C20-A70D-4EA8-A99C-AFCE674F187D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3008E6-5B39-421C-A90C-67D678830C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0409734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133022-6EA5-446F-BBEC-25EC3644FA37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41944C-47AB-45D8-A663-5E106AF673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554327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E8431C-B2F5-4848-8590-369A4CB512F7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7F11FB-CAF5-4DAD-91C5-0EDD188851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213384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FED376-432C-499C-A0C9-F6186E45A4DC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5B2C5F-1437-4ECA-8F9E-C0C91A88B4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405381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4AA9AC-3910-4816-B66A-A8B416FFF17F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F83DB-513A-4004-BC15-E1AFA8DE64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3193795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25D4EB-3CAB-427C-A247-B523D7807A1D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94F10-AD77-4945-8D71-1BE49C2CC9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907052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842" name="Group 2"/>
          <p:cNvGrpSpPr>
            <a:grpSpLocks/>
          </p:cNvGrpSpPr>
          <p:nvPr/>
        </p:nvGrpSpPr>
        <p:grpSpPr bwMode="auto">
          <a:xfrm>
            <a:off x="0" y="0"/>
            <a:ext cx="9142413" cy="6858000"/>
            <a:chOff x="0" y="0"/>
            <a:chExt cx="5759" cy="4320"/>
          </a:xfrm>
        </p:grpSpPr>
        <p:sp>
          <p:nvSpPr>
            <p:cNvPr id="3584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910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35844" name="Group 4"/>
            <p:cNvGrpSpPr>
              <a:grpSpLocks/>
            </p:cNvGrpSpPr>
            <p:nvPr/>
          </p:nvGrpSpPr>
          <p:grpSpPr bwMode="auto">
            <a:xfrm>
              <a:off x="381" y="2280"/>
              <a:ext cx="5369" cy="48"/>
              <a:chOff x="381" y="2280"/>
              <a:chExt cx="5369" cy="48"/>
            </a:xfrm>
          </p:grpSpPr>
          <p:sp>
            <p:nvSpPr>
              <p:cNvPr id="35845" name="Line 5"/>
              <p:cNvSpPr>
                <a:spLocks noChangeShapeType="1"/>
              </p:cNvSpPr>
              <p:nvPr/>
            </p:nvSpPr>
            <p:spPr bwMode="auto">
              <a:xfrm>
                <a:off x="381" y="2328"/>
                <a:ext cx="5369" cy="0"/>
              </a:xfrm>
              <a:prstGeom prst="line">
                <a:avLst/>
              </a:prstGeom>
              <a:noFill/>
              <a:ln w="254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5846" name="Line 6"/>
              <p:cNvSpPr>
                <a:spLocks noChangeShapeType="1"/>
              </p:cNvSpPr>
              <p:nvPr/>
            </p:nvSpPr>
            <p:spPr bwMode="auto">
              <a:xfrm>
                <a:off x="381" y="2280"/>
                <a:ext cx="5369" cy="0"/>
              </a:xfrm>
              <a:prstGeom prst="line">
                <a:avLst/>
              </a:prstGeom>
              <a:noFill/>
              <a:ln w="762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35847" name="Rectangle 7"/>
            <p:cNvSpPr>
              <a:spLocks noChangeArrowheads="1"/>
            </p:cNvSpPr>
            <p:nvPr/>
          </p:nvSpPr>
          <p:spPr bwMode="auto">
            <a:xfrm>
              <a:off x="384" y="960"/>
              <a:ext cx="5375" cy="384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5848" name="Rectangle 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upravíte styl předlohy nadpisu.</a:t>
            </a:r>
          </a:p>
        </p:txBody>
      </p:sp>
      <p:sp>
        <p:nvSpPr>
          <p:cNvPr id="35849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upravíte styl předlohy podnadpisu.</a:t>
            </a:r>
          </a:p>
        </p:txBody>
      </p:sp>
      <p:sp>
        <p:nvSpPr>
          <p:cNvPr id="3585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5851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105D8650-A9C2-4445-80CB-1A7FB415962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5852" name="Rectangle 12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3CDF9648-64A6-4DEE-980D-0F88D94FA0BF}" type="datetimeFigureOut">
              <a:rPr lang="cs-CZ"/>
              <a:pPr/>
              <a:t>28.7.2012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03DFB3E-1285-4DC5-BF73-62D21B72575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493B2703-EA54-4379-87BC-E95DEA62CB8C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9316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EF35754-4AA0-4267-91BC-5F883A6875E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CDF051D-BD6F-49AF-AC07-7B37ECFB5570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626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B00749E-B918-4952-B443-C274EEBA664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26140EA7-C4EB-472C-8F2C-02332EAFE1C9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0239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CF0115B-1A3C-463C-A723-893ABF4437D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3F6A918-33A8-4FB8-AFB2-A35EE87092FB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08541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CD5E900-4846-473B-B330-C56D79C6DEC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A6AE81B-1CA4-47A9-971E-83833C040373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02903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3157670-5035-473A-B0A0-216A208D4EA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3F37A24E-AC0E-4DB7-9EDA-49D3CAD01F3D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65393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3E9526F-EE6B-4671-9F0D-0CE666E658C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5C8A1A0-4014-4E99-90BE-8CE9054A985E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77261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F646302-1F74-43B4-895C-35D268303CF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643B444-F501-471D-A12E-1584658A0232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40090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F7AB0DC-A996-45BF-A5BA-F58EB3351F3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2616FD8A-6CDC-48E8-B40E-583CF5070B7A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44920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34188" y="266700"/>
            <a:ext cx="2081212" cy="59055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90550" y="266700"/>
            <a:ext cx="6091238" cy="59055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20A59EF-3840-4887-9C3B-A2055999B65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0486ABC6-597A-484B-8BF7-9675D716A6AA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6282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551E6A0-CF64-4AE9-BAEB-037C7871C18B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0C06060-B0FA-4103-BC88-DA35BBCF01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1444625" cy="6858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kumimoji="1" lang="cs-CZ" sz="2400"/>
          </a:p>
        </p:txBody>
      </p:sp>
      <p:grpSp>
        <p:nvGrpSpPr>
          <p:cNvPr id="34819" name="Group 3"/>
          <p:cNvGrpSpPr>
            <a:grpSpLocks/>
          </p:cNvGrpSpPr>
          <p:nvPr/>
        </p:nvGrpSpPr>
        <p:grpSpPr bwMode="auto">
          <a:xfrm>
            <a:off x="620713" y="1447800"/>
            <a:ext cx="8523287" cy="76200"/>
            <a:chOff x="381" y="888"/>
            <a:chExt cx="5369" cy="48"/>
          </a:xfrm>
        </p:grpSpPr>
        <p:sp>
          <p:nvSpPr>
            <p:cNvPr id="34820" name="Line 4"/>
            <p:cNvSpPr>
              <a:spLocks noChangeShapeType="1"/>
            </p:cNvSpPr>
            <p:nvPr/>
          </p:nvSpPr>
          <p:spPr bwMode="auto">
            <a:xfrm>
              <a:off x="381" y="936"/>
              <a:ext cx="5369" cy="0"/>
            </a:xfrm>
            <a:prstGeom prst="line">
              <a:avLst/>
            </a:prstGeom>
            <a:noFill/>
            <a:ln w="254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1" name="Line 5"/>
            <p:cNvSpPr>
              <a:spLocks noChangeShapeType="1"/>
            </p:cNvSpPr>
            <p:nvPr/>
          </p:nvSpPr>
          <p:spPr bwMode="auto">
            <a:xfrm>
              <a:off x="381" y="888"/>
              <a:ext cx="5369" cy="0"/>
            </a:xfrm>
            <a:prstGeom prst="line">
              <a:avLst/>
            </a:prstGeom>
            <a:noFill/>
            <a:ln w="762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4822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266700"/>
            <a:ext cx="8324850" cy="11049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34823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790700"/>
            <a:ext cx="77724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482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3482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BDE9F4A-BADE-4041-98C3-5B7187D9B4E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4826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F0F0824D-BFE2-4878-9681-75C92C62862C}" type="datetimeFigureOut">
              <a:rPr lang="cs-CZ"/>
              <a:pPr/>
              <a:t>28.7.2012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v"/>
        <a:defRPr sz="3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8879684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505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375" y="692150"/>
            <a:ext cx="7058025" cy="606319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Určeno pro  4. ročník</a:t>
            </a:r>
          </a:p>
          <a:p>
            <a:pPr>
              <a:buFont typeface="Arial" charset="0"/>
              <a:buChar char="•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Orientace na mapě</a:t>
            </a:r>
          </a:p>
          <a:p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Měření vzdáleností</a:t>
            </a:r>
          </a:p>
          <a:p>
            <a:pPr>
              <a:buFont typeface="Arial" charset="0"/>
              <a:buChar char="•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Práce  na  interaktivní  tabuli</a:t>
            </a:r>
          </a:p>
          <a:p>
            <a:pPr>
              <a:buFont typeface="Arial" charset="0"/>
              <a:buChar char="•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Tisk jednotlivých částí </a:t>
            </a:r>
            <a:r>
              <a:rPr lang="cs-CZ" sz="24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(pero, měřítko, atlas</a:t>
            </a: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Arial" charset="0"/>
              <a:buChar char="•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Inovace: Kontrola práce pomocí interaktivní tabule</a:t>
            </a:r>
          </a:p>
          <a:p>
            <a:pPr>
              <a:buFont typeface="Arial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/>
          </p:cNvSpPr>
          <p:nvPr>
            <p:ph type="title"/>
          </p:nvPr>
        </p:nvSpPr>
        <p:spPr>
          <a:xfrm>
            <a:off x="179388" y="1052513"/>
            <a:ext cx="8785225" cy="4248150"/>
          </a:xfrm>
        </p:spPr>
        <p:txBody>
          <a:bodyPr/>
          <a:lstStyle/>
          <a:p>
            <a:r>
              <a:rPr lang="cs-CZ" sz="88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POHOŘÍ ČESKÉ REPUBLIKY </a:t>
            </a:r>
            <a:endParaRPr lang="cs-CZ" smtClean="0">
              <a:solidFill>
                <a:schemeClr val="folHlink"/>
              </a:solidFill>
              <a:latin typeface="Arial" charset="0"/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8374063" cy="5964238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Pohraniční pohoří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Vyznač na mapě tato pohoří: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Šumava, Český Les, Krušné hory, Lužické hory,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Jizerské hory, Krkonoše, Orlické hory, Jeseníky,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Moravskoslezské Beskydy a Bílé Karpaty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Pohoří ve vnitrozemí</a:t>
            </a: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Vyznač na mapě: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České středohoří a Českomoravskou vrchovinu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5" name="Picture 5" descr="Mapka 11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700213"/>
            <a:ext cx="7488237" cy="4824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1692275" y="620713"/>
            <a:ext cx="8324850" cy="720725"/>
          </a:xfrm>
        </p:spPr>
        <p:txBody>
          <a:bodyPr/>
          <a:lstStyle/>
          <a:p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ŘEŠENÍ:</a:t>
            </a:r>
            <a:b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pic>
        <p:nvPicPr>
          <p:cNvPr id="51204" name="Picture 4" descr="Mapka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700213"/>
            <a:ext cx="7488237" cy="475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620713"/>
            <a:ext cx="8229600" cy="452596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Jakou barvou jsou na mapě znázorněna pohoří?</a:t>
            </a: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Ke kterému pohoří je z vašeho domova nejblíže?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Jaká je jeho nejvyšší hora?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620713"/>
            <a:ext cx="8229600" cy="452596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Pohoří jsou na mapě znázorněna hnědou barvou.</a:t>
            </a: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Nejblíže je k Českému lesu.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Nejvyšší hora je Čerchov – 1042m.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692275" y="1844675"/>
            <a:ext cx="5534025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Ilustrace: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solidFill>
                  <a:srgbClr val="000000"/>
                </a:solidFill>
                <a:latin typeface="Calibri" pitchFamily="34" charset="0"/>
                <a:hlinkClick r:id="rId2"/>
              </a:rPr>
              <a:t>www.office.microsoft.com</a:t>
            </a:r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Archiv autorky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ct Post-Mortem">
  <a:themeElements>
    <a:clrScheme name="Project Post-Mortem 1">
      <a:dk1>
        <a:srgbClr val="003366"/>
      </a:dk1>
      <a:lt1>
        <a:srgbClr val="FFFFFF"/>
      </a:lt1>
      <a:dk2>
        <a:srgbClr val="008080"/>
      </a:dk2>
      <a:lt2>
        <a:srgbClr val="FFCC66"/>
      </a:lt2>
      <a:accent1>
        <a:srgbClr val="3366CC"/>
      </a:accent1>
      <a:accent2>
        <a:srgbClr val="0099CC"/>
      </a:accent2>
      <a:accent3>
        <a:srgbClr val="AAC0C0"/>
      </a:accent3>
      <a:accent4>
        <a:srgbClr val="DADADA"/>
      </a:accent4>
      <a:accent5>
        <a:srgbClr val="ADB8E2"/>
      </a:accent5>
      <a:accent6>
        <a:srgbClr val="008AB9"/>
      </a:accent6>
      <a:hlink>
        <a:srgbClr val="999933"/>
      </a:hlink>
      <a:folHlink>
        <a:srgbClr val="009900"/>
      </a:folHlink>
    </a:clrScheme>
    <a:fontScheme name="Project Post-Mortem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ct Post-Mortem 1">
        <a:dk1>
          <a:srgbClr val="003366"/>
        </a:dk1>
        <a:lt1>
          <a:srgbClr val="FFFFFF"/>
        </a:lt1>
        <a:dk2>
          <a:srgbClr val="008080"/>
        </a:dk2>
        <a:lt2>
          <a:srgbClr val="FFCC66"/>
        </a:lt2>
        <a:accent1>
          <a:srgbClr val="3366CC"/>
        </a:accent1>
        <a:accent2>
          <a:srgbClr val="0099CC"/>
        </a:accent2>
        <a:accent3>
          <a:srgbClr val="AAC0C0"/>
        </a:accent3>
        <a:accent4>
          <a:srgbClr val="DADADA"/>
        </a:accent4>
        <a:accent5>
          <a:srgbClr val="ADB8E2"/>
        </a:accent5>
        <a:accent6>
          <a:srgbClr val="008AB9"/>
        </a:accent6>
        <a:hlink>
          <a:srgbClr val="99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2">
        <a:dk1>
          <a:srgbClr val="4D4D4D"/>
        </a:dk1>
        <a:lt1>
          <a:srgbClr val="D6EFD0"/>
        </a:lt1>
        <a:dk2>
          <a:srgbClr val="336699"/>
        </a:dk2>
        <a:lt2>
          <a:srgbClr val="65B5D1"/>
        </a:lt2>
        <a:accent1>
          <a:srgbClr val="9BB9C3"/>
        </a:accent1>
        <a:accent2>
          <a:srgbClr val="99CCFF"/>
        </a:accent2>
        <a:accent3>
          <a:srgbClr val="E8F6E4"/>
        </a:accent3>
        <a:accent4>
          <a:srgbClr val="404040"/>
        </a:accent4>
        <a:accent5>
          <a:srgbClr val="CBD9DE"/>
        </a:accent5>
        <a:accent6>
          <a:srgbClr val="8AB9E7"/>
        </a:accent6>
        <a:hlink>
          <a:srgbClr val="009999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4">
        <a:dk1>
          <a:srgbClr val="003300"/>
        </a:dk1>
        <a:lt1>
          <a:srgbClr val="FFFFFF"/>
        </a:lt1>
        <a:dk2>
          <a:srgbClr val="336600"/>
        </a:dk2>
        <a:lt2>
          <a:srgbClr val="FFCC66"/>
        </a:lt2>
        <a:accent1>
          <a:srgbClr val="996633"/>
        </a:accent1>
        <a:accent2>
          <a:srgbClr val="0099CC"/>
        </a:accent2>
        <a:accent3>
          <a:srgbClr val="ADB8AA"/>
        </a:accent3>
        <a:accent4>
          <a:srgbClr val="DADADA"/>
        </a:accent4>
        <a:accent5>
          <a:srgbClr val="CAB8AD"/>
        </a:accent5>
        <a:accent6>
          <a:srgbClr val="008AB9"/>
        </a:accent6>
        <a:hlink>
          <a:srgbClr val="FF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5">
        <a:dk1>
          <a:srgbClr val="100000"/>
        </a:dk1>
        <a:lt1>
          <a:srgbClr val="FFFFFF"/>
        </a:lt1>
        <a:dk2>
          <a:srgbClr val="800000"/>
        </a:dk2>
        <a:lt2>
          <a:srgbClr val="FFCC66"/>
        </a:lt2>
        <a:accent1>
          <a:srgbClr val="003366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AAADB8"/>
        </a:accent5>
        <a:accent6>
          <a:srgbClr val="8A5C2D"/>
        </a:accent6>
        <a:hlink>
          <a:srgbClr val="336699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6">
        <a:dk1>
          <a:srgbClr val="666633"/>
        </a:dk1>
        <a:lt1>
          <a:srgbClr val="FFFFFF"/>
        </a:lt1>
        <a:dk2>
          <a:srgbClr val="CC9900"/>
        </a:dk2>
        <a:lt2>
          <a:srgbClr val="DDDDDD"/>
        </a:lt2>
        <a:accent1>
          <a:srgbClr val="CC6600"/>
        </a:accent1>
        <a:accent2>
          <a:srgbClr val="996633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8A5C2D"/>
        </a:accent6>
        <a:hlink>
          <a:srgbClr val="6633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307</TotalTime>
  <Words>209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Project Post-Mortem</vt:lpstr>
      <vt:lpstr>Prezentace aplikace PowerPoint</vt:lpstr>
      <vt:lpstr>Prezentace aplikace PowerPoint</vt:lpstr>
      <vt:lpstr>POHOŘÍ ČESKÉ REPUBLIKY </vt:lpstr>
      <vt:lpstr>Prezentace aplikace PowerPoint</vt:lpstr>
      <vt:lpstr>Prezentace aplikace PowerPoint</vt:lpstr>
      <vt:lpstr>ŘEŠENÍ: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53</cp:revision>
  <dcterms:created xsi:type="dcterms:W3CDTF">2011-08-21T15:31:45Z</dcterms:created>
  <dcterms:modified xsi:type="dcterms:W3CDTF">2012-07-28T13:49:07Z</dcterms:modified>
</cp:coreProperties>
</file>