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1"/>
  </p:notesMasterIdLst>
  <p:sldIdLst>
    <p:sldId id="266" r:id="rId3"/>
    <p:sldId id="258" r:id="rId4"/>
    <p:sldId id="265" r:id="rId5"/>
    <p:sldId id="269" r:id="rId6"/>
    <p:sldId id="271" r:id="rId7"/>
    <p:sldId id="261" r:id="rId8"/>
    <p:sldId id="262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VY_52_INOVACE_18_Nejdelší česká řeka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VY_52_INOVACE_18_Nejdelší česká řeka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01F57D95-742B-48DC-8B00-E079DB4B90B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D4BB4C50-245D-4B5C-9504-83ADC0C54F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4366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6B7F0C-54E1-4BB8-9867-1A6553FBB577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0F6D4-9517-4BDA-AA7D-4EF231D57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300588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EBFA1A-F51E-4EAD-85FF-143CEAF9D5BB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8AC6FD-F522-48D3-8578-0FDE5C3AEC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491202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1513D-1C26-4836-946A-E053AF53CBA6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A6620-98EA-4543-8275-0C0F256C7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620558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CD920-728A-47F1-AB8E-AD6F962B3826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69FBD-EE75-475F-B3A1-09FCD92550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558061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734B42-38D3-4681-879A-A699782613ED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0A8FB-BA8C-45C2-8F4C-96DABEFB67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313471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251EB-828C-44F4-81F7-B57DB9BE6D64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F845C-06C8-4B93-8871-44C220AAF9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44752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1E813D-DA82-4B55-97DF-C13CEE3DED8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447CE9-F3C4-4717-981C-D585F5611D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368045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9CD99-09D5-4CF2-ADB8-02F92752485F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160B1-62D9-4913-9EF0-142FAA3A2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556394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06751E-4975-47CD-BA2E-B07BC3ACF9E1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ED537F-F09F-4DB0-A232-8E68DED5F5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701870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AEF05F-9135-46FA-A7AE-7AC3E2F3A607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B1983-8761-43A9-A095-EDD46A8730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009934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F25AE4-4FF7-482E-A2D2-63C1D394201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4C63E-3F8B-4EC5-8BEE-95727D75FA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26048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8DAE2532-ECBE-47B9-875C-271856610D9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F18563AE-E211-4C11-A26E-CF6ABA12CDF4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FE5E0DB-A561-478C-A834-1B85FD189F6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578EBD3-321B-45FF-96C1-04416749CD0A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1769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F8632C8-9B5B-46E6-A5AA-19A83CBD8F2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881198F-76BE-4CC1-9CE0-8A5F1DB1A7B9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9644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E307C81-E4AE-42F8-8C14-F98C2B9D47E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7311838-07D3-407E-96D2-33ABAC8398DB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996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AA4DE3F-3FAC-4F30-BC96-76B2E814868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FC54222-2B74-4A37-A3D9-BDBCDF3431C0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7244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7685D8B-8AB4-474D-8ADA-F6570CD999B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2486658-E86C-4C76-A08B-560F44BC56FD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61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DF20D6-498D-4B7D-82C3-788F58ECCD1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7FF650F-F4EB-48C1-A7B9-A9F98BE62899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4811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42853D4-AF3A-4A4E-9709-002BF119E8A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5A9D96E-95A6-4DD2-BB21-4B27DB13A82E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9964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3F1699D-3DCD-4D8F-87C0-94BD12068A1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4668534-FA92-4DD4-9679-C53362095E83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1882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E267F0-DD10-4A21-9383-802E1CEEBA6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3499E7B-27BB-4457-B5DF-7AE03CE2EC91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4037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37B48D0-083F-4D12-AD1A-581BAF3D3E7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7275E87-A1CF-401D-931F-B35BA22C408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384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029C5935-11A8-435D-B962-1995BD1193B0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A71896A0-2612-41F7-AF4A-D494F2291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6" r:id="rId2"/>
    <p:sldLayoutId id="2147483755" r:id="rId3"/>
    <p:sldLayoutId id="2147483754" r:id="rId4"/>
    <p:sldLayoutId id="2147483753" r:id="rId5"/>
    <p:sldLayoutId id="2147483752" r:id="rId6"/>
    <p:sldLayoutId id="2147483751" r:id="rId7"/>
    <p:sldLayoutId id="2147483750" r:id="rId8"/>
    <p:sldLayoutId id="2147483749" r:id="rId9"/>
    <p:sldLayoutId id="2147483748" r:id="rId10"/>
    <p:sldLayoutId id="214748374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>
              <a:effectLst/>
            </a:endParaRPr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>
                <a:effectLst/>
              </a:defRPr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>
                <a:effectLst/>
              </a:defRPr>
            </a:lvl1pPr>
          </a:lstStyle>
          <a:p>
            <a:fld id="{6944CAB6-89C2-4850-A767-5D61ABEEE77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effectLst/>
              </a:defRPr>
            </a:lvl1pPr>
          </a:lstStyle>
          <a:p>
            <a:fld id="{EBC33611-0A08-4C16-BFB0-ED3ED80F15CD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057767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 dirty="0">
                <a:effectLst/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(pero, měřítko, atlas</a:t>
            </a: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 dirty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effectLst/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323850" y="1052513"/>
            <a:ext cx="8229600" cy="4248150"/>
          </a:xfrm>
        </p:spPr>
        <p:txBody>
          <a:bodyPr/>
          <a:lstStyle/>
          <a:p>
            <a:r>
              <a:rPr lang="cs-CZ" sz="88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NEJDELŠÍ ČESKÁ ŘEKA </a:t>
            </a:r>
            <a:endParaRPr lang="cs-CZ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9474" name="Group 322"/>
          <p:cNvGraphicFramePr>
            <a:graphicFrameLocks noGrp="1"/>
          </p:cNvGraphicFramePr>
          <p:nvPr>
            <p:ph sz="half" idx="1"/>
          </p:nvPr>
        </p:nvGraphicFramePr>
        <p:xfrm>
          <a:off x="1547813" y="1773238"/>
          <a:ext cx="5761037" cy="4383089"/>
        </p:xfrm>
        <a:graphic>
          <a:graphicData uri="http://schemas.openxmlformats.org/drawingml/2006/table">
            <a:tbl>
              <a:tblPr/>
              <a:tblGrid>
                <a:gridCol w="503237"/>
                <a:gridCol w="504825"/>
                <a:gridCol w="503238"/>
                <a:gridCol w="503237"/>
                <a:gridCol w="722313"/>
                <a:gridCol w="503237"/>
                <a:gridCol w="504825"/>
                <a:gridCol w="503238"/>
                <a:gridCol w="504825"/>
                <a:gridCol w="503237"/>
                <a:gridCol w="504825"/>
              </a:tblGrid>
              <a:tr h="719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0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9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0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91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4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9429" name="Group 277"/>
          <p:cNvGraphicFramePr>
            <a:graphicFrameLocks noGrp="1"/>
          </p:cNvGraphicFramePr>
          <p:nvPr>
            <p:ph sz="half" idx="2"/>
          </p:nvPr>
        </p:nvGraphicFramePr>
        <p:xfrm>
          <a:off x="7451725" y="1844675"/>
          <a:ext cx="1692275" cy="4381500"/>
        </p:xfrm>
        <a:graphic>
          <a:graphicData uri="http://schemas.openxmlformats.org/drawingml/2006/table">
            <a:tbl>
              <a:tblPr/>
              <a:tblGrid>
                <a:gridCol w="1692275"/>
              </a:tblGrid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světov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strana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nejvy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šší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hora Kru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ných hor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levý př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tok Vltavy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největ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řeka ČR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pohoř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na JZ ČR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hlavn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město ČR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9473" name="Rectangle 321"/>
          <p:cNvSpPr>
            <a:spLocks noGrp="1" noChangeArrowheads="1"/>
          </p:cNvSpPr>
          <p:nvPr>
            <p:ph type="title"/>
          </p:nvPr>
        </p:nvSpPr>
        <p:spPr>
          <a:xfrm>
            <a:off x="1476375" y="0"/>
            <a:ext cx="8324850" cy="1104900"/>
          </a:xfrm>
          <a:noFill/>
          <a:ln/>
        </p:spPr>
        <p:txBody>
          <a:bodyPr/>
          <a:lstStyle/>
          <a:p>
            <a:r>
              <a:rPr lang="cs-CZ" sz="28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KŘÍŽOVKA</a:t>
            </a:r>
            <a:r>
              <a:rPr lang="cs-CZ" sz="2800" b="1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4382" name="Group 110"/>
          <p:cNvGraphicFramePr>
            <a:graphicFrameLocks noGrp="1"/>
          </p:cNvGraphicFramePr>
          <p:nvPr>
            <p:ph sz="half" idx="1"/>
          </p:nvPr>
        </p:nvGraphicFramePr>
        <p:xfrm>
          <a:off x="1547813" y="1773238"/>
          <a:ext cx="5761037" cy="4383089"/>
        </p:xfrm>
        <a:graphic>
          <a:graphicData uri="http://schemas.openxmlformats.org/drawingml/2006/table">
            <a:tbl>
              <a:tblPr/>
              <a:tblGrid>
                <a:gridCol w="503237"/>
                <a:gridCol w="504825"/>
                <a:gridCol w="503238"/>
                <a:gridCol w="503237"/>
                <a:gridCol w="722313"/>
                <a:gridCol w="503237"/>
                <a:gridCol w="504825"/>
                <a:gridCol w="503238"/>
                <a:gridCol w="504825"/>
                <a:gridCol w="503237"/>
                <a:gridCol w="504825"/>
              </a:tblGrid>
              <a:tr h="719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0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9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0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9138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 V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4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54381" name="Group 109"/>
          <p:cNvGraphicFramePr>
            <a:graphicFrameLocks noGrp="1"/>
          </p:cNvGraphicFramePr>
          <p:nvPr>
            <p:ph sz="half" idx="2"/>
          </p:nvPr>
        </p:nvGraphicFramePr>
        <p:xfrm>
          <a:off x="7451725" y="1844675"/>
          <a:ext cx="1692275" cy="4371975"/>
        </p:xfrm>
        <a:graphic>
          <a:graphicData uri="http://schemas.openxmlformats.org/drawingml/2006/table">
            <a:tbl>
              <a:tblPr/>
              <a:tblGrid>
                <a:gridCol w="1692275"/>
              </a:tblGrid>
              <a:tr h="7207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4383" name="Rectangle 111"/>
          <p:cNvSpPr>
            <a:spLocks noGrp="1" noChangeArrowheads="1"/>
          </p:cNvSpPr>
          <p:nvPr>
            <p:ph type="title"/>
          </p:nvPr>
        </p:nvSpPr>
        <p:spPr>
          <a:xfrm>
            <a:off x="1476375" y="620713"/>
            <a:ext cx="8324850" cy="792162"/>
          </a:xfrm>
          <a:noFill/>
          <a:ln/>
        </p:spPr>
        <p:txBody>
          <a:bodyPr/>
          <a:lstStyle/>
          <a:p>
            <a:r>
              <a:rPr lang="cs-CZ" sz="28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ŘEŠENÍ:</a:t>
            </a:r>
            <a:r>
              <a:rPr lang="cs-CZ" sz="2800">
                <a:latin typeface="Arial" charset="0"/>
              </a:rPr>
              <a:t/>
            </a:r>
            <a:br>
              <a:rPr lang="cs-CZ" sz="2800">
                <a:latin typeface="Arial" charset="0"/>
              </a:rPr>
            </a:br>
            <a:endParaRPr lang="cs-CZ" sz="280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Napiš jména alespoň 5 měst, kterými tato řeka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protéká.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Vypiš (podle mapy) jména přehrad vybudovaných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na této řece.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692150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Např. Český Krumlov, České Budějovice,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Týn nad Vltavou, Praha, Kralupy nad Vltavou,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Veltrusy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Lipno, Orlík, Kamýk, Slapy, Štěchovice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>
                <a:effectLst/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effectLst/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effectLst/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>
                <a:effectLst/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310</TotalTime>
  <Words>204</Words>
  <Application>Microsoft Office PowerPoint</Application>
  <PresentationFormat>Předvádění na obrazovce (4:3)</PresentationFormat>
  <Paragraphs>129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Project Post-Mortem</vt:lpstr>
      <vt:lpstr>Prezentace aplikace PowerPoint</vt:lpstr>
      <vt:lpstr>Prezentace aplikace PowerPoint</vt:lpstr>
      <vt:lpstr>NEJDELŠÍ ČESKÁ ŘEKA </vt:lpstr>
      <vt:lpstr>KŘÍŽOVKA:</vt:lpstr>
      <vt:lpstr>ŘEŠENÍ: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50</cp:revision>
  <dcterms:created xsi:type="dcterms:W3CDTF">2011-08-21T15:31:45Z</dcterms:created>
  <dcterms:modified xsi:type="dcterms:W3CDTF">2012-07-28T13:29:05Z</dcterms:modified>
</cp:coreProperties>
</file>