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  <p:sldMasterId id="2147483745" r:id="rId2"/>
  </p:sldMasterIdLst>
  <p:notesMasterIdLst>
    <p:notesMasterId r:id="rId15"/>
  </p:notesMasterIdLst>
  <p:sldIdLst>
    <p:sldId id="266" r:id="rId3"/>
    <p:sldId id="258" r:id="rId4"/>
    <p:sldId id="265" r:id="rId5"/>
    <p:sldId id="261" r:id="rId6"/>
    <p:sldId id="273" r:id="rId7"/>
    <p:sldId id="272" r:id="rId8"/>
    <p:sldId id="274" r:id="rId9"/>
    <p:sldId id="269" r:id="rId10"/>
    <p:sldId id="271" r:id="rId11"/>
    <p:sldId id="275" r:id="rId12"/>
    <p:sldId id="276" r:id="rId13"/>
    <p:sldId id="260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6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Ladislava Becková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VY_52_INOVACE_19_Plzeňský kraj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</a:t>
          </a:r>
          <a:r>
            <a:rPr lang="cs-CZ" smtClean="0"/>
            <a:t>Poznej svou vlast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 pro  4.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15152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Ladislava Becková</a:t>
          </a:r>
          <a:endParaRPr lang="cs-CZ" sz="1400" kern="120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VY_52_INOVACE_19_Plzeňský kraj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 pro  4.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</a:t>
          </a:r>
          <a:r>
            <a:rPr lang="cs-CZ" sz="1400" kern="1200" smtClean="0"/>
            <a:t>Poznej svou vlast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6F31E7AC-AF8A-4291-9333-DDBCED829F36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</a:defRPr>
            </a:lvl1pPr>
          </a:lstStyle>
          <a:p>
            <a:pPr>
              <a:defRPr/>
            </a:pPr>
            <a:fld id="{9C560069-A7F6-4C68-A42F-2994288881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85309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9D24FF-7908-466F-9599-8485CB53A59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C3910-E67E-4611-8D78-924072C1F9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155231"/>
      </p:ext>
    </p:extLst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7BEE68-5DBE-4F9C-B0E2-91E32214922E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52B8DA-51C8-43DF-B9E7-A75416A9ED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036363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245000-E1AC-431D-9A8F-C1A87E0DC948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70F3F-A5A8-4937-BC5E-623D9DF005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918550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59120F-FF30-4136-A273-769041761803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64889-A3FF-46B9-9F4F-8546D0265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924673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7B2F5-10CE-4B84-A2B0-3C1325B08C3B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536C5D-4A9E-4521-AD08-1E79FE800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924489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8A3CB-46E4-4B35-A620-F00E1B8FFB2C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A9D357-80CE-4A8A-AA5D-AA361F07A2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4632254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933525-EEA8-4D2C-A362-440D2C7DA2B9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6D168-E65E-45ED-8CF6-2E82EDD513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881702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16A859-7133-4637-9881-0FD3805BC7CF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87142D-009A-4C44-ACF7-52518A5A6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9295014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F616F3-1FA6-4626-80CD-C9BBDA77AA32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CBCA6F-5AD7-4D5D-88B2-60D817766E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942496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877D75-6592-4B9C-AA2C-914BC20CB853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3E151-01C8-4AB1-A67C-9CB7008A20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4893193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361A21-F43C-4950-BAA1-D65C156B9CFF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610C6F-A5A5-4594-A925-C5CC93063A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755375"/>
      </p:ext>
    </p:extLst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2"/>
          <p:cNvGrpSpPr>
            <a:grpSpLocks/>
          </p:cNvGrpSpPr>
          <p:nvPr/>
        </p:nvGrpSpPr>
        <p:grpSpPr bwMode="auto">
          <a:xfrm>
            <a:off x="0" y="0"/>
            <a:ext cx="9142413" cy="6858000"/>
            <a:chOff x="0" y="0"/>
            <a:chExt cx="5759" cy="4320"/>
          </a:xfrm>
        </p:grpSpPr>
        <p:sp>
          <p:nvSpPr>
            <p:cNvPr id="35843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910" cy="4320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accent1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grpSp>
          <p:nvGrpSpPr>
            <p:cNvPr id="35844" name="Group 4"/>
            <p:cNvGrpSpPr>
              <a:grpSpLocks/>
            </p:cNvGrpSpPr>
            <p:nvPr/>
          </p:nvGrpSpPr>
          <p:grpSpPr bwMode="auto">
            <a:xfrm>
              <a:off x="381" y="2280"/>
              <a:ext cx="5369" cy="48"/>
              <a:chOff x="381" y="2280"/>
              <a:chExt cx="5369" cy="48"/>
            </a:xfrm>
          </p:grpSpPr>
          <p:sp>
            <p:nvSpPr>
              <p:cNvPr id="35845" name="Line 5"/>
              <p:cNvSpPr>
                <a:spLocks noChangeShapeType="1"/>
              </p:cNvSpPr>
              <p:nvPr/>
            </p:nvSpPr>
            <p:spPr bwMode="auto">
              <a:xfrm>
                <a:off x="381" y="2328"/>
                <a:ext cx="5369" cy="0"/>
              </a:xfrm>
              <a:prstGeom prst="line">
                <a:avLst/>
              </a:prstGeom>
              <a:noFill/>
              <a:ln w="254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35846" name="Line 6"/>
              <p:cNvSpPr>
                <a:spLocks noChangeShapeType="1"/>
              </p:cNvSpPr>
              <p:nvPr/>
            </p:nvSpPr>
            <p:spPr bwMode="auto">
              <a:xfrm>
                <a:off x="381" y="2280"/>
                <a:ext cx="5369" cy="0"/>
              </a:xfrm>
              <a:prstGeom prst="line">
                <a:avLst/>
              </a:prstGeom>
              <a:noFill/>
              <a:ln w="76200" cap="sq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35847" name="Rectangle 7"/>
            <p:cNvSpPr>
              <a:spLocks noChangeArrowheads="1"/>
            </p:cNvSpPr>
            <p:nvPr/>
          </p:nvSpPr>
          <p:spPr bwMode="auto">
            <a:xfrm>
              <a:off x="384" y="960"/>
              <a:ext cx="5375" cy="384"/>
            </a:xfrm>
            <a:prstGeom prst="rect">
              <a:avLst/>
            </a:prstGeom>
            <a:gradFill rotWithShape="0">
              <a:gsLst>
                <a:gs pos="0">
                  <a:schemeClr val="accent1"/>
                </a:gs>
                <a:gs pos="100000">
                  <a:schemeClr val="bg2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5848" name="Rectangle 8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 anchor="ctr"/>
          <a:lstStyle>
            <a:lvl1pPr algn="ctr">
              <a:defRPr/>
            </a:lvl1pPr>
          </a:lstStyle>
          <a:p>
            <a:pPr lvl="0"/>
            <a:r>
              <a:rPr lang="cs-CZ" noProof="0" smtClean="0"/>
              <a:t>Klepnutím upravíte styl předlohy nadpisu.</a:t>
            </a:r>
          </a:p>
        </p:txBody>
      </p:sp>
      <p:sp>
        <p:nvSpPr>
          <p:cNvPr id="35849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upravíte styl předlohy podnadpisu.</a:t>
            </a:r>
          </a:p>
        </p:txBody>
      </p:sp>
      <p:sp>
        <p:nvSpPr>
          <p:cNvPr id="35850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5851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ABFCE0A-D31C-43A0-A398-8B3A0A6AF6A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5852" name="Rectangle 12"/>
          <p:cNvSpPr>
            <a:spLocks noGrp="1" noChangeArrowheads="1"/>
          </p:cNvSpPr>
          <p:nvPr>
            <p:ph type="dt" sz="half" idx="2"/>
          </p:nvPr>
        </p:nvSpPr>
        <p:spPr/>
        <p:txBody>
          <a:bodyPr/>
          <a:lstStyle>
            <a:lvl1pPr>
              <a:defRPr/>
            </a:lvl1pPr>
          </a:lstStyle>
          <a:p>
            <a:fld id="{CFF5D776-B472-48BB-B979-FED62D747A6E}" type="datetimeFigureOut">
              <a:rPr lang="cs-CZ"/>
              <a:pPr/>
              <a:t>28.5.2012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7F6CE89-CE14-41F8-AF6D-154E3F7568D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0C5DE3A-A55A-4716-A415-C11CB75E5A1D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40143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682F6F4-6480-45D7-9242-D95CAE29EF9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842FEC2F-3AF4-48A0-8E70-71C34FE49248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5831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30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05400" y="1790700"/>
            <a:ext cx="3810000" cy="43815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1060AAE-E141-4FBD-8452-D46A706A50E6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F39D3AA-FA83-4620-9816-83E91CAF80BA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5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6011A8D-513F-4B19-A3FD-3405D4C8307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106FA156-88F2-4AB1-809B-5ACA0BA1D955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48853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42F2378-6A7C-4EE0-B5DF-DAB880F1E779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253F62B-1365-4E93-AFC7-7AAC161A9D23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94923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40CAD69-13D9-4BC3-BA9D-74E941C2668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44E14AE-AC26-4F7C-827F-E96BBE811E2C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3470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99B01A-BCD8-4326-A40B-A81D33E39C94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B94E60FB-C348-4A46-9C84-1E4DD001A249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0251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8F51158-7D0A-438E-A236-8B11E079E100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5F8EDA58-8C7E-4B22-90D2-FEBD71A23BB4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803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9421790-BAD8-4125-9647-4BC02F30D15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70989DE2-D6E7-44BC-A319-FB4F0D035146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05104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34188" y="266700"/>
            <a:ext cx="2081212" cy="59055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90550" y="266700"/>
            <a:ext cx="6091238" cy="59055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7AFF72C-9141-4419-82B7-018ED11DCE72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fld id="{B1DBB489-3D0D-481D-81C5-759F812BBE3A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6995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90550" y="266700"/>
            <a:ext cx="8324850" cy="11049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1143000" y="1790700"/>
            <a:ext cx="7772400" cy="43815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>
          <a:xfrm>
            <a:off x="3276600" y="64008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>
          <a:xfrm>
            <a:off x="701040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75FB8EDF-9CFD-447D-8B8F-27EC817429B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2"/>
          </p:nvPr>
        </p:nvSpPr>
        <p:spPr>
          <a:xfrm>
            <a:off x="0" y="64008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FF168493-9A4B-4FC5-BB9C-E59F41A1B5DA}" type="datetimeFigureOut">
              <a:rPr lang="cs-CZ"/>
              <a:pPr/>
              <a:t>28.5.2012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175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E9F80B73-B7F4-462F-8A82-6AC349947F73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effectLst/>
                <a:latin typeface="+mn-lt"/>
              </a:defRPr>
            </a:lvl1pPr>
          </a:lstStyle>
          <a:p>
            <a:pPr>
              <a:defRPr/>
            </a:pPr>
            <a:fld id="{7CD87EB8-7492-435D-9404-38699BB285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ransition/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1444625" cy="6858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kumimoji="1" lang="cs-CZ">
              <a:effectLst/>
            </a:endParaRPr>
          </a:p>
        </p:txBody>
      </p:sp>
      <p:grpSp>
        <p:nvGrpSpPr>
          <p:cNvPr id="34819" name="Group 3"/>
          <p:cNvGrpSpPr>
            <a:grpSpLocks/>
          </p:cNvGrpSpPr>
          <p:nvPr/>
        </p:nvGrpSpPr>
        <p:grpSpPr bwMode="auto">
          <a:xfrm>
            <a:off x="620713" y="1447800"/>
            <a:ext cx="8523287" cy="76200"/>
            <a:chOff x="381" y="888"/>
            <a:chExt cx="5369" cy="48"/>
          </a:xfrm>
        </p:grpSpPr>
        <p:sp>
          <p:nvSpPr>
            <p:cNvPr id="34820" name="Line 4"/>
            <p:cNvSpPr>
              <a:spLocks noChangeShapeType="1"/>
            </p:cNvSpPr>
            <p:nvPr/>
          </p:nvSpPr>
          <p:spPr bwMode="auto">
            <a:xfrm>
              <a:off x="381" y="936"/>
              <a:ext cx="5369" cy="0"/>
            </a:xfrm>
            <a:prstGeom prst="line">
              <a:avLst/>
            </a:prstGeom>
            <a:noFill/>
            <a:ln w="254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34821" name="Line 5"/>
            <p:cNvSpPr>
              <a:spLocks noChangeShapeType="1"/>
            </p:cNvSpPr>
            <p:nvPr/>
          </p:nvSpPr>
          <p:spPr bwMode="auto">
            <a:xfrm>
              <a:off x="381" y="888"/>
              <a:ext cx="5369" cy="0"/>
            </a:xfrm>
            <a:prstGeom prst="line">
              <a:avLst/>
            </a:prstGeom>
            <a:noFill/>
            <a:ln w="76200" cap="sq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3482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590550" y="266700"/>
            <a:ext cx="8324850" cy="1104900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34823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790700"/>
            <a:ext cx="7772400" cy="4381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276600" y="6400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>
                <a:effectLst/>
              </a:defRPr>
            </a:lvl1pPr>
          </a:lstStyle>
          <a:p>
            <a:endParaRPr lang="cs-CZ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>
                <a:effectLst/>
              </a:defRPr>
            </a:lvl1pPr>
          </a:lstStyle>
          <a:p>
            <a:fld id="{EDE12D5D-9146-424E-8AD9-DCF5C988442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>
                <a:effectLst/>
              </a:defRPr>
            </a:lvl1pPr>
          </a:lstStyle>
          <a:p>
            <a:fld id="{996F0316-086C-47C5-BF34-23BBDA1B7DE7}" type="datetimeFigureOut">
              <a:rPr lang="cs-CZ"/>
              <a:pPr/>
              <a:t>28.5.2012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6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</p:sldLayoutIdLst>
  <p:txStyles>
    <p:titleStyle>
      <a:lvl1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2pPr>
      <a:lvl3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3pPr>
      <a:lvl4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4pPr>
      <a:lvl5pPr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v"/>
        <a:defRPr sz="32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–"/>
        <a:defRPr sz="32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0547087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5059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375" y="692150"/>
            <a:ext cx="7058025" cy="5995988"/>
          </a:xfrm>
          <a:prstGeom prst="rect">
            <a:avLst/>
          </a:prstGeom>
          <a:noFill/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>
                <a:effectLst/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endParaRPr lang="cs-CZ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endParaRPr lang="cs-CZ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Určeno pro  4. ročník</a:t>
            </a:r>
          </a:p>
          <a:p>
            <a:pPr>
              <a:buFont typeface="Arial" charset="0"/>
              <a:buChar char="•"/>
            </a:pPr>
            <a:endParaRPr lang="cs-CZ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Orientace na mapě</a:t>
            </a:r>
          </a:p>
          <a:p>
            <a:endParaRPr lang="cs-CZ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Měření vzdáleností</a:t>
            </a:r>
          </a:p>
          <a:p>
            <a:pPr>
              <a:buFont typeface="Arial" charset="0"/>
              <a:buChar char="•"/>
            </a:pPr>
            <a:endParaRPr lang="cs-CZ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Práce  na  interaktivní  tabuli</a:t>
            </a:r>
          </a:p>
          <a:p>
            <a:pPr>
              <a:buFont typeface="Arial" charset="0"/>
              <a:buChar char="•"/>
            </a:pPr>
            <a:endParaRPr lang="cs-CZ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Tisk jednotlivých částí ( pero,měřítko,atlas)</a:t>
            </a:r>
          </a:p>
          <a:p>
            <a:pPr>
              <a:buFont typeface="Arial" charset="0"/>
              <a:buChar char="•"/>
            </a:pPr>
            <a:endParaRPr lang="cs-CZ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charset="0"/>
              <a:buChar char="•"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  Inovace: Kontrola práce pomocí interaktivní tabule</a:t>
            </a:r>
          </a:p>
          <a:p>
            <a:pPr>
              <a:buFont typeface="Arial" charset="0"/>
              <a:buChar char="•"/>
            </a:pPr>
            <a:endParaRPr lang="cs-CZ">
              <a:effectLst/>
              <a:latin typeface="Times New Roman" pitchFamily="18" charset="0"/>
              <a:cs typeface="Times New Roman" pitchFamily="18" charset="0"/>
            </a:endParaRPr>
          </a:p>
          <a:p>
            <a:r>
              <a:rPr lang="cs-CZ">
                <a:effectLst/>
                <a:latin typeface="Times New Roman" pitchFamily="18" charset="0"/>
                <a:cs typeface="Times New Roman" pitchFamily="18" charset="0"/>
              </a:rPr>
              <a:t>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/>
          </p:cNvSpPr>
          <p:nvPr>
            <p:ph type="title"/>
          </p:nvPr>
        </p:nvSpPr>
        <p:spPr>
          <a:xfrm>
            <a:off x="323850" y="1052513"/>
            <a:ext cx="8229600" cy="4248150"/>
          </a:xfrm>
        </p:spPr>
        <p:txBody>
          <a:bodyPr/>
          <a:lstStyle/>
          <a:p>
            <a:r>
              <a:rPr lang="cs-CZ" sz="8800" b="1" smtClean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charset="0"/>
              </a:rPr>
              <a:t>PLZEŇSKÝ KRAJ </a:t>
            </a:r>
            <a:endParaRPr lang="cs-CZ" smtClean="0">
              <a:solidFill>
                <a:schemeClr val="folHlink"/>
              </a:solidFill>
              <a:latin typeface="Arial" charset="0"/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3.61111E-6 3.33333E-6  C 0.06892 3.33333E-6  0.125 0.02847  0.125 0.06389  C 0.125 0.09907  0.06892 0.12777  3.61111E-6 0.12777  C -0.0691 0.12777  -0.125 0.09907  -0.125 0.06389  C -0.125 0.02847  -0.0691 3.33333E-6  3.61111E-6 3.33333E-6  Z " pathEditMode="relative">
                                      <p:cBhvr>
                                        <p:cTn id="6" dur="2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HÁDANKA: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Které město si myslím?</a:t>
            </a: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Je to největší město Plzeňského kraje.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Město na jih od Plzně. Říká se mu město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karafiátů. Za prohlídku určitě stojí katakomby.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8374063" cy="5964238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Které město si myslím?</a:t>
            </a: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Plzeň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Klatovy</a:t>
            </a: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</a:t>
            </a: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 sz="2400"/>
          </a:p>
          <a:p>
            <a:pPr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7559675" cy="6048375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HÁDANKA: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Kterou řeku si myslím?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Pramení v pohoří Český les. Protéká Horšovským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Týnem, Staňkovem a Holýšovem.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Protéká Tachovem a Stříbrem. Je na ní vybudována přehrada Hracholusky. </a:t>
            </a:r>
          </a:p>
          <a:p>
            <a:pPr>
              <a:lnSpc>
                <a:spcPct val="80000"/>
              </a:lnSpc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7559675" cy="5832475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</a:rPr>
              <a:t>Kterou řeku si myslím?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Radbuza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Mže </a:t>
            </a:r>
          </a:p>
          <a:p>
            <a:pPr>
              <a:lnSpc>
                <a:spcPct val="80000"/>
              </a:lnSpc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endParaRPr lang="cs-CZ" sz="28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endParaRPr lang="cs-CZ" sz="28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3600">
                <a:effectLst>
                  <a:outerShdw blurRad="38100" dist="38100" dir="2700000" algn="tl">
                    <a:srgbClr val="000000"/>
                  </a:outerShdw>
                </a:effectLst>
              </a:rPr>
              <a:t>  </a:t>
            </a:r>
            <a:endParaRPr lang="cs-CZ" sz="28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80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36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73" name="Rectangle 321"/>
          <p:cNvSpPr>
            <a:spLocks noGrp="1" noChangeArrowheads="1"/>
          </p:cNvSpPr>
          <p:nvPr>
            <p:ph type="title"/>
          </p:nvPr>
        </p:nvSpPr>
        <p:spPr>
          <a:xfrm>
            <a:off x="1547813" y="-100013"/>
            <a:ext cx="8324850" cy="1104901"/>
          </a:xfrm>
          <a:noFill/>
          <a:ln/>
        </p:spPr>
        <p:txBody>
          <a:bodyPr/>
          <a:lstStyle/>
          <a:p>
            <a:r>
              <a:rPr lang="cs-CZ" sz="24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VYLUŠTI TAJENKU</a:t>
            </a:r>
            <a:r>
              <a:rPr lang="cs-CZ" sz="2800" b="1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:</a:t>
            </a:r>
            <a:r>
              <a:rPr lang="cs-CZ" sz="28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 kraj kolem Domažlic se zachovaným nářečím a kroji:</a:t>
            </a:r>
            <a:endParaRPr lang="cs-CZ" sz="2800" b="1" u="sng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graphicFrame>
        <p:nvGraphicFramePr>
          <p:cNvPr id="50086" name="Group 934"/>
          <p:cNvGraphicFramePr>
            <a:graphicFrameLocks noGrp="1"/>
          </p:cNvGraphicFramePr>
          <p:nvPr>
            <p:ph idx="1"/>
          </p:nvPr>
        </p:nvGraphicFramePr>
        <p:xfrm>
          <a:off x="1476375" y="1790700"/>
          <a:ext cx="8424863" cy="4416108"/>
        </p:xfrm>
        <a:graphic>
          <a:graphicData uri="http://schemas.openxmlformats.org/drawingml/2006/table">
            <a:tbl>
              <a:tblPr/>
              <a:tblGrid>
                <a:gridCol w="527050"/>
                <a:gridCol w="525463"/>
                <a:gridCol w="527050"/>
                <a:gridCol w="527050"/>
                <a:gridCol w="701675"/>
                <a:gridCol w="574675"/>
                <a:gridCol w="576262"/>
                <a:gridCol w="576263"/>
                <a:gridCol w="504825"/>
                <a:gridCol w="503237"/>
                <a:gridCol w="215900"/>
                <a:gridCol w="2665413"/>
              </a:tblGrid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hora na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umavě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3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t, se kterým </a:t>
                      </a: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soused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 </a:t>
                      </a: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severu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dlo na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eho </a:t>
                      </a: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prezidenta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pohoř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na Moravě </a:t>
                      </a: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 nejvy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horou Praděd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nejvy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šší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hora Česk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é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republiky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prales na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Š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umavě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4381" name="Group 109"/>
          <p:cNvGraphicFramePr>
            <a:graphicFrameLocks noGrp="1"/>
          </p:cNvGraphicFramePr>
          <p:nvPr>
            <p:ph sz="half" idx="2"/>
          </p:nvPr>
        </p:nvGraphicFramePr>
        <p:xfrm>
          <a:off x="7451725" y="1844675"/>
          <a:ext cx="1692275" cy="4371975"/>
        </p:xfrm>
        <a:graphic>
          <a:graphicData uri="http://schemas.openxmlformats.org/drawingml/2006/table">
            <a:tbl>
              <a:tblPr/>
              <a:tblGrid>
                <a:gridCol w="1692275"/>
              </a:tblGrid>
              <a:tr h="72072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54383" name="Rectangle 111"/>
          <p:cNvSpPr>
            <a:spLocks noGrp="1" noChangeArrowheads="1"/>
          </p:cNvSpPr>
          <p:nvPr>
            <p:ph type="title"/>
          </p:nvPr>
        </p:nvSpPr>
        <p:spPr>
          <a:xfrm>
            <a:off x="1476375" y="620713"/>
            <a:ext cx="8324850" cy="792162"/>
          </a:xfrm>
          <a:noFill/>
          <a:ln/>
        </p:spPr>
        <p:txBody>
          <a:bodyPr/>
          <a:lstStyle/>
          <a:p>
            <a:r>
              <a:rPr lang="cs-CZ" sz="2800" u="sng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ŘEŠENÍ:</a:t>
            </a:r>
            <a:r>
              <a:rPr lang="cs-CZ" sz="2800">
                <a:latin typeface="Arial" charset="0"/>
              </a:rPr>
              <a:t/>
            </a:r>
            <a:br>
              <a:rPr lang="cs-CZ" sz="2800">
                <a:latin typeface="Arial" charset="0"/>
              </a:rPr>
            </a:br>
            <a:endParaRPr lang="cs-CZ" sz="2800">
              <a:latin typeface="Arial" charset="0"/>
            </a:endParaRPr>
          </a:p>
        </p:txBody>
      </p:sp>
      <p:graphicFrame>
        <p:nvGraphicFramePr>
          <p:cNvPr id="54385" name="Group 113"/>
          <p:cNvGraphicFramePr>
            <a:graphicFrameLocks noGrp="1"/>
          </p:cNvGraphicFramePr>
          <p:nvPr>
            <p:ph idx="1"/>
          </p:nvPr>
        </p:nvGraphicFramePr>
        <p:xfrm>
          <a:off x="1476375" y="1790700"/>
          <a:ext cx="8424863" cy="4414838"/>
        </p:xfrm>
        <a:graphic>
          <a:graphicData uri="http://schemas.openxmlformats.org/drawingml/2006/table">
            <a:tbl>
              <a:tblPr/>
              <a:tblGrid>
                <a:gridCol w="527050"/>
                <a:gridCol w="525463"/>
                <a:gridCol w="527050"/>
                <a:gridCol w="527050"/>
                <a:gridCol w="701675"/>
                <a:gridCol w="574675"/>
                <a:gridCol w="576262"/>
                <a:gridCol w="576263"/>
                <a:gridCol w="504825"/>
                <a:gridCol w="503237"/>
                <a:gridCol w="215900"/>
                <a:gridCol w="2665413"/>
              </a:tblGrid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CH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Ý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3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D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Ě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02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Arial" charset="0"/>
                          <a:cs typeface="Arial" charset="0"/>
                        </a:rPr>
                        <a:t>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/>
                          <a:cs typeface="Arial" charset="0"/>
                        </a:rPr>
                        <a:t> 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anchor="ctr" horzOverflow="overflow">
                    <a:lnL>
                      <a:noFill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6767513" cy="5616575"/>
          </a:xfrm>
        </p:spPr>
        <p:txBody>
          <a:bodyPr/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000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ÚKOL: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Najdi na mapě alespoň 3 názvy: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a)  zámků v Plzeňském kraji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…………………….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…………………….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…………………….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b)  hradů v Plzeňském kraji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…………………….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…………………….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…………………….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76375" y="476250"/>
            <a:ext cx="7667625" cy="561657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>
                <a:effectLst>
                  <a:outerShdw blurRad="38100" dist="38100" dir="2700000" algn="tl">
                    <a:srgbClr val="000000"/>
                  </a:outerShdw>
                </a:effectLst>
              </a:rPr>
              <a:t>    </a:t>
            </a:r>
            <a:r>
              <a:rPr lang="cs-CZ" sz="2400" u="sng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ŘEŠENÍ:</a:t>
            </a: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endParaRPr lang="cs-CZ" sz="2400" u="sng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a)  Klenová, Žinkovy, Nebílovy, Tachov, Trhanov,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 Zbiroh, Zvíkovec, Manětín, Kozel, Horšovský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 Týn, Chudenice, Horažďovice,…..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b)  Domažlice, Švihov, Radyně, Velhartice,  </a:t>
            </a:r>
          </a:p>
          <a:p>
            <a:pPr>
              <a:buFont typeface="Wingdings" pitchFamily="2" charset="2"/>
              <a:buNone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          Kašperk</a:t>
            </a:r>
            <a:endParaRPr lang="cs-CZ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2"/>
          <p:cNvSpPr>
            <a:spLocks noChangeArrowheads="1"/>
          </p:cNvSpPr>
          <p:nvPr/>
        </p:nvSpPr>
        <p:spPr bwMode="auto">
          <a:xfrm>
            <a:off x="1692275" y="1844675"/>
            <a:ext cx="5534025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Ilustrace: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</a:rPr>
              <a:t> </a:t>
            </a:r>
            <a:r>
              <a:rPr lang="cs-CZ" sz="1800">
                <a:solidFill>
                  <a:srgbClr val="000000"/>
                </a:solidFill>
                <a:effectLst/>
                <a:latin typeface="Calibri" pitchFamily="34" charset="0"/>
                <a:hlinkClick r:id="rId2"/>
              </a:rPr>
              <a:t>www.office.microsoft.com</a:t>
            </a:r>
            <a:endParaRPr lang="cs-CZ" sz="1800">
              <a:solidFill>
                <a:srgbClr val="000000"/>
              </a:solidFill>
              <a:effectLst/>
              <a:latin typeface="Calibri" pitchFamily="34" charset="0"/>
            </a:endParaRPr>
          </a:p>
          <a:p>
            <a:r>
              <a:rPr lang="cs-CZ" sz="1800">
                <a:effectLst/>
                <a:latin typeface="Calibri" pitchFamily="34" charset="0"/>
              </a:rPr>
              <a:t>Archiv autorky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ct Post-Mortem">
  <a:themeElements>
    <a:clrScheme name="Project Post-Mortem 1">
      <a:dk1>
        <a:srgbClr val="003366"/>
      </a:dk1>
      <a:lt1>
        <a:srgbClr val="FFFFFF"/>
      </a:lt1>
      <a:dk2>
        <a:srgbClr val="008080"/>
      </a:dk2>
      <a:lt2>
        <a:srgbClr val="FFCC66"/>
      </a:lt2>
      <a:accent1>
        <a:srgbClr val="3366CC"/>
      </a:accent1>
      <a:accent2>
        <a:srgbClr val="0099CC"/>
      </a:accent2>
      <a:accent3>
        <a:srgbClr val="AAC0C0"/>
      </a:accent3>
      <a:accent4>
        <a:srgbClr val="DADADA"/>
      </a:accent4>
      <a:accent5>
        <a:srgbClr val="ADB8E2"/>
      </a:accent5>
      <a:accent6>
        <a:srgbClr val="008AB9"/>
      </a:accent6>
      <a:hlink>
        <a:srgbClr val="999933"/>
      </a:hlink>
      <a:folHlink>
        <a:srgbClr val="009900"/>
      </a:folHlink>
    </a:clrScheme>
    <a:fontScheme name="Project Post-Mortem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roject Post-Mortem 1">
        <a:dk1>
          <a:srgbClr val="003366"/>
        </a:dk1>
        <a:lt1>
          <a:srgbClr val="FFFFFF"/>
        </a:lt1>
        <a:dk2>
          <a:srgbClr val="008080"/>
        </a:dk2>
        <a:lt2>
          <a:srgbClr val="FFCC66"/>
        </a:lt2>
        <a:accent1>
          <a:srgbClr val="3366CC"/>
        </a:accent1>
        <a:accent2>
          <a:srgbClr val="0099CC"/>
        </a:accent2>
        <a:accent3>
          <a:srgbClr val="AAC0C0"/>
        </a:accent3>
        <a:accent4>
          <a:srgbClr val="DADADA"/>
        </a:accent4>
        <a:accent5>
          <a:srgbClr val="ADB8E2"/>
        </a:accent5>
        <a:accent6>
          <a:srgbClr val="008AB9"/>
        </a:accent6>
        <a:hlink>
          <a:srgbClr val="99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2">
        <a:dk1>
          <a:srgbClr val="4D4D4D"/>
        </a:dk1>
        <a:lt1>
          <a:srgbClr val="D6EFD0"/>
        </a:lt1>
        <a:dk2>
          <a:srgbClr val="336699"/>
        </a:dk2>
        <a:lt2>
          <a:srgbClr val="65B5D1"/>
        </a:lt2>
        <a:accent1>
          <a:srgbClr val="9BB9C3"/>
        </a:accent1>
        <a:accent2>
          <a:srgbClr val="99CCFF"/>
        </a:accent2>
        <a:accent3>
          <a:srgbClr val="E8F6E4"/>
        </a:accent3>
        <a:accent4>
          <a:srgbClr val="404040"/>
        </a:accent4>
        <a:accent5>
          <a:srgbClr val="CBD9DE"/>
        </a:accent5>
        <a:accent6>
          <a:srgbClr val="8AB9E7"/>
        </a:accent6>
        <a:hlink>
          <a:srgbClr val="009999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969696"/>
        </a:accent1>
        <a:accent2>
          <a:srgbClr val="EAEAEA"/>
        </a:accent2>
        <a:accent3>
          <a:srgbClr val="FFFFFF"/>
        </a:accent3>
        <a:accent4>
          <a:srgbClr val="000000"/>
        </a:accent4>
        <a:accent5>
          <a:srgbClr val="C9C9C9"/>
        </a:accent5>
        <a:accent6>
          <a:srgbClr val="D4D4D4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Post-Mortem 4">
        <a:dk1>
          <a:srgbClr val="003300"/>
        </a:dk1>
        <a:lt1>
          <a:srgbClr val="FFFFFF"/>
        </a:lt1>
        <a:dk2>
          <a:srgbClr val="336600"/>
        </a:dk2>
        <a:lt2>
          <a:srgbClr val="FFCC66"/>
        </a:lt2>
        <a:accent1>
          <a:srgbClr val="996633"/>
        </a:accent1>
        <a:accent2>
          <a:srgbClr val="0099CC"/>
        </a:accent2>
        <a:accent3>
          <a:srgbClr val="ADB8AA"/>
        </a:accent3>
        <a:accent4>
          <a:srgbClr val="DADADA"/>
        </a:accent4>
        <a:accent5>
          <a:srgbClr val="CAB8AD"/>
        </a:accent5>
        <a:accent6>
          <a:srgbClr val="008AB9"/>
        </a:accent6>
        <a:hlink>
          <a:srgbClr val="FF9933"/>
        </a:hlink>
        <a:folHlink>
          <a:srgbClr val="00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5">
        <a:dk1>
          <a:srgbClr val="100000"/>
        </a:dk1>
        <a:lt1>
          <a:srgbClr val="FFFFFF"/>
        </a:lt1>
        <a:dk2>
          <a:srgbClr val="800000"/>
        </a:dk2>
        <a:lt2>
          <a:srgbClr val="FFCC66"/>
        </a:lt2>
        <a:accent1>
          <a:srgbClr val="003366"/>
        </a:accent1>
        <a:accent2>
          <a:srgbClr val="996633"/>
        </a:accent2>
        <a:accent3>
          <a:srgbClr val="C0AAAA"/>
        </a:accent3>
        <a:accent4>
          <a:srgbClr val="DADADA"/>
        </a:accent4>
        <a:accent5>
          <a:srgbClr val="AAADB8"/>
        </a:accent5>
        <a:accent6>
          <a:srgbClr val="8A5C2D"/>
        </a:accent6>
        <a:hlink>
          <a:srgbClr val="336699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Post-Mortem 6">
        <a:dk1>
          <a:srgbClr val="666633"/>
        </a:dk1>
        <a:lt1>
          <a:srgbClr val="FFFFFF"/>
        </a:lt1>
        <a:dk2>
          <a:srgbClr val="CC9900"/>
        </a:dk2>
        <a:lt2>
          <a:srgbClr val="DDDDDD"/>
        </a:lt2>
        <a:accent1>
          <a:srgbClr val="CC6600"/>
        </a:accent1>
        <a:accent2>
          <a:srgbClr val="996633"/>
        </a:accent2>
        <a:accent3>
          <a:srgbClr val="E2CAAA"/>
        </a:accent3>
        <a:accent4>
          <a:srgbClr val="DADADA"/>
        </a:accent4>
        <a:accent5>
          <a:srgbClr val="E2B8AA"/>
        </a:accent5>
        <a:accent6>
          <a:srgbClr val="8A5C2D"/>
        </a:accent6>
        <a:hlink>
          <a:srgbClr val="6633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435</TotalTime>
  <Words>331</Words>
  <Application>Microsoft Office PowerPoint</Application>
  <PresentationFormat>Předvádění na obrazovce (4:3)</PresentationFormat>
  <Paragraphs>224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Calibri</vt:lpstr>
      <vt:lpstr>Arial</vt:lpstr>
      <vt:lpstr>Garamond</vt:lpstr>
      <vt:lpstr>Times New Roman</vt:lpstr>
      <vt:lpstr>Wingdings</vt:lpstr>
      <vt:lpstr>Motiv systému Office</vt:lpstr>
      <vt:lpstr>Project Post-Mortem</vt:lpstr>
      <vt:lpstr>Prezentace aplikace PowerPoint</vt:lpstr>
      <vt:lpstr>Prezentace aplikace PowerPoint</vt:lpstr>
      <vt:lpstr>PLZEŇSKÝ KRAJ </vt:lpstr>
      <vt:lpstr>Prezentace aplikace PowerPoint</vt:lpstr>
      <vt:lpstr>Prezentace aplikace PowerPoint</vt:lpstr>
      <vt:lpstr>Prezentace aplikace PowerPoint</vt:lpstr>
      <vt:lpstr>Prezentace aplikace PowerPoint</vt:lpstr>
      <vt:lpstr>VYLUŠTI TAJENKU:  kraj kolem Domažlic se zachovaným nářečím a kroji:</vt:lpstr>
      <vt:lpstr>ŘEŠENÍ: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Standa</cp:lastModifiedBy>
  <cp:revision>62</cp:revision>
  <dcterms:created xsi:type="dcterms:W3CDTF">2011-08-21T15:31:45Z</dcterms:created>
  <dcterms:modified xsi:type="dcterms:W3CDTF">2012-05-28T15:41:15Z</dcterms:modified>
</cp:coreProperties>
</file>