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  <p:sldMasterId id="2147483745" r:id="rId2"/>
  </p:sldMasterIdLst>
  <p:notesMasterIdLst>
    <p:notesMasterId r:id="rId15"/>
  </p:notesMasterIdLst>
  <p:sldIdLst>
    <p:sldId id="266" r:id="rId3"/>
    <p:sldId id="258" r:id="rId4"/>
    <p:sldId id="265" r:id="rId5"/>
    <p:sldId id="275" r:id="rId6"/>
    <p:sldId id="278" r:id="rId7"/>
    <p:sldId id="279" r:id="rId8"/>
    <p:sldId id="280" r:id="rId9"/>
    <p:sldId id="281" r:id="rId10"/>
    <p:sldId id="282" r:id="rId11"/>
    <p:sldId id="283" r:id="rId12"/>
    <p:sldId id="284" r:id="rId13"/>
    <p:sldId id="260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6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#6" qsCatId="simple" csTypeId="urn:microsoft.com/office/officeart/2005/8/colors/accent1_2#6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 Mgr. Ladislava Becková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VY_52_INOVACE_27_Kraj Vysočina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smtClean="0"/>
            <a:t>: Poznej svou vlast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Vlastivěda  pro  4. 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 custLinFactNeighborX="15152" custLinFactNeighborY="2164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0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76048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 Mgr. Ladislava Becková</a:t>
          </a:r>
          <a:endParaRPr lang="cs-CZ" sz="1400" kern="1200" dirty="0"/>
        </a:p>
      </dsp:txBody>
      <dsp:txXfrm>
        <a:off x="2016223" y="576048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VY_52_INOVACE_27_Kraj Vysočina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Vlastivěda  pro  4. 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smtClean="0"/>
            <a:t>: Poznej svou vlast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6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effectLst/>
                <a:latin typeface="+mn-lt"/>
              </a:defRPr>
            </a:lvl1pPr>
          </a:lstStyle>
          <a:p>
            <a:pPr>
              <a:defRPr/>
            </a:pPr>
            <a:fld id="{A524F8EA-86B1-4512-80A6-FFE2FB71C61F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effectLst/>
                <a:latin typeface="+mn-lt"/>
              </a:defRPr>
            </a:lvl1pPr>
          </a:lstStyle>
          <a:p>
            <a:pPr>
              <a:defRPr/>
            </a:pPr>
            <a:fld id="{794C23C9-B7B7-4588-B54E-8C1E1AFBC4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840568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4D8CAE-1171-4350-90C7-A4EEBE02195C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E59093-C8AE-4502-A1CF-05DDDEECD7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3602022"/>
      </p:ext>
    </p:extLst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891868-716A-4921-BF67-9E44F1030597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C681E9-394D-4BFF-97A9-593DE56EBE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5675936"/>
      </p:ext>
    </p:extLst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2C9B42-C1B9-4671-AB27-B1020710E541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921F44-B0B7-4BBC-ADE4-90BE2CB6CF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3690399"/>
      </p:ext>
    </p:extLst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3D76A8-2F7A-4D21-9838-E19BF5532D6C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F4A522-ECA0-4E5E-A116-303B4DAC7A4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4441559"/>
      </p:ext>
    </p:extLst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81B94-1610-46AC-82C8-6F905B073A1E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AF6E62-CE63-46C0-BD05-DD7B129D4E7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9771595"/>
      </p:ext>
    </p:extLst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518E00-C9A2-4818-9B4C-D886D39D0EA4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DF5BFA-496A-475A-89E4-B684BFD54C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748247"/>
      </p:ext>
    </p:extLst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56CDDF-B655-4537-B77B-64C31B24B4E4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83DAD8-DFB3-49B5-B948-9DCA534DE2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2765035"/>
      </p:ext>
    </p:extLst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B632D4-B61C-40F9-BF38-04EF5CDA57DB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8BDBA8-087F-4E8D-B7CA-AE247A38CE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6377825"/>
      </p:ext>
    </p:extLst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DD43EA-0A76-4AEF-9808-3208979C09FF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CA1D7D-0450-4C19-857C-A48F61F72A5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9398661"/>
      </p:ext>
    </p:extLst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DAB0F6-39CC-4669-BF3F-8BF63C137E05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7BB9BB-A572-4027-955D-E59B5EF3D5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7189703"/>
      </p:ext>
    </p:extLst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27135C-EE39-49EA-AF92-A2A6C8CB2369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FA472F-3C7A-4425-ABA2-20BF65A779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099290"/>
      </p:ext>
    </p:extLst>
  </p:cSld>
  <p:clrMapOvr>
    <a:masterClrMapping/>
  </p:clrMapOvr>
  <p:transition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5842" name="Group 2"/>
          <p:cNvGrpSpPr>
            <a:grpSpLocks/>
          </p:cNvGrpSpPr>
          <p:nvPr/>
        </p:nvGrpSpPr>
        <p:grpSpPr bwMode="auto">
          <a:xfrm>
            <a:off x="0" y="0"/>
            <a:ext cx="9142413" cy="6858000"/>
            <a:chOff x="0" y="0"/>
            <a:chExt cx="5759" cy="4320"/>
          </a:xfrm>
        </p:grpSpPr>
        <p:sp>
          <p:nvSpPr>
            <p:cNvPr id="35843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910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accent1"/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grpSp>
          <p:nvGrpSpPr>
            <p:cNvPr id="35844" name="Group 4"/>
            <p:cNvGrpSpPr>
              <a:grpSpLocks/>
            </p:cNvGrpSpPr>
            <p:nvPr/>
          </p:nvGrpSpPr>
          <p:grpSpPr bwMode="auto">
            <a:xfrm>
              <a:off x="381" y="2280"/>
              <a:ext cx="5369" cy="48"/>
              <a:chOff x="381" y="2280"/>
              <a:chExt cx="5369" cy="48"/>
            </a:xfrm>
          </p:grpSpPr>
          <p:sp>
            <p:nvSpPr>
              <p:cNvPr id="35845" name="Line 5"/>
              <p:cNvSpPr>
                <a:spLocks noChangeShapeType="1"/>
              </p:cNvSpPr>
              <p:nvPr/>
            </p:nvSpPr>
            <p:spPr bwMode="auto">
              <a:xfrm>
                <a:off x="381" y="2328"/>
                <a:ext cx="5369" cy="0"/>
              </a:xfrm>
              <a:prstGeom prst="line">
                <a:avLst/>
              </a:prstGeom>
              <a:noFill/>
              <a:ln w="25400" cap="sq">
                <a:solidFill>
                  <a:schemeClr val="hlink"/>
                </a:solidFill>
                <a:round/>
                <a:headEnd type="none" w="sm" len="sm"/>
                <a:tailEnd type="none" w="sm" len="sm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35846" name="Line 6"/>
              <p:cNvSpPr>
                <a:spLocks noChangeShapeType="1"/>
              </p:cNvSpPr>
              <p:nvPr/>
            </p:nvSpPr>
            <p:spPr bwMode="auto">
              <a:xfrm>
                <a:off x="381" y="2280"/>
                <a:ext cx="5369" cy="0"/>
              </a:xfrm>
              <a:prstGeom prst="line">
                <a:avLst/>
              </a:prstGeom>
              <a:noFill/>
              <a:ln w="76200" cap="sq">
                <a:solidFill>
                  <a:schemeClr val="hlink"/>
                </a:solidFill>
                <a:round/>
                <a:headEnd type="none" w="sm" len="sm"/>
                <a:tailEnd type="none" w="sm" len="sm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</p:grpSp>
        <p:sp>
          <p:nvSpPr>
            <p:cNvPr id="35847" name="Rectangle 7"/>
            <p:cNvSpPr>
              <a:spLocks noChangeArrowheads="1"/>
            </p:cNvSpPr>
            <p:nvPr/>
          </p:nvSpPr>
          <p:spPr bwMode="auto">
            <a:xfrm>
              <a:off x="384" y="960"/>
              <a:ext cx="5375" cy="384"/>
            </a:xfrm>
            <a:prstGeom prst="rect">
              <a:avLst/>
            </a:prstGeom>
            <a:gradFill rotWithShape="0">
              <a:gsLst>
                <a:gs pos="0">
                  <a:schemeClr val="accent1"/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35848" name="Rectangle 8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2286000"/>
            <a:ext cx="7772400" cy="1143000"/>
          </a:xfrm>
        </p:spPr>
        <p:txBody>
          <a:bodyPr anchor="ctr"/>
          <a:lstStyle>
            <a:lvl1pPr algn="ctr">
              <a:defRPr/>
            </a:lvl1pPr>
          </a:lstStyle>
          <a:p>
            <a:pPr lvl="0"/>
            <a:r>
              <a:rPr lang="cs-CZ" noProof="0" smtClean="0"/>
              <a:t>Klepnutím upravíte styl předlohy nadpisu.</a:t>
            </a:r>
          </a:p>
        </p:txBody>
      </p:sp>
      <p:sp>
        <p:nvSpPr>
          <p:cNvPr id="35849" name="Rectangle 9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Klepnutím upravíte styl předlohy podnadpisu.</a:t>
            </a:r>
          </a:p>
        </p:txBody>
      </p:sp>
      <p:sp>
        <p:nvSpPr>
          <p:cNvPr id="35850" name="Rectangle 10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5851" name="Rectangle 11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7BBB2B42-8303-4A8C-93B3-D5D7040D3B84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35852" name="Rectangle 12"/>
          <p:cNvSpPr>
            <a:spLocks noGrp="1" noChangeArrowheads="1"/>
          </p:cNvSpPr>
          <p:nvPr>
            <p:ph type="dt" sz="half" idx="2"/>
          </p:nvPr>
        </p:nvSpPr>
        <p:spPr/>
        <p:txBody>
          <a:bodyPr/>
          <a:lstStyle>
            <a:lvl1pPr>
              <a:defRPr/>
            </a:lvl1pPr>
          </a:lstStyle>
          <a:p>
            <a:fld id="{E3D350E9-C315-4FC0-8C95-C7BA5BF7004F}" type="datetimeFigureOut">
              <a:rPr lang="cs-CZ"/>
              <a:pPr/>
              <a:t>28.7.2012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B3329F67-DAB4-4056-A582-86B9441E5BED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4DA97C08-419C-4251-9EDC-8BDAD55C591A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562220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251E5030-4857-4580-870F-869FCD323922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F6618F9E-60ED-4BA9-A854-05ADAE8994E7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955247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143000" y="1790700"/>
            <a:ext cx="3810000" cy="43815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105400" y="1790700"/>
            <a:ext cx="3810000" cy="43815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36882FE1-F2CE-4069-A1CA-28891F2412C3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050150F6-CB17-4F2E-8C27-5BB215B72DC9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586302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D364EC35-AA54-4A44-A94B-82683B3DC093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45D69D7B-BE90-42D0-9AF2-F7186E3E0DBE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042169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71CE5FC0-0F0F-4B25-AB21-6BA0B8777CA0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444E9F8A-4F0A-4855-8FB4-344485139964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51997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75F92BA2-F895-430C-915D-E5F144A4C97D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F6D9B3E9-1904-4ED9-8A68-C8766B0052F5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060523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B9ECE6BA-C4B8-47EE-8002-F0325C56EFF8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A5C61C07-A11E-437E-A9CA-D07A1AF1D12D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178370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457D180-FBA5-41CD-89FA-163145E54A3A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A3A00E62-2649-4326-94AB-D0C3D313FA19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672379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B61A9C6-118D-4344-9DAD-FF1A9BAE4937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8687AA79-5886-4175-9995-8E3FA262526C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995266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34188" y="266700"/>
            <a:ext cx="2081212" cy="59055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90550" y="266700"/>
            <a:ext cx="6091238" cy="59055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272683E8-3698-412F-BE91-2D2600259995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FB14FDD8-535D-4A69-8221-502ED3057C87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3114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effectLst/>
                <a:latin typeface="+mn-lt"/>
              </a:defRPr>
            </a:lvl1pPr>
          </a:lstStyle>
          <a:p>
            <a:pPr>
              <a:defRPr/>
            </a:pPr>
            <a:fld id="{7D3A4F9F-F709-4F1C-8D05-2915B9586A32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effectLst/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effectLst/>
                <a:latin typeface="+mn-lt"/>
              </a:defRPr>
            </a:lvl1pPr>
          </a:lstStyle>
          <a:p>
            <a:pPr>
              <a:defRPr/>
            </a:pPr>
            <a:fld id="{C3C28504-965D-4FF4-8F12-E9C827DCDA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7" r:id="rId1"/>
    <p:sldLayoutId id="2147483748" r:id="rId2"/>
    <p:sldLayoutId id="2147483749" r:id="rId3"/>
    <p:sldLayoutId id="2147483750" r:id="rId4"/>
    <p:sldLayoutId id="2147483751" r:id="rId5"/>
    <p:sldLayoutId id="2147483752" r:id="rId6"/>
    <p:sldLayoutId id="2147483753" r:id="rId7"/>
    <p:sldLayoutId id="2147483754" r:id="rId8"/>
    <p:sldLayoutId id="2147483755" r:id="rId9"/>
    <p:sldLayoutId id="2147483756" r:id="rId10"/>
    <p:sldLayoutId id="2147483757" r:id="rId11"/>
  </p:sldLayoutIdLst>
  <p:transition/>
  <p:timing>
    <p:tnLst>
      <p:par>
        <p:cTn id="1" dur="indefinite" restart="never" nodeType="tmRoot"/>
      </p:par>
    </p:tnLst>
  </p:timing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2"/>
            </a:gs>
            <a:gs pos="10000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ChangeArrowheads="1"/>
          </p:cNvSpPr>
          <p:nvPr/>
        </p:nvSpPr>
        <p:spPr bwMode="auto">
          <a:xfrm>
            <a:off x="0" y="0"/>
            <a:ext cx="1444625" cy="6858000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chemeClr val="accent1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kumimoji="1" lang="cs-CZ">
              <a:effectLst/>
            </a:endParaRPr>
          </a:p>
        </p:txBody>
      </p:sp>
      <p:grpSp>
        <p:nvGrpSpPr>
          <p:cNvPr id="34819" name="Group 3"/>
          <p:cNvGrpSpPr>
            <a:grpSpLocks/>
          </p:cNvGrpSpPr>
          <p:nvPr/>
        </p:nvGrpSpPr>
        <p:grpSpPr bwMode="auto">
          <a:xfrm>
            <a:off x="620713" y="1447800"/>
            <a:ext cx="8523287" cy="76200"/>
            <a:chOff x="381" y="888"/>
            <a:chExt cx="5369" cy="48"/>
          </a:xfrm>
        </p:grpSpPr>
        <p:sp>
          <p:nvSpPr>
            <p:cNvPr id="34820" name="Line 4"/>
            <p:cNvSpPr>
              <a:spLocks noChangeShapeType="1"/>
            </p:cNvSpPr>
            <p:nvPr/>
          </p:nvSpPr>
          <p:spPr bwMode="auto">
            <a:xfrm>
              <a:off x="381" y="936"/>
              <a:ext cx="5369" cy="0"/>
            </a:xfrm>
            <a:prstGeom prst="line">
              <a:avLst/>
            </a:prstGeom>
            <a:noFill/>
            <a:ln w="25400" cap="sq">
              <a:solidFill>
                <a:schemeClr val="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4821" name="Line 5"/>
            <p:cNvSpPr>
              <a:spLocks noChangeShapeType="1"/>
            </p:cNvSpPr>
            <p:nvPr/>
          </p:nvSpPr>
          <p:spPr bwMode="auto">
            <a:xfrm>
              <a:off x="381" y="888"/>
              <a:ext cx="5369" cy="0"/>
            </a:xfrm>
            <a:prstGeom prst="line">
              <a:avLst/>
            </a:prstGeom>
            <a:noFill/>
            <a:ln w="76200" cap="sq">
              <a:solidFill>
                <a:schemeClr val="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34822" name="Rectangle 6"/>
          <p:cNvSpPr>
            <a:spLocks noGrp="1" noChangeArrowheads="1"/>
          </p:cNvSpPr>
          <p:nvPr>
            <p:ph type="title"/>
          </p:nvPr>
        </p:nvSpPr>
        <p:spPr bwMode="auto">
          <a:xfrm>
            <a:off x="590550" y="266700"/>
            <a:ext cx="8324850" cy="1104900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2075" tIns="46038" rIns="92075" bIns="46038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upravíte styl předlohy nadpisu.</a:t>
            </a:r>
          </a:p>
        </p:txBody>
      </p:sp>
      <p:sp>
        <p:nvSpPr>
          <p:cNvPr id="34823" name="Rectangle 7"/>
          <p:cNvSpPr>
            <a:spLocks noGrp="1" noChangeArrowheads="1"/>
          </p:cNvSpPr>
          <p:nvPr>
            <p:ph type="body" idx="1"/>
          </p:nvPr>
        </p:nvSpPr>
        <p:spPr bwMode="auto">
          <a:xfrm>
            <a:off x="1143000" y="1790700"/>
            <a:ext cx="7772400" cy="4381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upravíte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4824" name="Rectangle 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276600" y="64008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ctr" anchorCtr="0" compatLnSpc="1">
            <a:prstTxWarp prst="textNoShape">
              <a:avLst/>
            </a:prstTxWarp>
          </a:bodyPr>
          <a:lstStyle>
            <a:lvl1pPr algn="ctr">
              <a:defRPr sz="1400">
                <a:effectLst/>
              </a:defRPr>
            </a:lvl1pPr>
          </a:lstStyle>
          <a:p>
            <a:endParaRPr lang="cs-CZ"/>
          </a:p>
        </p:txBody>
      </p:sp>
      <p:sp>
        <p:nvSpPr>
          <p:cNvPr id="34825" name="Rectangle 9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7010400" y="64008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none" lIns="92075" tIns="46038" rIns="92075" bIns="46038" numCol="1" anchor="ctr" anchorCtr="0" compatLnSpc="1">
            <a:prstTxWarp prst="textNoShape">
              <a:avLst/>
            </a:prstTxWarp>
          </a:bodyPr>
          <a:lstStyle>
            <a:lvl1pPr algn="r">
              <a:defRPr sz="1400">
                <a:effectLst/>
              </a:defRPr>
            </a:lvl1pPr>
          </a:lstStyle>
          <a:p>
            <a:fld id="{0754B1B9-BF3D-4537-B2D6-D8AFB321D706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34826" name="Rectangle 10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0" y="64008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ctr" anchorCtr="0" compatLnSpc="1">
            <a:prstTxWarp prst="textNoShape">
              <a:avLst/>
            </a:prstTxWarp>
          </a:bodyPr>
          <a:lstStyle>
            <a:lvl1pPr>
              <a:defRPr sz="1400">
                <a:effectLst/>
              </a:defRPr>
            </a:lvl1pPr>
          </a:lstStyle>
          <a:p>
            <a:fld id="{AAE42254-580F-4AC1-A36F-9CE528D8D1D5}" type="datetimeFigureOut">
              <a:rPr lang="cs-CZ"/>
              <a:pPr/>
              <a:t>28.7.2012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746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2pPr>
      <a:lvl3pPr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3pPr>
      <a:lvl4pPr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4pPr>
      <a:lvl5pPr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5pPr>
      <a:lvl6pPr marL="457200"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6pPr>
      <a:lvl7pPr marL="914400"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7pPr>
      <a:lvl8pPr marL="1371600"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8pPr>
      <a:lvl9pPr marL="1828800"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tx2"/>
        </a:buClr>
        <a:buSzPct val="90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75000"/>
        <a:buFont typeface="Wingdings" pitchFamily="2" charset="2"/>
        <a:buChar char="v"/>
        <a:defRPr sz="32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32073266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5059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050" y="317500"/>
            <a:ext cx="5402263" cy="1049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6375" y="692150"/>
            <a:ext cx="7058025" cy="6063198"/>
          </a:xfrm>
          <a:prstGeom prst="rect">
            <a:avLst/>
          </a:prstGeom>
          <a:noFill/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cs-CZ" dirty="0">
                <a:effectLst/>
                <a:latin typeface="Times New Roman" pitchFamily="18" charset="0"/>
                <a:cs typeface="Times New Roman" pitchFamily="18" charset="0"/>
              </a:rPr>
              <a:t>                              </a:t>
            </a:r>
            <a:r>
              <a:rPr lang="cs-CZ" sz="2800" b="1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A N O T A C E</a:t>
            </a:r>
          </a:p>
          <a:p>
            <a:endParaRPr lang="cs-CZ" dirty="0"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  Určeno pro  4. ročník</a:t>
            </a:r>
          </a:p>
          <a:p>
            <a:pPr>
              <a:buFont typeface="Arial" charset="0"/>
              <a:buChar char="•"/>
            </a:pPr>
            <a:endParaRPr lang="cs-CZ" dirty="0"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  Orientace na mapě</a:t>
            </a:r>
          </a:p>
          <a:p>
            <a:endParaRPr lang="cs-CZ" dirty="0"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  Měření vzdáleností</a:t>
            </a:r>
          </a:p>
          <a:p>
            <a:pPr>
              <a:buFont typeface="Arial" charset="0"/>
              <a:buChar char="•"/>
            </a:pPr>
            <a:endParaRPr lang="cs-CZ" dirty="0"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  Práce  na  interaktivní  tabuli</a:t>
            </a:r>
          </a:p>
          <a:p>
            <a:pPr>
              <a:buFont typeface="Arial" charset="0"/>
              <a:buChar char="•"/>
            </a:pPr>
            <a:endParaRPr lang="cs-CZ" dirty="0"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  Tisk jednotlivých částí </a:t>
            </a:r>
            <a:r>
              <a:rPr lang="cs-CZ" dirty="0" smtClean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(pero, měřítko, atlas</a:t>
            </a:r>
            <a:r>
              <a:rPr lang="cs-CZ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)</a:t>
            </a:r>
          </a:p>
          <a:p>
            <a:pPr>
              <a:buFont typeface="Arial" charset="0"/>
              <a:buChar char="•"/>
            </a:pPr>
            <a:endParaRPr lang="cs-CZ" dirty="0"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  Inovace: Kontrola práce pomocí interaktivní tabule</a:t>
            </a:r>
          </a:p>
          <a:p>
            <a:pPr>
              <a:buFont typeface="Arial" charset="0"/>
              <a:buChar char="•"/>
            </a:pPr>
            <a:endParaRPr lang="cs-CZ" dirty="0">
              <a:effectLst/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>
                <a:effectLst/>
                <a:latin typeface="Times New Roman" pitchFamily="18" charset="0"/>
                <a:cs typeface="Times New Roman" pitchFamily="18" charset="0"/>
              </a:rPr>
              <a:t>                  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/>
          </p:cNvSpPr>
          <p:nvPr>
            <p:ph type="title"/>
          </p:nvPr>
        </p:nvSpPr>
        <p:spPr>
          <a:xfrm>
            <a:off x="107950" y="1052513"/>
            <a:ext cx="8928100" cy="4248150"/>
          </a:xfrm>
        </p:spPr>
        <p:txBody>
          <a:bodyPr/>
          <a:lstStyle/>
          <a:p>
            <a:r>
              <a:rPr lang="cs-CZ" sz="8800" b="1" smtClean="0">
                <a:solidFill>
                  <a:schemeClr val="tx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KRAJ  VYSOČINA </a:t>
            </a:r>
            <a:endParaRPr lang="cs-CZ" smtClean="0">
              <a:solidFill>
                <a:schemeClr val="folHlink"/>
              </a:solidFill>
              <a:latin typeface="Arial" charset="0"/>
            </a:endParaRPr>
          </a:p>
        </p:txBody>
      </p:sp>
    </p:spTree>
  </p:cSld>
  <p:clrMapOvr>
    <a:masterClrMapping/>
  </p:clrMapOvr>
  <p:transition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3.61111E-6 3.33333E-6  C 0.06892 3.33333E-6  0.125 0.02847  0.125 0.06389  C 0.125 0.09907  0.06892 0.12777  3.61111E-6 0.12777  C -0.0691 0.12777  -0.125 0.09907  -0.125 0.06389  C -0.125 0.02847  -0.0691 3.33333E-6  3.61111E-6 3.33333E-6  Z " pathEditMode="relative">
                                      <p:cBhvr>
                                        <p:cTn id="6" dur="2000" fill="hold"/>
                                        <p:tgtEl>
                                          <p:spTgt spid="286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1476375" y="260350"/>
            <a:ext cx="7559675" cy="6597650"/>
          </a:xfrm>
        </p:spPr>
        <p:txBody>
          <a:bodyPr/>
          <a:lstStyle/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8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    </a:t>
            </a:r>
            <a:r>
              <a:rPr lang="cs-CZ" sz="2400" u="sng" dirty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ÚKOL: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2400" u="sng" dirty="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2400" u="sng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2400" u="sng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80000"/>
              </a:lnSpc>
            </a:pPr>
            <a:r>
              <a:rPr lang="cs-CZ" sz="2400" u="sng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Zjisti podle mapy části Českomoravské </a:t>
            </a:r>
            <a:r>
              <a:rPr lang="cs-CZ" sz="2400" u="sng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vrchoviny.</a:t>
            </a:r>
            <a:endParaRPr lang="cs-CZ" sz="2400" u="sng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2400" u="sng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4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    Ž . . . . . é  h . . y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4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    Ž . á . . . é  v . . y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4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    J . . . . . . . é  v . . y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2400" u="sng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80000"/>
              </a:lnSpc>
            </a:pPr>
            <a:r>
              <a:rPr lang="cs-CZ" sz="2400" u="sng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Sestav z těchto písmen vrcholy Českomoravské vrchoviny. Jaké výšky dosahují?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2400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4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    CIAVJOŘE ………………..           ………. </a:t>
            </a:r>
            <a:r>
              <a:rPr lang="cs-CZ" sz="2400" dirty="0" err="1">
                <a:effectLst>
                  <a:outerShdw blurRad="38100" dist="38100" dir="2700000" algn="tl">
                    <a:srgbClr val="000000"/>
                  </a:outerShdw>
                </a:effectLst>
              </a:rPr>
              <a:t>m.n.m</a:t>
            </a:r>
            <a:r>
              <a:rPr lang="cs-CZ" sz="24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.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4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    ĚEVDT KSLA ……………..           ………. </a:t>
            </a:r>
            <a:r>
              <a:rPr lang="cs-CZ" sz="2400" dirty="0" err="1">
                <a:effectLst>
                  <a:outerShdw blurRad="38100" dist="38100" dir="2700000" algn="tl">
                    <a:srgbClr val="000000"/>
                  </a:outerShdw>
                </a:effectLst>
              </a:rPr>
              <a:t>m.n.m</a:t>
            </a:r>
            <a:r>
              <a:rPr lang="cs-CZ" sz="24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.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4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    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2400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4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  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1476375" y="260350"/>
            <a:ext cx="7559675" cy="6597650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cs-CZ" sz="4400">
                <a:effectLst>
                  <a:outerShdw blurRad="38100" dist="38100" dir="2700000" algn="tl">
                    <a:srgbClr val="000000"/>
                  </a:outerShdw>
                </a:effectLst>
              </a:rPr>
              <a:t>    </a:t>
            </a:r>
            <a:r>
              <a:rPr lang="cs-CZ" sz="2400" u="sng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ŘEŠENÍ:</a:t>
            </a:r>
          </a:p>
          <a:p>
            <a:pPr>
              <a:buFont typeface="Wingdings" pitchFamily="2" charset="2"/>
              <a:buNone/>
            </a:pPr>
            <a:endParaRPr lang="cs-CZ" sz="2400" u="sng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sz="2400" u="sng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sz="2400" u="sng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Železné hory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  Žďárské vrchy 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  Jihlavské vrchy</a:t>
            </a:r>
          </a:p>
          <a:p>
            <a:pPr>
              <a:buFont typeface="Wingdings" pitchFamily="2" charset="2"/>
              <a:buNone/>
            </a:pPr>
            <a:endParaRPr lang="cs-CZ" sz="2400" u="sng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Javořice – 837 m.n.m.  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  Devět skal – 836 m.n.m.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1584325" y="260350"/>
            <a:ext cx="7559675" cy="5905500"/>
          </a:xfrm>
        </p:spPr>
        <p:txBody>
          <a:bodyPr/>
          <a:lstStyle/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>
                <a:effectLst>
                  <a:outerShdw blurRad="38100" dist="38100" dir="2700000" algn="tl">
                    <a:srgbClr val="000000"/>
                  </a:outerShdw>
                </a:effectLst>
              </a:rPr>
              <a:t>    </a:t>
            </a:r>
            <a:r>
              <a:rPr lang="cs-CZ" sz="2400" u="sng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ÚKOL: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2400" u="sng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2400" u="sng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2400" u="sng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2400" u="sng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80000"/>
              </a:lnSpc>
            </a:pPr>
            <a:r>
              <a:rPr lang="cs-CZ" sz="2400" u="sng">
                <a:effectLst>
                  <a:outerShdw blurRad="38100" dist="38100" dir="2700000" algn="tl">
                    <a:srgbClr val="000000"/>
                  </a:outerShdw>
                </a:effectLst>
              </a:rPr>
              <a:t>Vyhledej na mapě řeky, které pramení na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</a:t>
            </a:r>
            <a:r>
              <a:rPr lang="cs-CZ" sz="2400" u="sng">
                <a:effectLst>
                  <a:outerShdw blurRad="38100" dist="38100" dir="2700000" algn="tl">
                    <a:srgbClr val="000000"/>
                  </a:outerShdw>
                </a:effectLst>
              </a:rPr>
              <a:t>Českomoravské vrchovině: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2400" u="sng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Ž . . . . . a                    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N . . . . . a                    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O . . . . a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D . . e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J . . . . . a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S . . . . . a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800">
                <a:effectLst>
                  <a:outerShdw blurRad="38100" dist="38100" dir="2700000" algn="tl">
                    <a:srgbClr val="000000"/>
                  </a:outerShdw>
                </a:effectLst>
              </a:rPr>
              <a:t>  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1476375" y="260350"/>
            <a:ext cx="7559675" cy="5832475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cs-CZ" sz="3600">
                <a:effectLst>
                  <a:outerShdw blurRad="38100" dist="38100" dir="2700000" algn="tl">
                    <a:srgbClr val="000000"/>
                  </a:outerShdw>
                </a:effectLst>
              </a:rPr>
              <a:t>    </a:t>
            </a:r>
            <a:r>
              <a:rPr lang="cs-CZ" sz="2400" u="sng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ŘEŠENÍ:</a:t>
            </a:r>
          </a:p>
          <a:p>
            <a:pPr>
              <a:buFont typeface="Wingdings" pitchFamily="2" charset="2"/>
              <a:buNone/>
            </a:pPr>
            <a:endParaRPr lang="cs-CZ" u="sng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u="sng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u="sng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Želivka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Nežárka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Oslava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Dyje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Jihlava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Svratka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             </a:t>
            </a:r>
          </a:p>
          <a:p>
            <a:pPr>
              <a:buFont typeface="Wingdings" pitchFamily="2" charset="2"/>
              <a:buNone/>
            </a:pPr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1476375" y="260350"/>
            <a:ext cx="7559675" cy="6337300"/>
          </a:xfrm>
        </p:spPr>
        <p:txBody>
          <a:bodyPr/>
          <a:lstStyle/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>
                <a:effectLst>
                  <a:outerShdw blurRad="38100" dist="38100" dir="2700000" algn="tl">
                    <a:srgbClr val="000000"/>
                  </a:outerShdw>
                </a:effectLst>
              </a:rPr>
              <a:t>    </a:t>
            </a:r>
            <a:r>
              <a:rPr lang="cs-CZ" sz="2400" u="sng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ÚKOL: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 sz="2400" u="sng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 sz="2400" u="sng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 sz="2400" u="sng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 sz="2400" u="sng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90000"/>
              </a:lnSpc>
            </a:pPr>
            <a:r>
              <a:rPr lang="cs-CZ" sz="2400" u="sng">
                <a:effectLst>
                  <a:outerShdw blurRad="38100" dist="38100" dir="2700000" algn="tl">
                    <a:srgbClr val="000000"/>
                  </a:outerShdw>
                </a:effectLst>
              </a:rPr>
              <a:t>Nejlidnatější města na Českomoravské vrchovině jsou: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Ž . . .  nad Sázavou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H . . . . . . . .  B . . . 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J . . . . . a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T . . . . č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800">
                <a:effectLst>
                  <a:outerShdw blurRad="38100" dist="38100" dir="2700000" algn="tl">
                    <a:srgbClr val="000000"/>
                  </a:outerShdw>
                </a:effectLst>
              </a:rPr>
              <a:t>    </a:t>
            </a:r>
            <a:endParaRPr lang="cs-CZ" sz="2800" u="sng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800">
                <a:effectLst>
                  <a:outerShdw blurRad="38100" dist="38100" dir="2700000" algn="tl">
                    <a:srgbClr val="000000"/>
                  </a:outerShdw>
                </a:effectLst>
              </a:rPr>
              <a:t>  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1476375" y="260350"/>
            <a:ext cx="7559675" cy="5832475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cs-CZ" sz="3600">
                <a:effectLst>
                  <a:outerShdw blurRad="38100" dist="38100" dir="2700000" algn="tl">
                    <a:srgbClr val="000000"/>
                  </a:outerShdw>
                </a:effectLst>
              </a:rPr>
              <a:t>    </a:t>
            </a:r>
            <a:r>
              <a:rPr lang="cs-CZ" sz="2400" u="sng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ŘEŠENÍ:</a:t>
            </a:r>
          </a:p>
          <a:p>
            <a:pPr>
              <a:buFont typeface="Wingdings" pitchFamily="2" charset="2"/>
              <a:buNone/>
            </a:pPr>
            <a:endParaRPr lang="cs-CZ" u="sng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u="sng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u="sng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Žďár nad Sázavou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Havlíčkův Brod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Jihlava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Třebíč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</a:t>
            </a:r>
          </a:p>
          <a:p>
            <a:pPr>
              <a:buFont typeface="Wingdings" pitchFamily="2" charset="2"/>
              <a:buNone/>
            </a:pPr>
            <a:endParaRPr lang="cs-CZ" sz="240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1476375" y="260350"/>
            <a:ext cx="7559675" cy="6337300"/>
          </a:xfrm>
        </p:spPr>
        <p:txBody>
          <a:bodyPr/>
          <a:lstStyle/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>
                <a:effectLst>
                  <a:outerShdw blurRad="38100" dist="38100" dir="2700000" algn="tl">
                    <a:srgbClr val="000000"/>
                  </a:outerShdw>
                </a:effectLst>
              </a:rPr>
              <a:t>    </a:t>
            </a:r>
            <a:r>
              <a:rPr lang="cs-CZ" sz="2400" u="sng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ÚKOL: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 sz="2400" u="sng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 sz="2400" u="sng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 sz="2400" u="sng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 sz="2400" u="sng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90000"/>
              </a:lnSpc>
            </a:pPr>
            <a:r>
              <a:rPr lang="cs-CZ" sz="2400" u="sng">
                <a:effectLst>
                  <a:outerShdw blurRad="38100" dist="38100" dir="2700000" algn="tl">
                    <a:srgbClr val="000000"/>
                  </a:outerShdw>
                </a:effectLst>
              </a:rPr>
              <a:t>Které město si myslím?</a:t>
            </a:r>
          </a:p>
          <a:p>
            <a:pPr>
              <a:lnSpc>
                <a:spcPct val="90000"/>
              </a:lnSpc>
            </a:pPr>
            <a:endParaRPr lang="cs-CZ" sz="2400" u="sng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Je v něm Muzeum rekordů a kuriozit. Leží na 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západ od Jihlavy.      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PE . . . . . OV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Podle filmu „Marečku, podejte mi pero“ se sem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odstěhoval Hliník. Leží na SZ od Jihlavy.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H . . . . . . C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800">
                <a:effectLst>
                  <a:outerShdw blurRad="38100" dist="38100" dir="2700000" algn="tl">
                    <a:srgbClr val="000000"/>
                  </a:outerShdw>
                </a:effectLst>
              </a:rPr>
              <a:t>    </a:t>
            </a:r>
            <a:endParaRPr lang="cs-CZ" sz="2800" u="sng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800">
                <a:effectLst>
                  <a:outerShdw blurRad="38100" dist="38100" dir="2700000" algn="tl">
                    <a:srgbClr val="000000"/>
                  </a:outerShdw>
                </a:effectLst>
              </a:rPr>
              <a:t>  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1476375" y="260350"/>
            <a:ext cx="7559675" cy="5832475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cs-CZ" sz="3600">
                <a:effectLst>
                  <a:outerShdw blurRad="38100" dist="38100" dir="2700000" algn="tl">
                    <a:srgbClr val="000000"/>
                  </a:outerShdw>
                </a:effectLst>
              </a:rPr>
              <a:t>    </a:t>
            </a:r>
            <a:r>
              <a:rPr lang="cs-CZ" sz="2400" u="sng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ŘEŠENÍ:</a:t>
            </a:r>
          </a:p>
          <a:p>
            <a:pPr>
              <a:buFont typeface="Wingdings" pitchFamily="2" charset="2"/>
              <a:buNone/>
            </a:pPr>
            <a:endParaRPr lang="cs-CZ" u="sng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u="sng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u="sng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Pelhřimov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Humpolec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</a:t>
            </a:r>
          </a:p>
          <a:p>
            <a:pPr>
              <a:buFont typeface="Wingdings" pitchFamily="2" charset="2"/>
              <a:buNone/>
            </a:pPr>
            <a:endParaRPr lang="cs-CZ" sz="240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Obdélník 2"/>
          <p:cNvSpPr>
            <a:spLocks noChangeArrowheads="1"/>
          </p:cNvSpPr>
          <p:nvPr/>
        </p:nvSpPr>
        <p:spPr bwMode="auto">
          <a:xfrm>
            <a:off x="1692275" y="1844675"/>
            <a:ext cx="5534025" cy="915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endParaRPr lang="cs-CZ" sz="1800">
              <a:solidFill>
                <a:srgbClr val="000000"/>
              </a:solidFill>
              <a:effectLst/>
              <a:latin typeface="Calibri" pitchFamily="34" charset="0"/>
            </a:endParaRPr>
          </a:p>
          <a:p>
            <a:r>
              <a:rPr lang="cs-CZ" sz="1800">
                <a:effectLst/>
                <a:latin typeface="Calibri" pitchFamily="34" charset="0"/>
              </a:rPr>
              <a:t>Ilustrace:</a:t>
            </a:r>
            <a:r>
              <a:rPr lang="cs-CZ" sz="1800">
                <a:solidFill>
                  <a:srgbClr val="000000"/>
                </a:solidFill>
                <a:effectLst/>
                <a:latin typeface="Calibri" pitchFamily="34" charset="0"/>
              </a:rPr>
              <a:t> </a:t>
            </a:r>
            <a:r>
              <a:rPr lang="cs-CZ" sz="1800">
                <a:solidFill>
                  <a:srgbClr val="000000"/>
                </a:solidFill>
                <a:effectLst/>
                <a:latin typeface="Calibri" pitchFamily="34" charset="0"/>
                <a:hlinkClick r:id="rId2"/>
              </a:rPr>
              <a:t>www.office.microsoft.com</a:t>
            </a:r>
            <a:endParaRPr lang="cs-CZ" sz="1800">
              <a:solidFill>
                <a:srgbClr val="000000"/>
              </a:solidFill>
              <a:effectLst/>
              <a:latin typeface="Calibri" pitchFamily="34" charset="0"/>
            </a:endParaRPr>
          </a:p>
          <a:p>
            <a:r>
              <a:rPr lang="cs-CZ" sz="1800">
                <a:effectLst/>
                <a:latin typeface="Calibri" pitchFamily="34" charset="0"/>
              </a:rPr>
              <a:t>Archiv autorky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Project Post-Mortem">
  <a:themeElements>
    <a:clrScheme name="Project Post-Mortem 1">
      <a:dk1>
        <a:srgbClr val="003366"/>
      </a:dk1>
      <a:lt1>
        <a:srgbClr val="FFFFFF"/>
      </a:lt1>
      <a:dk2>
        <a:srgbClr val="008080"/>
      </a:dk2>
      <a:lt2>
        <a:srgbClr val="FFCC66"/>
      </a:lt2>
      <a:accent1>
        <a:srgbClr val="3366CC"/>
      </a:accent1>
      <a:accent2>
        <a:srgbClr val="0099CC"/>
      </a:accent2>
      <a:accent3>
        <a:srgbClr val="AAC0C0"/>
      </a:accent3>
      <a:accent4>
        <a:srgbClr val="DADADA"/>
      </a:accent4>
      <a:accent5>
        <a:srgbClr val="ADB8E2"/>
      </a:accent5>
      <a:accent6>
        <a:srgbClr val="008AB9"/>
      </a:accent6>
      <a:hlink>
        <a:srgbClr val="999933"/>
      </a:hlink>
      <a:folHlink>
        <a:srgbClr val="009900"/>
      </a:folHlink>
    </a:clrScheme>
    <a:fontScheme name="Project Post-Mortem">
      <a:majorFont>
        <a:latin typeface="Garamond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roject Post-Mortem 1">
        <a:dk1>
          <a:srgbClr val="003366"/>
        </a:dk1>
        <a:lt1>
          <a:srgbClr val="FFFFFF"/>
        </a:lt1>
        <a:dk2>
          <a:srgbClr val="008080"/>
        </a:dk2>
        <a:lt2>
          <a:srgbClr val="FFCC66"/>
        </a:lt2>
        <a:accent1>
          <a:srgbClr val="3366CC"/>
        </a:accent1>
        <a:accent2>
          <a:srgbClr val="0099CC"/>
        </a:accent2>
        <a:accent3>
          <a:srgbClr val="AAC0C0"/>
        </a:accent3>
        <a:accent4>
          <a:srgbClr val="DADADA"/>
        </a:accent4>
        <a:accent5>
          <a:srgbClr val="ADB8E2"/>
        </a:accent5>
        <a:accent6>
          <a:srgbClr val="008AB9"/>
        </a:accent6>
        <a:hlink>
          <a:srgbClr val="999933"/>
        </a:hlink>
        <a:folHlink>
          <a:srgbClr val="00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ject Post-Mortem 2">
        <a:dk1>
          <a:srgbClr val="4D4D4D"/>
        </a:dk1>
        <a:lt1>
          <a:srgbClr val="D6EFD0"/>
        </a:lt1>
        <a:dk2>
          <a:srgbClr val="336699"/>
        </a:dk2>
        <a:lt2>
          <a:srgbClr val="65B5D1"/>
        </a:lt2>
        <a:accent1>
          <a:srgbClr val="9BB9C3"/>
        </a:accent1>
        <a:accent2>
          <a:srgbClr val="99CCFF"/>
        </a:accent2>
        <a:accent3>
          <a:srgbClr val="E8F6E4"/>
        </a:accent3>
        <a:accent4>
          <a:srgbClr val="404040"/>
        </a:accent4>
        <a:accent5>
          <a:srgbClr val="CBD9DE"/>
        </a:accent5>
        <a:accent6>
          <a:srgbClr val="8AB9E7"/>
        </a:accent6>
        <a:hlink>
          <a:srgbClr val="009999"/>
        </a:hlink>
        <a:folHlink>
          <a:srgbClr val="CCCC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roject Post-Mortem 3">
        <a:dk1>
          <a:srgbClr val="000000"/>
        </a:dk1>
        <a:lt1>
          <a:srgbClr val="FFFFFF"/>
        </a:lt1>
        <a:dk2>
          <a:srgbClr val="000000"/>
        </a:dk2>
        <a:lt2>
          <a:srgbClr val="FFFFFF"/>
        </a:lt2>
        <a:accent1>
          <a:srgbClr val="969696"/>
        </a:accent1>
        <a:accent2>
          <a:srgbClr val="EAEAEA"/>
        </a:accent2>
        <a:accent3>
          <a:srgbClr val="FFFFFF"/>
        </a:accent3>
        <a:accent4>
          <a:srgbClr val="000000"/>
        </a:accent4>
        <a:accent5>
          <a:srgbClr val="C9C9C9"/>
        </a:accent5>
        <a:accent6>
          <a:srgbClr val="D4D4D4"/>
        </a:accent6>
        <a:hlink>
          <a:srgbClr val="5F5F5F"/>
        </a:hlink>
        <a:folHlink>
          <a:srgbClr val="CBCBC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roject Post-Mortem 4">
        <a:dk1>
          <a:srgbClr val="003300"/>
        </a:dk1>
        <a:lt1>
          <a:srgbClr val="FFFFFF"/>
        </a:lt1>
        <a:dk2>
          <a:srgbClr val="336600"/>
        </a:dk2>
        <a:lt2>
          <a:srgbClr val="FFCC66"/>
        </a:lt2>
        <a:accent1>
          <a:srgbClr val="996633"/>
        </a:accent1>
        <a:accent2>
          <a:srgbClr val="0099CC"/>
        </a:accent2>
        <a:accent3>
          <a:srgbClr val="ADB8AA"/>
        </a:accent3>
        <a:accent4>
          <a:srgbClr val="DADADA"/>
        </a:accent4>
        <a:accent5>
          <a:srgbClr val="CAB8AD"/>
        </a:accent5>
        <a:accent6>
          <a:srgbClr val="008AB9"/>
        </a:accent6>
        <a:hlink>
          <a:srgbClr val="FF9933"/>
        </a:hlink>
        <a:folHlink>
          <a:srgbClr val="00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ject Post-Mortem 5">
        <a:dk1>
          <a:srgbClr val="100000"/>
        </a:dk1>
        <a:lt1>
          <a:srgbClr val="FFFFFF"/>
        </a:lt1>
        <a:dk2>
          <a:srgbClr val="800000"/>
        </a:dk2>
        <a:lt2>
          <a:srgbClr val="FFCC66"/>
        </a:lt2>
        <a:accent1>
          <a:srgbClr val="003366"/>
        </a:accent1>
        <a:accent2>
          <a:srgbClr val="996633"/>
        </a:accent2>
        <a:accent3>
          <a:srgbClr val="C0AAAA"/>
        </a:accent3>
        <a:accent4>
          <a:srgbClr val="DADADA"/>
        </a:accent4>
        <a:accent5>
          <a:srgbClr val="AAADB8"/>
        </a:accent5>
        <a:accent6>
          <a:srgbClr val="8A5C2D"/>
        </a:accent6>
        <a:hlink>
          <a:srgbClr val="336699"/>
        </a:hlink>
        <a:folHlink>
          <a:srgbClr val="CC33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ject Post-Mortem 6">
        <a:dk1>
          <a:srgbClr val="666633"/>
        </a:dk1>
        <a:lt1>
          <a:srgbClr val="FFFFFF"/>
        </a:lt1>
        <a:dk2>
          <a:srgbClr val="CC9900"/>
        </a:dk2>
        <a:lt2>
          <a:srgbClr val="DDDDDD"/>
        </a:lt2>
        <a:accent1>
          <a:srgbClr val="CC6600"/>
        </a:accent1>
        <a:accent2>
          <a:srgbClr val="996633"/>
        </a:accent2>
        <a:accent3>
          <a:srgbClr val="E2CAAA"/>
        </a:accent3>
        <a:accent4>
          <a:srgbClr val="DADADA"/>
        </a:accent4>
        <a:accent5>
          <a:srgbClr val="E2B8AA"/>
        </a:accent5>
        <a:accent6>
          <a:srgbClr val="8A5C2D"/>
        </a:accent6>
        <a:hlink>
          <a:srgbClr val="663300"/>
        </a:hlink>
        <a:folHlink>
          <a:srgbClr val="CC33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466</TotalTime>
  <Words>411</Words>
  <Application>Microsoft Office PowerPoint</Application>
  <PresentationFormat>Předvádění na obrazovce (4:3)</PresentationFormat>
  <Paragraphs>126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Motiv systému Office</vt:lpstr>
      <vt:lpstr>Project Post-Mortem</vt:lpstr>
      <vt:lpstr>Prezentace aplikace PowerPoint</vt:lpstr>
      <vt:lpstr>Prezentace aplikace PowerPoint</vt:lpstr>
      <vt:lpstr>KRAJ  VYSOČINA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User</cp:lastModifiedBy>
  <cp:revision>106</cp:revision>
  <dcterms:created xsi:type="dcterms:W3CDTF">2011-08-21T15:31:45Z</dcterms:created>
  <dcterms:modified xsi:type="dcterms:W3CDTF">2012-07-28T13:34:32Z</dcterms:modified>
</cp:coreProperties>
</file>