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84" r:id="rId2"/>
  </p:sldMasterIdLst>
  <p:sldIdLst>
    <p:sldId id="267" r:id="rId3"/>
    <p:sldId id="268" r:id="rId4"/>
    <p:sldId id="258" r:id="rId5"/>
    <p:sldId id="264" r:id="rId6"/>
    <p:sldId id="257" r:id="rId7"/>
    <p:sldId id="259" r:id="rId8"/>
    <p:sldId id="260" r:id="rId9"/>
    <p:sldId id="261" r:id="rId10"/>
    <p:sldId id="265" r:id="rId11"/>
    <p:sldId id="266" r:id="rId12"/>
    <p:sldId id="26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5" d="100"/>
          <a:sy n="45" d="100"/>
        </p:scale>
        <p:origin x="-123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Mgr. Dana Dufková 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VY_32_INOVACE_02_Reggae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Reggae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Hudební výchova na 2. stupni ZŠ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  <dgm:t>
        <a:bodyPr/>
        <a:lstStyle/>
        <a:p>
          <a:endParaRPr lang="cs-CZ"/>
        </a:p>
      </dgm:t>
    </dgm:pt>
    <dgm:pt modelId="{851BB866-B6AE-4566-893F-4C635BA974FC}" type="pres">
      <dgm:prSet presAssocID="{FBBFC3EA-9D9D-4F3A-BEA6-9C2C0E46BF20}" presName="circle2" presStyleLbl="node1" presStyleIdx="1" presStyleCnt="6"/>
      <dgm:spPr/>
      <dgm:t>
        <a:bodyPr/>
        <a:lstStyle/>
        <a:p>
          <a:endParaRPr lang="cs-CZ"/>
        </a:p>
      </dgm:t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  <dgm:t>
        <a:bodyPr/>
        <a:lstStyle/>
        <a:p>
          <a:endParaRPr lang="cs-CZ"/>
        </a:p>
      </dgm:t>
    </dgm:pt>
    <dgm:pt modelId="{902074E1-B931-4618-97F1-FADBE82E9C3C}" type="pres">
      <dgm:prSet presAssocID="{019433A1-1324-4DE1-9E6F-32B851095F74}" presName="circle3" presStyleLbl="node1" presStyleIdx="2" presStyleCnt="6"/>
      <dgm:spPr/>
      <dgm:t>
        <a:bodyPr/>
        <a:lstStyle/>
        <a:p>
          <a:endParaRPr lang="cs-CZ"/>
        </a:p>
      </dgm:t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  <dgm:t>
        <a:bodyPr/>
        <a:lstStyle/>
        <a:p>
          <a:endParaRPr lang="cs-CZ"/>
        </a:p>
      </dgm:t>
    </dgm:pt>
    <dgm:pt modelId="{6DB11F1C-D028-4800-9625-6611CA9DE6D4}" type="pres">
      <dgm:prSet presAssocID="{DAEA276B-ECF9-46F6-A7D3-4693B2D32BC4}" presName="circle4" presStyleLbl="node1" presStyleIdx="3" presStyleCnt="6"/>
      <dgm:spPr/>
      <dgm:t>
        <a:bodyPr/>
        <a:lstStyle/>
        <a:p>
          <a:endParaRPr lang="cs-CZ"/>
        </a:p>
      </dgm:t>
    </dgm:pt>
    <dgm:pt modelId="{CDED6FE3-AD8F-4ACC-B6B8-710EDDD97598}" type="pres">
      <dgm:prSet presAssocID="{DAEA276B-ECF9-46F6-A7D3-4693B2D32BC4}" presName="rect4" presStyleLbl="alignAcc1" presStyleIdx="3" presStyleCnt="6" custLinFactNeighborX="0" custLinFactNeighborY="0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  <dgm:t>
        <a:bodyPr/>
        <a:lstStyle/>
        <a:p>
          <a:endParaRPr lang="cs-CZ"/>
        </a:p>
      </dgm:t>
    </dgm:pt>
    <dgm:pt modelId="{D7419528-33A6-416D-9E64-B3F7915C5149}" type="pres">
      <dgm:prSet presAssocID="{C73C7642-F245-4585-8F88-243F9FAEF6CA}" presName="circle5" presStyleLbl="node1" presStyleIdx="4" presStyleCnt="6"/>
      <dgm:spPr/>
      <dgm:t>
        <a:bodyPr/>
        <a:lstStyle/>
        <a:p>
          <a:endParaRPr lang="cs-CZ"/>
        </a:p>
      </dgm:t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  <dgm:t>
        <a:bodyPr/>
        <a:lstStyle/>
        <a:p>
          <a:endParaRPr lang="cs-CZ"/>
        </a:p>
      </dgm:t>
    </dgm:pt>
    <dgm:pt modelId="{12255512-213F-41DF-90A6-8B4CD74A2B52}" type="pres">
      <dgm:prSet presAssocID="{EBC41103-E2E5-4D48-9B4B-425520D3D098}" presName="circle6" presStyleLbl="node1" presStyleIdx="5" presStyleCnt="6"/>
      <dgm:spPr/>
      <dgm:t>
        <a:bodyPr/>
        <a:lstStyle/>
        <a:p>
          <a:endParaRPr lang="cs-CZ"/>
        </a:p>
      </dgm:t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C886CB3-E5E5-4ADC-978C-32D21FA2FEDB}" type="presOf" srcId="{39F8B381-5807-488E-AC22-73DD4140ED4A}" destId="{71045F8C-00FA-488E-A7BD-E2E6753D979D}" srcOrd="0" destOrd="0" presId="urn:microsoft.com/office/officeart/2005/8/layout/target3"/>
    <dgm:cxn modelId="{59163F0E-42F9-4763-B04A-254A0FBC65FF}" type="presOf" srcId="{019433A1-1324-4DE1-9E6F-32B851095F74}" destId="{A3817367-F2BC-482F-8832-FA00B51DCCF3}" srcOrd="0" destOrd="0" presId="urn:microsoft.com/office/officeart/2005/8/layout/target3"/>
    <dgm:cxn modelId="{4D539B77-F831-4FB5-860A-E8A2AFCE009A}" type="presOf" srcId="{EBC41103-E2E5-4D48-9B4B-425520D3D098}" destId="{50C2F88D-8688-44C2-A854-691F34009D3B}" srcOrd="0" destOrd="0" presId="urn:microsoft.com/office/officeart/2005/8/layout/target3"/>
    <dgm:cxn modelId="{CFDA137F-4024-419A-9B23-36756D8B5BFE}" type="presOf" srcId="{019433A1-1324-4DE1-9E6F-32B851095F74}" destId="{E7297F21-D4FD-4A41-AE58-814D01A6B5E7}" srcOrd="1" destOrd="0" presId="urn:microsoft.com/office/officeart/2005/8/layout/target3"/>
    <dgm:cxn modelId="{DFDD21FB-02F8-4A52-B87B-9D51CA8A1C93}" type="presOf" srcId="{C73C7642-F245-4585-8F88-243F9FAEF6CA}" destId="{AA41A67C-3D3F-4AE9-9E0F-5D7F7BB2E741}" srcOrd="1" destOrd="0" presId="urn:microsoft.com/office/officeart/2005/8/layout/target3"/>
    <dgm:cxn modelId="{978ABD95-9589-4F8A-9D21-F11A5442E7C1}" type="presOf" srcId="{C73C7642-F245-4585-8F88-243F9FAEF6CA}" destId="{97289DF2-90F4-4EC2-A9FC-633B00BAB610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FE5B2C66-B5DA-4502-9B47-72BF8D25D368}" type="presOf" srcId="{445C7998-7549-48B0-BD68-D4F0167F02E5}" destId="{4D19AB04-24FA-40C2-B203-52AE3D15E171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265EC2A8-7679-43AF-8AF2-26D9F437E02E}" type="presOf" srcId="{FBBFC3EA-9D9D-4F3A-BEA6-9C2C0E46BF20}" destId="{832BF48F-0145-4429-9E02-8FCA946CCE9E}" srcOrd="1" destOrd="0" presId="urn:microsoft.com/office/officeart/2005/8/layout/target3"/>
    <dgm:cxn modelId="{10FDBFBD-8865-410C-A64B-C1131EFCDFD5}" type="presOf" srcId="{EBC41103-E2E5-4D48-9B4B-425520D3D098}" destId="{F969C235-9271-4D34-B740-D627A121CAD0}" srcOrd="1" destOrd="0" presId="urn:microsoft.com/office/officeart/2005/8/layout/target3"/>
    <dgm:cxn modelId="{D3A34ABC-6073-494A-B470-6F58DFE50DAF}" type="presOf" srcId="{DAEA276B-ECF9-46F6-A7D3-4693B2D32BC4}" destId="{CDED6FE3-AD8F-4ACC-B6B8-710EDDD97598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DAE19DE7-3506-4035-BC61-BF53A9D553A8}" type="presOf" srcId="{FBBFC3EA-9D9D-4F3A-BEA6-9C2C0E46BF20}" destId="{643EA938-EDE0-4533-ACCC-D2BD6F3A527C}" srcOrd="0" destOrd="0" presId="urn:microsoft.com/office/officeart/2005/8/layout/target3"/>
    <dgm:cxn modelId="{A3228269-BAD9-4A8B-A078-84E202545C3F}" type="presOf" srcId="{445C7998-7549-48B0-BD68-D4F0167F02E5}" destId="{BC35EE03-4121-4EF9-923D-7CB6D30D358D}" srcOrd="0" destOrd="0" presId="urn:microsoft.com/office/officeart/2005/8/layout/target3"/>
    <dgm:cxn modelId="{C2C67265-47F1-4688-9BD6-6ACD9E741C7A}" type="presOf" srcId="{DAEA276B-ECF9-46F6-A7D3-4693B2D32BC4}" destId="{F69A1436-182C-465B-AD7F-FE48E0C090C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EFC8BF13-A053-4294-8D65-EC33D17B5D67}" type="presParOf" srcId="{71045F8C-00FA-488E-A7BD-E2E6753D979D}" destId="{3577EC6B-C980-4F34-8C69-4365E7B8FC8C}" srcOrd="0" destOrd="0" presId="urn:microsoft.com/office/officeart/2005/8/layout/target3"/>
    <dgm:cxn modelId="{8D76E0C7-E063-49F3-BA86-326386C5B45D}" type="presParOf" srcId="{71045F8C-00FA-488E-A7BD-E2E6753D979D}" destId="{6940EB87-DC1D-4BC3-9408-9AC2E1FFC039}" srcOrd="1" destOrd="0" presId="urn:microsoft.com/office/officeart/2005/8/layout/target3"/>
    <dgm:cxn modelId="{4383E865-7984-4A30-8EDC-297D8A4FB482}" type="presParOf" srcId="{71045F8C-00FA-488E-A7BD-E2E6753D979D}" destId="{BC35EE03-4121-4EF9-923D-7CB6D30D358D}" srcOrd="2" destOrd="0" presId="urn:microsoft.com/office/officeart/2005/8/layout/target3"/>
    <dgm:cxn modelId="{38DE9141-1244-4B97-80E2-6525CAFD7A64}" type="presParOf" srcId="{71045F8C-00FA-488E-A7BD-E2E6753D979D}" destId="{C95EEA27-3CBF-4645-A92D-9D8AF5C1CBFC}" srcOrd="3" destOrd="0" presId="urn:microsoft.com/office/officeart/2005/8/layout/target3"/>
    <dgm:cxn modelId="{D7D5394A-5F1E-4324-9AD5-FE10B3F40B38}" type="presParOf" srcId="{71045F8C-00FA-488E-A7BD-E2E6753D979D}" destId="{851BB866-B6AE-4566-893F-4C635BA974FC}" srcOrd="4" destOrd="0" presId="urn:microsoft.com/office/officeart/2005/8/layout/target3"/>
    <dgm:cxn modelId="{C45EBC4F-AD75-4660-B42B-D46661FAFCFE}" type="presParOf" srcId="{71045F8C-00FA-488E-A7BD-E2E6753D979D}" destId="{643EA938-EDE0-4533-ACCC-D2BD6F3A527C}" srcOrd="5" destOrd="0" presId="urn:microsoft.com/office/officeart/2005/8/layout/target3"/>
    <dgm:cxn modelId="{84208BBD-297F-45CE-9EF4-0F3FC8CCEA00}" type="presParOf" srcId="{71045F8C-00FA-488E-A7BD-E2E6753D979D}" destId="{92F31B18-D66D-4CC7-89B9-378928DE877D}" srcOrd="6" destOrd="0" presId="urn:microsoft.com/office/officeart/2005/8/layout/target3"/>
    <dgm:cxn modelId="{E1AAA172-6AE6-48CB-AD18-4FE789248E55}" type="presParOf" srcId="{71045F8C-00FA-488E-A7BD-E2E6753D979D}" destId="{902074E1-B931-4618-97F1-FADBE82E9C3C}" srcOrd="7" destOrd="0" presId="urn:microsoft.com/office/officeart/2005/8/layout/target3"/>
    <dgm:cxn modelId="{647172D8-520F-4E04-A5BE-D57D833631A8}" type="presParOf" srcId="{71045F8C-00FA-488E-A7BD-E2E6753D979D}" destId="{A3817367-F2BC-482F-8832-FA00B51DCCF3}" srcOrd="8" destOrd="0" presId="urn:microsoft.com/office/officeart/2005/8/layout/target3"/>
    <dgm:cxn modelId="{19BE4D88-D650-4E82-BDF8-CB475645DE9F}" type="presParOf" srcId="{71045F8C-00FA-488E-A7BD-E2E6753D979D}" destId="{626ABFF6-56C8-4386-B662-68EC364EED9D}" srcOrd="9" destOrd="0" presId="urn:microsoft.com/office/officeart/2005/8/layout/target3"/>
    <dgm:cxn modelId="{61606E04-8655-4194-8F19-251B022C19A4}" type="presParOf" srcId="{71045F8C-00FA-488E-A7BD-E2E6753D979D}" destId="{6DB11F1C-D028-4800-9625-6611CA9DE6D4}" srcOrd="10" destOrd="0" presId="urn:microsoft.com/office/officeart/2005/8/layout/target3"/>
    <dgm:cxn modelId="{D909504A-9E0E-44ED-9D97-E2C58EE11D79}" type="presParOf" srcId="{71045F8C-00FA-488E-A7BD-E2E6753D979D}" destId="{CDED6FE3-AD8F-4ACC-B6B8-710EDDD97598}" srcOrd="11" destOrd="0" presId="urn:microsoft.com/office/officeart/2005/8/layout/target3"/>
    <dgm:cxn modelId="{BF39D6E5-3850-4CE9-A312-CCFB32BC67D3}" type="presParOf" srcId="{71045F8C-00FA-488E-A7BD-E2E6753D979D}" destId="{397AC6D7-84A6-4150-958F-83C92D9ACF38}" srcOrd="12" destOrd="0" presId="urn:microsoft.com/office/officeart/2005/8/layout/target3"/>
    <dgm:cxn modelId="{069F9B39-D6DC-436A-B53A-806E69328CFA}" type="presParOf" srcId="{71045F8C-00FA-488E-A7BD-E2E6753D979D}" destId="{D7419528-33A6-416D-9E64-B3F7915C5149}" srcOrd="13" destOrd="0" presId="urn:microsoft.com/office/officeart/2005/8/layout/target3"/>
    <dgm:cxn modelId="{26FDC09A-0F4F-4B3A-A90C-03D6C8E2E099}" type="presParOf" srcId="{71045F8C-00FA-488E-A7BD-E2E6753D979D}" destId="{97289DF2-90F4-4EC2-A9FC-633B00BAB610}" srcOrd="14" destOrd="0" presId="urn:microsoft.com/office/officeart/2005/8/layout/target3"/>
    <dgm:cxn modelId="{CF1E6A42-CD74-4837-9E81-A3FF30387628}" type="presParOf" srcId="{71045F8C-00FA-488E-A7BD-E2E6753D979D}" destId="{234EBA9D-95B4-4C20-A84E-6F65F1085DC6}" srcOrd="15" destOrd="0" presId="urn:microsoft.com/office/officeart/2005/8/layout/target3"/>
    <dgm:cxn modelId="{0518BFA1-2A87-432B-A435-5937235FBF11}" type="presParOf" srcId="{71045F8C-00FA-488E-A7BD-E2E6753D979D}" destId="{12255512-213F-41DF-90A6-8B4CD74A2B52}" srcOrd="16" destOrd="0" presId="urn:microsoft.com/office/officeart/2005/8/layout/target3"/>
    <dgm:cxn modelId="{950A3DD7-8CC5-4AE6-B1F0-B9CB74630BF5}" type="presParOf" srcId="{71045F8C-00FA-488E-A7BD-E2E6753D979D}" destId="{50C2F88D-8688-44C2-A854-691F34009D3B}" srcOrd="17" destOrd="0" presId="urn:microsoft.com/office/officeart/2005/8/layout/target3"/>
    <dgm:cxn modelId="{927EB7B5-F9A1-4915-BDF0-17B649EDCCEA}" type="presParOf" srcId="{71045F8C-00FA-488E-A7BD-E2E6753D979D}" destId="{4D19AB04-24FA-40C2-B203-52AE3D15E171}" srcOrd="18" destOrd="0" presId="urn:microsoft.com/office/officeart/2005/8/layout/target3"/>
    <dgm:cxn modelId="{503ACD5D-4C2B-4C90-A4AC-3DF4649B1F54}" type="presParOf" srcId="{71045F8C-00FA-488E-A7BD-E2E6753D979D}" destId="{832BF48F-0145-4429-9E02-8FCA946CCE9E}" srcOrd="19" destOrd="0" presId="urn:microsoft.com/office/officeart/2005/8/layout/target3"/>
    <dgm:cxn modelId="{CE313D63-F08F-46E6-A362-6F96F1FBA2F3}" type="presParOf" srcId="{71045F8C-00FA-488E-A7BD-E2E6753D979D}" destId="{E7297F21-D4FD-4A41-AE58-814D01A6B5E7}" srcOrd="20" destOrd="0" presId="urn:microsoft.com/office/officeart/2005/8/layout/target3"/>
    <dgm:cxn modelId="{9E65595F-263E-45D5-86AF-25EDEE552E74}" type="presParOf" srcId="{71045F8C-00FA-488E-A7BD-E2E6753D979D}" destId="{F69A1436-182C-465B-AD7F-FE48E0C090C1}" srcOrd="21" destOrd="0" presId="urn:microsoft.com/office/officeart/2005/8/layout/target3"/>
    <dgm:cxn modelId="{4A2F9CA7-C222-49E1-A078-F45B786521CF}" type="presParOf" srcId="{71045F8C-00FA-488E-A7BD-E2E6753D979D}" destId="{AA41A67C-3D3F-4AE9-9E0F-5D7F7BB2E741}" srcOrd="22" destOrd="0" presId="urn:microsoft.com/office/officeart/2005/8/layout/target3"/>
    <dgm:cxn modelId="{5D8FFC59-3AA2-498A-A56B-3CA3EF8D4738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 Mgr. Dana Dufková  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VY_32_INOVACE_02_Reggae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Hudební výchova na 2. stupni ZŠ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Reggae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43C500-D551-4C0E-A3C4-D4BEFC32B0BC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C96F3B-BAED-4B75-BBAF-20D8C05642D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43C500-D551-4C0E-A3C4-D4BEFC32B0BC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C96F3B-BAED-4B75-BBAF-20D8C05642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43C500-D551-4C0E-A3C4-D4BEFC32B0BC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C96F3B-BAED-4B75-BBAF-20D8C05642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43C500-D551-4C0E-A3C4-D4BEFC32B0BC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C96F3B-BAED-4B75-BBAF-20D8C05642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43C500-D551-4C0E-A3C4-D4BEFC32B0BC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C96F3B-BAED-4B75-BBAF-20D8C05642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43C500-D551-4C0E-A3C4-D4BEFC32B0BC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C96F3B-BAED-4B75-BBAF-20D8C05642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43C500-D551-4C0E-A3C4-D4BEFC32B0BC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C96F3B-BAED-4B75-BBAF-20D8C05642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43C500-D551-4C0E-A3C4-D4BEFC32B0BC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C96F3B-BAED-4B75-BBAF-20D8C05642D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Obdélník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slow"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0F43C500-D551-4C0E-A3C4-D4BEFC32B0BC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A8C96F3B-BAED-4B75-BBAF-20D8C05642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43C500-D551-4C0E-A3C4-D4BEFC32B0BC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C96F3B-BAED-4B75-BBAF-20D8C05642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43C500-D551-4C0E-A3C4-D4BEFC32B0BC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C96F3B-BAED-4B75-BBAF-20D8C05642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43C500-D551-4C0E-A3C4-D4BEFC32B0BC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C96F3B-BAED-4B75-BBAF-20D8C05642D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88800856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43C500-D551-4C0E-A3C4-D4BEFC32B0BC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C96F3B-BAED-4B75-BBAF-20D8C05642D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05746745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43C500-D551-4C0E-A3C4-D4BEFC32B0BC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C96F3B-BAED-4B75-BBAF-20D8C05642D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14629793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43C500-D551-4C0E-A3C4-D4BEFC32B0BC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C96F3B-BAED-4B75-BBAF-20D8C05642D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94020647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43C500-D551-4C0E-A3C4-D4BEFC32B0BC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C96F3B-BAED-4B75-BBAF-20D8C05642D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99281435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43C500-D551-4C0E-A3C4-D4BEFC32B0BC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C96F3B-BAED-4B75-BBAF-20D8C05642D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28002216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43C500-D551-4C0E-A3C4-D4BEFC32B0BC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C96F3B-BAED-4B75-BBAF-20D8C05642D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47685759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43C500-D551-4C0E-A3C4-D4BEFC32B0BC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C96F3B-BAED-4B75-BBAF-20D8C05642D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64772940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43C500-D551-4C0E-A3C4-D4BEFC32B0BC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C96F3B-BAED-4B75-BBAF-20D8C05642D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59754959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43C500-D551-4C0E-A3C4-D4BEFC32B0BC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C96F3B-BAED-4B75-BBAF-20D8C05642D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06835244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43C500-D551-4C0E-A3C4-D4BEFC32B0BC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C96F3B-BAED-4B75-BBAF-20D8C05642D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40322100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200"/>
            </a:gs>
            <a:gs pos="45000">
              <a:srgbClr val="FF7A00"/>
            </a:gs>
            <a:gs pos="70000">
              <a:srgbClr val="FF0300"/>
            </a:gs>
            <a:gs pos="100000">
              <a:srgbClr val="4D0808"/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0F43C500-D551-4C0E-A3C4-D4BEFC32B0BC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A8C96F3B-BAED-4B75-BBAF-20D8C05642D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 spd="slow">
    <p:dissolve/>
  </p:transition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F43C500-D551-4C0E-A3C4-D4BEFC32B0BC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8C96F3B-BAED-4B75-BBAF-20D8C05642D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448297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ransition spd="slow">
    <p:dissolve/>
  </p:transition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10680230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766033035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71996203"/>
              </p:ext>
            </p:extLst>
          </p:nvPr>
        </p:nvGraphicFramePr>
        <p:xfrm>
          <a:off x="1547664" y="1772816"/>
          <a:ext cx="6096000" cy="4048224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467595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8.</a:t>
                      </a:r>
                      <a:endParaRPr lang="cs-CZ" dirty="0"/>
                    </a:p>
                  </a:txBody>
                  <a:tcPr/>
                </a:tc>
              </a:tr>
              <a:tr h="807083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 tabuli,</a:t>
                      </a:r>
                      <a:r>
                        <a:rPr lang="cs-CZ" baseline="0" dirty="0" smtClean="0"/>
                        <a:t> opakování</a:t>
                      </a:r>
                      <a:endParaRPr lang="cs-CZ" dirty="0"/>
                    </a:p>
                  </a:txBody>
                  <a:tcPr/>
                </a:tc>
              </a:tr>
              <a:tr h="807083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Učebnice, CD</a:t>
                      </a:r>
                      <a:r>
                        <a:rPr lang="cs-CZ" baseline="0" dirty="0" smtClean="0"/>
                        <a:t> nahrávky, fix na tabuli, nástěnná tabule</a:t>
                      </a:r>
                      <a:endParaRPr lang="cs-CZ" dirty="0"/>
                    </a:p>
                  </a:txBody>
                  <a:tcPr/>
                </a:tc>
              </a:tr>
              <a:tr h="1498868">
                <a:tc>
                  <a:txBody>
                    <a:bodyPr/>
                    <a:lstStyle/>
                    <a:p>
                      <a:r>
                        <a:rPr lang="cs-CZ" dirty="0" smtClean="0"/>
                        <a:t>Cíl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</a:t>
                      </a:r>
                      <a:r>
                        <a:rPr lang="cs-CZ" baseline="0" dirty="0" smtClean="0"/>
                        <a:t> podporuje aktivní zopakování učiva s využitím interaktivní tabule</a:t>
                      </a:r>
                      <a:endParaRPr lang="cs-CZ" dirty="0"/>
                    </a:p>
                  </a:txBody>
                  <a:tcPr/>
                </a:tc>
              </a:tr>
              <a:tr h="467595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</a:t>
                      </a:r>
                      <a:r>
                        <a:rPr lang="cs-CZ" baseline="0" dirty="0" smtClean="0"/>
                        <a:t>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676979795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00B050"/>
                </a:solidFill>
                <a:effectLst>
                  <a:glow rad="139700">
                    <a:schemeClr val="accent1">
                      <a:satMod val="175000"/>
                      <a:alpha val="40000"/>
                    </a:schemeClr>
                  </a:glow>
                  <a:reflection blurRad="12700" stA="28000" endPos="45000" dist="1000" dir="5400000" sy="-100000" algn="bl" rotWithShape="0"/>
                </a:effectLst>
              </a:rPr>
              <a:t>Reggae</a:t>
            </a:r>
            <a:endParaRPr lang="cs-CZ" sz="6000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00B050"/>
              </a:solidFill>
              <a:effectLst>
                <a:glow rad="139700">
                  <a:schemeClr val="accent1">
                    <a:satMod val="175000"/>
                    <a:alpha val="40000"/>
                  </a:schemeClr>
                </a:glow>
                <a:reflection blurRad="12700" stA="28000" endPos="45000" dist="1000" dir="5400000" sy="-100000" algn="bl" rotWithShape="0"/>
              </a:effectLst>
            </a:endParaRPr>
          </a:p>
        </p:txBody>
      </p:sp>
      <p:pic>
        <p:nvPicPr>
          <p:cNvPr id="2050" name="Picture 2" descr="C:\Users\Dufková\AppData\Local\Microsoft\Windows\Temporary Internet Files\Content.IE5\AM1I8PN9\MC90023187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71800" y="2204864"/>
            <a:ext cx="3600400" cy="38084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Charakteristika: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r>
              <a:rPr lang="cs-CZ" dirty="0" smtClean="0"/>
              <a:t>Barvy: červená, žlutá, zelená</a:t>
            </a:r>
          </a:p>
          <a:p>
            <a:pPr algn="ctr"/>
            <a:r>
              <a:rPr lang="cs-CZ" dirty="0" smtClean="0"/>
              <a:t>Vysmátí, pohoda, dredy,…</a:t>
            </a:r>
          </a:p>
          <a:p>
            <a:pPr algn="ctr"/>
            <a:r>
              <a:rPr lang="cs-CZ" dirty="0" smtClean="0"/>
              <a:t>Uvolněný houpavý rytmus</a:t>
            </a:r>
          </a:p>
          <a:p>
            <a:pPr algn="ctr"/>
            <a:r>
              <a:rPr lang="cs-CZ" dirty="0" smtClean="0"/>
              <a:t>Zpomalení hudby</a:t>
            </a:r>
          </a:p>
          <a:p>
            <a:pPr algn="ctr"/>
            <a:r>
              <a:rPr lang="cs-CZ" dirty="0" smtClean="0"/>
              <a:t>Časté využívání vokálů a přizvukujících dechů</a:t>
            </a:r>
          </a:p>
          <a:p>
            <a:pPr algn="ctr"/>
            <a:r>
              <a:rPr lang="cs-CZ" dirty="0" smtClean="0"/>
              <a:t>Největší hvězda : Bob </a:t>
            </a:r>
            <a:r>
              <a:rPr lang="cs-CZ" dirty="0" err="1" smtClean="0"/>
              <a:t>Marley</a:t>
            </a:r>
            <a:endParaRPr lang="cs-CZ" dirty="0" smtClean="0"/>
          </a:p>
          <a:p>
            <a:pPr algn="ctr"/>
            <a:r>
              <a:rPr lang="cs-CZ" dirty="0" smtClean="0"/>
              <a:t>U nás : Švihadlo</a:t>
            </a:r>
          </a:p>
          <a:p>
            <a:pPr algn="ctr"/>
            <a:r>
              <a:rPr lang="cs-CZ" dirty="0" smtClean="0"/>
              <a:t>2011 – Michal Šeps (Superstar)</a:t>
            </a:r>
            <a:endParaRPr lang="cs-CZ" dirty="0"/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Původ ve stylech: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r>
              <a:rPr lang="cs-CZ" dirty="0" smtClean="0"/>
              <a:t>R&amp;B </a:t>
            </a:r>
          </a:p>
          <a:p>
            <a:pPr algn="ctr"/>
            <a:r>
              <a:rPr lang="cs-CZ" dirty="0" smtClean="0"/>
              <a:t>Jazz </a:t>
            </a:r>
          </a:p>
          <a:p>
            <a:pPr algn="ctr"/>
            <a:r>
              <a:rPr lang="cs-CZ" dirty="0" smtClean="0"/>
              <a:t>Blues </a:t>
            </a:r>
          </a:p>
          <a:p>
            <a:pPr algn="ctr"/>
            <a:r>
              <a:rPr lang="cs-CZ" dirty="0" smtClean="0"/>
              <a:t>Mento </a:t>
            </a:r>
          </a:p>
          <a:p>
            <a:pPr algn="ctr"/>
            <a:r>
              <a:rPr lang="cs-CZ" dirty="0" err="1" smtClean="0"/>
              <a:t>Calypso</a:t>
            </a:r>
            <a:r>
              <a:rPr lang="cs-CZ" dirty="0" smtClean="0"/>
              <a:t> </a:t>
            </a:r>
          </a:p>
          <a:p>
            <a:pPr algn="ctr"/>
            <a:r>
              <a:rPr lang="cs-CZ" dirty="0" err="1" smtClean="0"/>
              <a:t>Ska</a:t>
            </a:r>
            <a:r>
              <a:rPr lang="cs-CZ" dirty="0" smtClean="0"/>
              <a:t> </a:t>
            </a:r>
          </a:p>
          <a:p>
            <a:pPr algn="ctr"/>
            <a:r>
              <a:rPr lang="cs-CZ" dirty="0" err="1" smtClean="0"/>
              <a:t>Rocksteady</a:t>
            </a:r>
            <a:r>
              <a:rPr lang="cs-CZ" dirty="0" smtClean="0"/>
              <a:t> </a:t>
            </a:r>
          </a:p>
          <a:p>
            <a:pPr algn="ctr"/>
            <a:r>
              <a:rPr lang="cs-CZ" dirty="0" smtClean="0"/>
              <a:t>Soul</a:t>
            </a:r>
            <a:endParaRPr lang="cs-CZ" dirty="0"/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Typické nástroje: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endParaRPr lang="cs-CZ" dirty="0" smtClean="0"/>
          </a:p>
          <a:p>
            <a:pPr algn="ctr"/>
            <a:r>
              <a:rPr lang="cs-CZ" dirty="0" smtClean="0"/>
              <a:t>Baskytara</a:t>
            </a:r>
          </a:p>
          <a:p>
            <a:pPr algn="ctr"/>
            <a:r>
              <a:rPr lang="cs-CZ" dirty="0" smtClean="0"/>
              <a:t>Bicí </a:t>
            </a:r>
          </a:p>
          <a:p>
            <a:pPr algn="ctr"/>
            <a:r>
              <a:rPr lang="cs-CZ" dirty="0" smtClean="0"/>
              <a:t>Kytara</a:t>
            </a:r>
          </a:p>
          <a:p>
            <a:pPr algn="ctr"/>
            <a:r>
              <a:rPr lang="cs-CZ" dirty="0" smtClean="0"/>
              <a:t>Elektrické varhany </a:t>
            </a:r>
          </a:p>
          <a:p>
            <a:pPr algn="ctr"/>
            <a:r>
              <a:rPr lang="cs-CZ" dirty="0" smtClean="0"/>
              <a:t>Žesťové nástroje</a:t>
            </a:r>
          </a:p>
          <a:p>
            <a:pPr algn="ctr"/>
            <a:r>
              <a:rPr lang="cs-CZ" dirty="0" err="1" smtClean="0"/>
              <a:t>Melodica</a:t>
            </a:r>
            <a:endParaRPr lang="cs-CZ" dirty="0"/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Historie: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775191"/>
            <a:ext cx="8784976" cy="4625609"/>
          </a:xfrm>
        </p:spPr>
        <p:txBody>
          <a:bodyPr>
            <a:normAutofit/>
          </a:bodyPr>
          <a:lstStyle/>
          <a:p>
            <a:r>
              <a:rPr lang="cs-CZ" dirty="0" smtClean="0"/>
              <a:t>Vznikal v průběhu 60. let na Jamajce.</a:t>
            </a:r>
          </a:p>
          <a:p>
            <a:r>
              <a:rPr lang="cs-CZ" dirty="0" smtClean="0"/>
              <a:t>Nejstaršími předchůdci jsou </a:t>
            </a:r>
            <a:r>
              <a:rPr lang="cs-CZ" b="1" dirty="0" err="1" smtClean="0"/>
              <a:t>ska</a:t>
            </a:r>
            <a:r>
              <a:rPr lang="cs-CZ" dirty="0" smtClean="0"/>
              <a:t> a </a:t>
            </a:r>
            <a:r>
              <a:rPr lang="cs-CZ" b="1" dirty="0" err="1" smtClean="0"/>
              <a:t>rocksteady</a:t>
            </a:r>
            <a:r>
              <a:rPr lang="cs-CZ" dirty="0"/>
              <a:t> </a:t>
            </a:r>
            <a:r>
              <a:rPr lang="cs-CZ" dirty="0" smtClean="0"/>
              <a:t>(styly spjaté s </a:t>
            </a:r>
            <a:r>
              <a:rPr lang="cs-CZ" dirty="0" err="1" smtClean="0"/>
              <a:t>rhytm</a:t>
            </a:r>
            <a:r>
              <a:rPr lang="cs-CZ" dirty="0" smtClean="0"/>
              <a:t> and blues, </a:t>
            </a:r>
            <a:r>
              <a:rPr lang="cs-CZ" dirty="0" smtClean="0"/>
              <a:t>jazzem, </a:t>
            </a:r>
            <a:r>
              <a:rPr lang="cs-CZ" dirty="0" smtClean="0"/>
              <a:t>soulem)</a:t>
            </a:r>
          </a:p>
          <a:p>
            <a:r>
              <a:rPr lang="cs-CZ" dirty="0" smtClean="0"/>
              <a:t>Počátkem 70. let vniká do reggae </a:t>
            </a:r>
            <a:r>
              <a:rPr lang="cs-CZ" b="1" dirty="0" smtClean="0"/>
              <a:t>rastafariánská tématika</a:t>
            </a:r>
            <a:r>
              <a:rPr lang="cs-CZ" dirty="0" smtClean="0"/>
              <a:t> (náboženství kombinující křesťanství,  židovství a islám) a značně jej ovlivňuje (dosud)</a:t>
            </a:r>
          </a:p>
          <a:p>
            <a:r>
              <a:rPr lang="cs-CZ" dirty="0" smtClean="0"/>
              <a:t>První interpreti </a:t>
            </a:r>
            <a:r>
              <a:rPr lang="en-US" dirty="0" smtClean="0"/>
              <a:t>Desmond Dekker, Toots </a:t>
            </a:r>
            <a:r>
              <a:rPr lang="cs-CZ" dirty="0" err="1" smtClean="0"/>
              <a:t>and</a:t>
            </a:r>
            <a:r>
              <a:rPr lang="en-US" dirty="0" smtClean="0"/>
              <a:t> the </a:t>
            </a:r>
            <a:r>
              <a:rPr lang="en-US" dirty="0" err="1" smtClean="0"/>
              <a:t>Maytals</a:t>
            </a:r>
            <a:r>
              <a:rPr lang="cs-CZ" dirty="0" smtClean="0"/>
              <a:t>, Bob </a:t>
            </a:r>
            <a:r>
              <a:rPr lang="cs-CZ" dirty="0" err="1" smtClean="0"/>
              <a:t>Marley</a:t>
            </a:r>
            <a:r>
              <a:rPr lang="cs-CZ" dirty="0" smtClean="0"/>
              <a:t>,…</a:t>
            </a:r>
            <a:endParaRPr lang="cs-CZ" dirty="0"/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Bob </a:t>
            </a:r>
            <a:r>
              <a:rPr lang="cs-CZ" dirty="0" err="1" smtClean="0"/>
              <a:t>Marley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Robert </a:t>
            </a:r>
            <a:r>
              <a:rPr lang="cs-CZ" dirty="0" err="1" smtClean="0"/>
              <a:t>Nesta</a:t>
            </a:r>
            <a:r>
              <a:rPr lang="cs-CZ" dirty="0" smtClean="0"/>
              <a:t> </a:t>
            </a:r>
            <a:r>
              <a:rPr lang="cs-CZ" dirty="0" err="1" smtClean="0"/>
              <a:t>Marley</a:t>
            </a:r>
            <a:r>
              <a:rPr lang="cs-CZ" dirty="0" smtClean="0"/>
              <a:t> </a:t>
            </a:r>
          </a:p>
          <a:p>
            <a:r>
              <a:rPr lang="cs-CZ" dirty="0" smtClean="0"/>
              <a:t>Narozen 16. února 1945.</a:t>
            </a:r>
          </a:p>
          <a:p>
            <a:r>
              <a:rPr lang="cs-CZ" dirty="0" smtClean="0"/>
              <a:t>Úmrtí 11. května 1981.</a:t>
            </a:r>
          </a:p>
          <a:p>
            <a:r>
              <a:rPr lang="cs-CZ" dirty="0" smtClean="0"/>
              <a:t>Žánry: Reggae, </a:t>
            </a:r>
            <a:r>
              <a:rPr lang="cs-CZ" dirty="0" err="1" smtClean="0"/>
              <a:t>ska</a:t>
            </a:r>
            <a:r>
              <a:rPr lang="cs-CZ" dirty="0" smtClean="0"/>
              <a:t>, </a:t>
            </a:r>
            <a:r>
              <a:rPr lang="cs-CZ" dirty="0" err="1" smtClean="0"/>
              <a:t>rocksteady</a:t>
            </a:r>
            <a:r>
              <a:rPr lang="cs-CZ" dirty="0" smtClean="0"/>
              <a:t>.</a:t>
            </a:r>
          </a:p>
          <a:p>
            <a:r>
              <a:rPr lang="cs-CZ" dirty="0" smtClean="0"/>
              <a:t>Zpěvák, skladatel, kytarista.</a:t>
            </a:r>
            <a:endParaRPr lang="cs-CZ" dirty="0"/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Švihadlo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Vznik v létě 1983 v Mladé Boleslavi.</a:t>
            </a:r>
          </a:p>
          <a:p>
            <a:r>
              <a:rPr lang="cs-CZ" dirty="0" smtClean="0"/>
              <a:t>Žánry: Reggae.</a:t>
            </a:r>
          </a:p>
          <a:p>
            <a:r>
              <a:rPr lang="cs-CZ" dirty="0" smtClean="0"/>
              <a:t>Členové: Petr Šturma, Vincent Richard, Marie Šturmová, Jiří </a:t>
            </a:r>
            <a:r>
              <a:rPr lang="cs-CZ" dirty="0" err="1" smtClean="0"/>
              <a:t>Charypar</a:t>
            </a:r>
            <a:r>
              <a:rPr lang="cs-CZ" dirty="0" smtClean="0"/>
              <a:t>, Josef Marek, Borek Ondráček, Honza Šimáček.</a:t>
            </a:r>
            <a:endParaRPr lang="cs-CZ" dirty="0"/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Opakování: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6793"/>
            <a:ext cx="8229600" cy="4844008"/>
          </a:xfrm>
        </p:spPr>
        <p:txBody>
          <a:bodyPr>
            <a:normAutofit lnSpcReduction="10000"/>
          </a:bodyPr>
          <a:lstStyle/>
          <a:p>
            <a:pPr marL="633222" indent="-514350">
              <a:buFont typeface="+mj-lt"/>
              <a:buAutoNum type="arabicPeriod"/>
            </a:pPr>
            <a:r>
              <a:rPr lang="cs-CZ" dirty="0" smtClean="0"/>
              <a:t>Jaké jsou barvy reggae ?</a:t>
            </a:r>
          </a:p>
          <a:p>
            <a:pPr>
              <a:buNone/>
            </a:pPr>
            <a:r>
              <a:rPr lang="cs-CZ" dirty="0" smtClean="0"/>
              <a:t>       …………………………………………………………</a:t>
            </a:r>
          </a:p>
          <a:p>
            <a:pPr marL="633222" indent="-514350">
              <a:buFont typeface="+mj-lt"/>
              <a:buAutoNum type="arabicPeriod" startAt="2"/>
            </a:pPr>
            <a:r>
              <a:rPr lang="cs-CZ" dirty="0" smtClean="0"/>
              <a:t>Napiš jméno nejznámějšího interpreta reggae. …………………………………………………………</a:t>
            </a:r>
          </a:p>
          <a:p>
            <a:pPr marL="633222" indent="-514350">
              <a:buFont typeface="+mj-lt"/>
              <a:buAutoNum type="arabicPeriod" startAt="2"/>
            </a:pPr>
            <a:r>
              <a:rPr lang="cs-CZ" dirty="0" smtClean="0"/>
              <a:t>Kde tento hudební styl vznikl ?...................</a:t>
            </a:r>
          </a:p>
          <a:p>
            <a:pPr marL="633222" indent="-514350">
              <a:buFont typeface="+mj-lt"/>
              <a:buAutoNum type="arabicPeriod" startAt="2"/>
            </a:pPr>
            <a:r>
              <a:rPr lang="cs-CZ" dirty="0" smtClean="0"/>
              <a:t>Jaká je nejznámější česká reggae skupina ?</a:t>
            </a:r>
          </a:p>
          <a:p>
            <a:pPr marL="633222" indent="-514350">
              <a:buFont typeface="+mj-lt"/>
              <a:buAutoNum type="arabicPeriod" startAt="2"/>
            </a:pPr>
            <a:endParaRPr lang="cs-CZ" dirty="0" smtClean="0"/>
          </a:p>
          <a:p>
            <a:pPr marL="633222" indent="-514350">
              <a:buFont typeface="+mj-lt"/>
              <a:buAutoNum type="arabicPeriod" startAt="2"/>
            </a:pPr>
            <a:r>
              <a:rPr lang="cs-CZ" dirty="0" smtClean="0"/>
              <a:t>Které náboženství tuto hudbu ovlivnilo?</a:t>
            </a:r>
          </a:p>
          <a:p>
            <a:pPr>
              <a:buNone/>
            </a:pPr>
            <a:r>
              <a:rPr lang="cs-CZ" dirty="0" smtClean="0"/>
              <a:t>       …………………………………………………………</a:t>
            </a:r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Ilustrace: 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41789004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Modul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208</TotalTime>
  <Words>324</Words>
  <Application>Microsoft Office PowerPoint</Application>
  <PresentationFormat>Předvádění na obrazovce (4:3)</PresentationFormat>
  <Paragraphs>72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Modul</vt:lpstr>
      <vt:lpstr>Motiv systému Office</vt:lpstr>
      <vt:lpstr>Snímek 1</vt:lpstr>
      <vt:lpstr>Anotace</vt:lpstr>
      <vt:lpstr>Reggae</vt:lpstr>
      <vt:lpstr>Charakteristika:</vt:lpstr>
      <vt:lpstr>Původ ve stylech:</vt:lpstr>
      <vt:lpstr>Typické nástroje:</vt:lpstr>
      <vt:lpstr>Historie:</vt:lpstr>
      <vt:lpstr>Bob Marley</vt:lpstr>
      <vt:lpstr>Švihadlo</vt:lpstr>
      <vt:lpstr>Opakování:</vt:lpstr>
      <vt:lpstr>CITACE: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Reggae</dc:title>
  <dc:creator>X</dc:creator>
  <cp:lastModifiedBy>Vaše jméno</cp:lastModifiedBy>
  <cp:revision>25</cp:revision>
  <dcterms:created xsi:type="dcterms:W3CDTF">2012-03-14T09:52:56Z</dcterms:created>
  <dcterms:modified xsi:type="dcterms:W3CDTF">2012-08-02T18:15:12Z</dcterms:modified>
</cp:coreProperties>
</file>