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3"/>
  </p:notesMasterIdLst>
  <p:sldIdLst>
    <p:sldId id="265" r:id="rId3"/>
    <p:sldId id="266" r:id="rId4"/>
    <p:sldId id="268" r:id="rId5"/>
    <p:sldId id="258" r:id="rId6"/>
    <p:sldId id="259" r:id="rId7"/>
    <p:sldId id="260" r:id="rId8"/>
    <p:sldId id="262" r:id="rId9"/>
    <p:sldId id="264" r:id="rId10"/>
    <p:sldId id="263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VY_32_INOVACE_04_Ska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Hudební výchova na 2. stupni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</a:t>
          </a:r>
          <a:r>
            <a:rPr lang="cs-CZ" dirty="0" err="1" smtClean="0"/>
            <a:t>Ska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AF70F12-1731-453C-8EF4-050178C49D9D}" type="presOf" srcId="{FBBFC3EA-9D9D-4F3A-BEA6-9C2C0E46BF20}" destId="{832BF48F-0145-4429-9E02-8FCA946CCE9E}" srcOrd="1" destOrd="0" presId="urn:microsoft.com/office/officeart/2005/8/layout/target3"/>
    <dgm:cxn modelId="{04E429E8-55D1-4B64-98AD-FDF18EC89905}" type="presOf" srcId="{C73C7642-F245-4585-8F88-243F9FAEF6CA}" destId="{AA41A67C-3D3F-4AE9-9E0F-5D7F7BB2E741}" srcOrd="1" destOrd="0" presId="urn:microsoft.com/office/officeart/2005/8/layout/target3"/>
    <dgm:cxn modelId="{95CB095E-9BD2-436C-BF3C-E87A4AA6CE83}" type="presOf" srcId="{FBBFC3EA-9D9D-4F3A-BEA6-9C2C0E46BF20}" destId="{643EA938-EDE0-4533-ACCC-D2BD6F3A527C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71B6031B-4486-4B17-A4EB-7F06DDDD07BB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1DC2A8A-39B1-44DF-89BF-231171BCFE16}" type="presOf" srcId="{019433A1-1324-4DE1-9E6F-32B851095F74}" destId="{E7297F21-D4FD-4A41-AE58-814D01A6B5E7}" srcOrd="1" destOrd="0" presId="urn:microsoft.com/office/officeart/2005/8/layout/target3"/>
    <dgm:cxn modelId="{3B395485-7AB9-4BCF-ABD7-FD5FB5439C97}" type="presOf" srcId="{DAEA276B-ECF9-46F6-A7D3-4693B2D32BC4}" destId="{F69A1436-182C-465B-AD7F-FE48E0C090C1}" srcOrd="1" destOrd="0" presId="urn:microsoft.com/office/officeart/2005/8/layout/target3"/>
    <dgm:cxn modelId="{7FA9C1B9-3147-4193-B13A-27942765F167}" type="presOf" srcId="{EBC41103-E2E5-4D48-9B4B-425520D3D098}" destId="{50C2F88D-8688-44C2-A854-691F34009D3B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62E650D-089E-4AC6-B02F-E237219C7986}" type="presOf" srcId="{39F8B381-5807-488E-AC22-73DD4140ED4A}" destId="{71045F8C-00FA-488E-A7BD-E2E6753D979D}" srcOrd="0" destOrd="0" presId="urn:microsoft.com/office/officeart/2005/8/layout/target3"/>
    <dgm:cxn modelId="{8171DA20-C87B-4407-9E26-E70E14C1060C}" type="presOf" srcId="{C73C7642-F245-4585-8F88-243F9FAEF6CA}" destId="{97289DF2-90F4-4EC2-A9FC-633B00BAB610}" srcOrd="0" destOrd="0" presId="urn:microsoft.com/office/officeart/2005/8/layout/target3"/>
    <dgm:cxn modelId="{629AE13D-972C-4214-B24E-7964C9EFBA58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3C7B6D8-8658-4174-841D-AA438C8E1509}" type="presOf" srcId="{EBC41103-E2E5-4D48-9B4B-425520D3D098}" destId="{F969C235-9271-4D34-B740-D627A121CAD0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6F580FA8-C919-460A-B4E3-BC6DC1EECDD5}" type="presOf" srcId="{DAEA276B-ECF9-46F6-A7D3-4693B2D32BC4}" destId="{CDED6FE3-AD8F-4ACC-B6B8-710EDDD97598}" srcOrd="0" destOrd="0" presId="urn:microsoft.com/office/officeart/2005/8/layout/target3"/>
    <dgm:cxn modelId="{2E2F9932-A8BC-4F5B-A192-CFC4E6A72538}" type="presOf" srcId="{445C7998-7549-48B0-BD68-D4F0167F02E5}" destId="{4D19AB04-24FA-40C2-B203-52AE3D15E171}" srcOrd="1" destOrd="0" presId="urn:microsoft.com/office/officeart/2005/8/layout/target3"/>
    <dgm:cxn modelId="{2F1995E3-83BF-4B0F-BC1E-87C9880C2134}" type="presParOf" srcId="{71045F8C-00FA-488E-A7BD-E2E6753D979D}" destId="{3577EC6B-C980-4F34-8C69-4365E7B8FC8C}" srcOrd="0" destOrd="0" presId="urn:microsoft.com/office/officeart/2005/8/layout/target3"/>
    <dgm:cxn modelId="{C7B6080D-F05A-42F8-BA04-535837E24B6B}" type="presParOf" srcId="{71045F8C-00FA-488E-A7BD-E2E6753D979D}" destId="{6940EB87-DC1D-4BC3-9408-9AC2E1FFC039}" srcOrd="1" destOrd="0" presId="urn:microsoft.com/office/officeart/2005/8/layout/target3"/>
    <dgm:cxn modelId="{0C7169D5-5BFC-401E-81CA-47004CA5BA05}" type="presParOf" srcId="{71045F8C-00FA-488E-A7BD-E2E6753D979D}" destId="{BC35EE03-4121-4EF9-923D-7CB6D30D358D}" srcOrd="2" destOrd="0" presId="urn:microsoft.com/office/officeart/2005/8/layout/target3"/>
    <dgm:cxn modelId="{D7455794-7404-4980-8F3C-259EFCD4F4E3}" type="presParOf" srcId="{71045F8C-00FA-488E-A7BD-E2E6753D979D}" destId="{C95EEA27-3CBF-4645-A92D-9D8AF5C1CBFC}" srcOrd="3" destOrd="0" presId="urn:microsoft.com/office/officeart/2005/8/layout/target3"/>
    <dgm:cxn modelId="{F4F66D7E-B122-4A38-9B71-8D960CBA2BF7}" type="presParOf" srcId="{71045F8C-00FA-488E-A7BD-E2E6753D979D}" destId="{851BB866-B6AE-4566-893F-4C635BA974FC}" srcOrd="4" destOrd="0" presId="urn:microsoft.com/office/officeart/2005/8/layout/target3"/>
    <dgm:cxn modelId="{765C44D7-BDF4-41CF-82E0-18B9D3EA3D7D}" type="presParOf" srcId="{71045F8C-00FA-488E-A7BD-E2E6753D979D}" destId="{643EA938-EDE0-4533-ACCC-D2BD6F3A527C}" srcOrd="5" destOrd="0" presId="urn:microsoft.com/office/officeart/2005/8/layout/target3"/>
    <dgm:cxn modelId="{BEE23B89-86F1-425A-8E12-CE34E0235225}" type="presParOf" srcId="{71045F8C-00FA-488E-A7BD-E2E6753D979D}" destId="{92F31B18-D66D-4CC7-89B9-378928DE877D}" srcOrd="6" destOrd="0" presId="urn:microsoft.com/office/officeart/2005/8/layout/target3"/>
    <dgm:cxn modelId="{0072B15D-9050-439B-9E2B-6751BBF899AC}" type="presParOf" srcId="{71045F8C-00FA-488E-A7BD-E2E6753D979D}" destId="{902074E1-B931-4618-97F1-FADBE82E9C3C}" srcOrd="7" destOrd="0" presId="urn:microsoft.com/office/officeart/2005/8/layout/target3"/>
    <dgm:cxn modelId="{E787A1A9-8D63-4713-91A7-36AB9D091AE1}" type="presParOf" srcId="{71045F8C-00FA-488E-A7BD-E2E6753D979D}" destId="{A3817367-F2BC-482F-8832-FA00B51DCCF3}" srcOrd="8" destOrd="0" presId="urn:microsoft.com/office/officeart/2005/8/layout/target3"/>
    <dgm:cxn modelId="{42449F0A-2831-41CA-8F0D-4E2A6B148188}" type="presParOf" srcId="{71045F8C-00FA-488E-A7BD-E2E6753D979D}" destId="{626ABFF6-56C8-4386-B662-68EC364EED9D}" srcOrd="9" destOrd="0" presId="urn:microsoft.com/office/officeart/2005/8/layout/target3"/>
    <dgm:cxn modelId="{D3AB747E-0A68-4516-9BFE-A7D5D1583724}" type="presParOf" srcId="{71045F8C-00FA-488E-A7BD-E2E6753D979D}" destId="{6DB11F1C-D028-4800-9625-6611CA9DE6D4}" srcOrd="10" destOrd="0" presId="urn:microsoft.com/office/officeart/2005/8/layout/target3"/>
    <dgm:cxn modelId="{79D49192-7620-43D0-8458-592FA7F16F43}" type="presParOf" srcId="{71045F8C-00FA-488E-A7BD-E2E6753D979D}" destId="{CDED6FE3-AD8F-4ACC-B6B8-710EDDD97598}" srcOrd="11" destOrd="0" presId="urn:microsoft.com/office/officeart/2005/8/layout/target3"/>
    <dgm:cxn modelId="{B21B5791-FE3C-4192-999C-865182ABECA2}" type="presParOf" srcId="{71045F8C-00FA-488E-A7BD-E2E6753D979D}" destId="{397AC6D7-84A6-4150-958F-83C92D9ACF38}" srcOrd="12" destOrd="0" presId="urn:microsoft.com/office/officeart/2005/8/layout/target3"/>
    <dgm:cxn modelId="{7636CA9F-D062-4C96-B340-FFB0C571B3FC}" type="presParOf" srcId="{71045F8C-00FA-488E-A7BD-E2E6753D979D}" destId="{D7419528-33A6-416D-9E64-B3F7915C5149}" srcOrd="13" destOrd="0" presId="urn:microsoft.com/office/officeart/2005/8/layout/target3"/>
    <dgm:cxn modelId="{76DDA3D7-F3A5-4D96-92D9-026B59908DED}" type="presParOf" srcId="{71045F8C-00FA-488E-A7BD-E2E6753D979D}" destId="{97289DF2-90F4-4EC2-A9FC-633B00BAB610}" srcOrd="14" destOrd="0" presId="urn:microsoft.com/office/officeart/2005/8/layout/target3"/>
    <dgm:cxn modelId="{886295F6-2CFE-4ED2-BD45-26488313BE5C}" type="presParOf" srcId="{71045F8C-00FA-488E-A7BD-E2E6753D979D}" destId="{234EBA9D-95B4-4C20-A84E-6F65F1085DC6}" srcOrd="15" destOrd="0" presId="urn:microsoft.com/office/officeart/2005/8/layout/target3"/>
    <dgm:cxn modelId="{6DA0D426-215E-4E19-9FBE-C8531CBAF049}" type="presParOf" srcId="{71045F8C-00FA-488E-A7BD-E2E6753D979D}" destId="{12255512-213F-41DF-90A6-8B4CD74A2B52}" srcOrd="16" destOrd="0" presId="urn:microsoft.com/office/officeart/2005/8/layout/target3"/>
    <dgm:cxn modelId="{B56224A1-1389-48E0-9038-1E864467A183}" type="presParOf" srcId="{71045F8C-00FA-488E-A7BD-E2E6753D979D}" destId="{50C2F88D-8688-44C2-A854-691F34009D3B}" srcOrd="17" destOrd="0" presId="urn:microsoft.com/office/officeart/2005/8/layout/target3"/>
    <dgm:cxn modelId="{2EE9E999-EB65-4607-A78C-FA262572707E}" type="presParOf" srcId="{71045F8C-00FA-488E-A7BD-E2E6753D979D}" destId="{4D19AB04-24FA-40C2-B203-52AE3D15E171}" srcOrd="18" destOrd="0" presId="urn:microsoft.com/office/officeart/2005/8/layout/target3"/>
    <dgm:cxn modelId="{EB1C08E3-75C3-471E-AE66-FB65440E0E1D}" type="presParOf" srcId="{71045F8C-00FA-488E-A7BD-E2E6753D979D}" destId="{832BF48F-0145-4429-9E02-8FCA946CCE9E}" srcOrd="19" destOrd="0" presId="urn:microsoft.com/office/officeart/2005/8/layout/target3"/>
    <dgm:cxn modelId="{8048B3C3-F6CD-49E6-8CD0-407F10850B97}" type="presParOf" srcId="{71045F8C-00FA-488E-A7BD-E2E6753D979D}" destId="{E7297F21-D4FD-4A41-AE58-814D01A6B5E7}" srcOrd="20" destOrd="0" presId="urn:microsoft.com/office/officeart/2005/8/layout/target3"/>
    <dgm:cxn modelId="{E9A667C1-EE96-4769-9F4C-571EAA5A615E}" type="presParOf" srcId="{71045F8C-00FA-488E-A7BD-E2E6753D979D}" destId="{F69A1436-182C-465B-AD7F-FE48E0C090C1}" srcOrd="21" destOrd="0" presId="urn:microsoft.com/office/officeart/2005/8/layout/target3"/>
    <dgm:cxn modelId="{772A04B6-A048-4F4D-852F-BBD0D511DC4F}" type="presParOf" srcId="{71045F8C-00FA-488E-A7BD-E2E6753D979D}" destId="{AA41A67C-3D3F-4AE9-9E0F-5D7F7BB2E741}" srcOrd="22" destOrd="0" presId="urn:microsoft.com/office/officeart/2005/8/layout/target3"/>
    <dgm:cxn modelId="{7DAF2214-C729-4D19-80E0-1335A2B776A3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VY_32_INOVACE_04_Ska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Hudební výchova na 2. stupni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</a:t>
          </a:r>
          <a:r>
            <a:rPr lang="cs-CZ" sz="1400" kern="1200" dirty="0" err="1" smtClean="0"/>
            <a:t>Ska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0BAFAF-0EFC-4A95-B544-ED248D0F0ECB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6B1E98-299F-4A64-A20C-0DFF0D9250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8431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6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188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922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639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335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24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3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80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86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9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89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2000"/>
            <a:lum/>
          </a:blip>
          <a:srcRect/>
          <a:stretch>
            <a:fillRect t="-53000" b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F3AE8-F36B-4C55-891A-DFB955FFCFA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3F697-EFBF-43AB-9539-069808839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397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4269736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242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8187622"/>
              </p:ext>
            </p:extLst>
          </p:nvPr>
        </p:nvGraphicFramePr>
        <p:xfrm>
          <a:off x="1547664" y="1772816"/>
          <a:ext cx="6096000" cy="404822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opakování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CD</a:t>
                      </a:r>
                      <a:r>
                        <a:rPr lang="cs-CZ" baseline="0" dirty="0" smtClean="0"/>
                        <a:t> nahrávky, fix na tabuli, nástěnná tabule</a:t>
                      </a:r>
                      <a:endParaRPr lang="cs-CZ" dirty="0"/>
                    </a:p>
                  </a:txBody>
                  <a:tcPr/>
                </a:tc>
              </a:tr>
              <a:tr h="1498868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06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320697" y="2967335"/>
            <a:ext cx="250260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SKA</a:t>
            </a:r>
            <a:endParaRPr lang="cs-CZ" sz="9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734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1328"/>
            <a:ext cx="8784976" cy="5044016"/>
          </a:xfrm>
        </p:spPr>
        <p:txBody>
          <a:bodyPr>
            <a:normAutofit fontScale="85000" lnSpcReduction="20000"/>
          </a:bodyPr>
          <a:lstStyle/>
          <a:p>
            <a:r>
              <a:rPr lang="cs-CZ" sz="4400" b="1" dirty="0" smtClean="0">
                <a:ln w="17780" cmpd="sng">
                  <a:solidFill>
                    <a:schemeClr val="tx2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Styl se vyvinul koncem padesátých let na Jamajce ze směsice jamajského folkloru a amerického </a:t>
            </a:r>
            <a:r>
              <a:rPr lang="cs-CZ" sz="4400" b="1" dirty="0" err="1" smtClean="0">
                <a:ln w="17780" cmpd="sng">
                  <a:solidFill>
                    <a:schemeClr val="tx2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rhytm</a:t>
            </a:r>
            <a:r>
              <a:rPr lang="cs-CZ" sz="4400" b="1" dirty="0" smtClean="0">
                <a:ln w="17780" cmpd="sng">
                  <a:solidFill>
                    <a:schemeClr val="tx2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and blues a jazzu</a:t>
            </a:r>
          </a:p>
          <a:p>
            <a:r>
              <a:rPr lang="cs-CZ" sz="4400" b="1" dirty="0" smtClean="0">
                <a:ln w="17780" cmpd="sng">
                  <a:solidFill>
                    <a:schemeClr val="tx2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Je považován za předchůdce </a:t>
            </a:r>
            <a:r>
              <a:rPr lang="cs-CZ" sz="4400" b="1" dirty="0" err="1" smtClean="0">
                <a:ln w="17780" cmpd="sng">
                  <a:solidFill>
                    <a:schemeClr val="tx2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rocksteady</a:t>
            </a:r>
            <a:r>
              <a:rPr lang="cs-CZ" sz="4400" b="1" dirty="0" smtClean="0">
                <a:ln w="17780" cmpd="sng">
                  <a:solidFill>
                    <a:schemeClr val="tx2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a reggae.</a:t>
            </a:r>
          </a:p>
          <a:p>
            <a:r>
              <a:rPr lang="cs-CZ" sz="4400" b="1" dirty="0" smtClean="0">
                <a:ln w="17780" cmpd="sng">
                  <a:solidFill>
                    <a:schemeClr val="tx2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Největší popularita na začátku 60. let</a:t>
            </a:r>
            <a:r>
              <a:rPr lang="cs-CZ" sz="4400" b="1" dirty="0">
                <a:ln w="17780" cmpd="sng">
                  <a:solidFill>
                    <a:schemeClr val="tx2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cs-CZ" sz="4400" b="1" dirty="0" smtClean="0">
                <a:ln w="17780" cmpd="sng">
                  <a:solidFill>
                    <a:schemeClr val="tx2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(na Jamajce), ve druhé vlně v Británii a nyní (3. vlna) se šíří SKA po celém světě</a:t>
            </a:r>
          </a:p>
          <a:p>
            <a:endParaRPr lang="cs-CZ" sz="3200" b="1" dirty="0">
              <a:ln w="17780" cmpd="sng">
                <a:solidFill>
                  <a:schemeClr val="tx2">
                    <a:lumMod val="95000"/>
                    <a:lumOff val="5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ln>
                  <a:solidFill>
                    <a:schemeClr val="accent1">
                      <a:lumMod val="25000"/>
                    </a:schemeClr>
                  </a:solidFill>
                </a:ln>
                <a:solidFill>
                  <a:srgbClr val="002060"/>
                </a:solidFill>
              </a:rPr>
              <a:t>Historie </a:t>
            </a:r>
            <a:endParaRPr lang="cs-CZ" sz="4800" dirty="0">
              <a:ln>
                <a:solidFill>
                  <a:schemeClr val="accent1">
                    <a:lumMod val="25000"/>
                  </a:schemeClr>
                </a:solidFill>
              </a:ln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Má typický kolísavý rytmus</a:t>
            </a:r>
          </a:p>
          <a:p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Je rychlejší než reggae</a:t>
            </a:r>
          </a:p>
          <a:p>
            <a:r>
              <a:rPr lang="cs-CZ" sz="4000" dirty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Č</a:t>
            </a:r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asto se mísí s punkem či jazzem</a:t>
            </a:r>
          </a:p>
          <a:p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Krátký, oddělovaný rytmus, zřetelně synkopovaný</a:t>
            </a:r>
          </a:p>
          <a:p>
            <a:endParaRPr lang="cs-CZ" sz="4000" dirty="0">
              <a:ln>
                <a:solidFill>
                  <a:schemeClr val="tx2">
                    <a:lumMod val="95000"/>
                    <a:lumOff val="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2060"/>
                </a:solidFill>
              </a:rPr>
              <a:t>Charakteristika </a:t>
            </a:r>
            <a:endParaRPr lang="cs-CZ" sz="6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Kytara</a:t>
            </a:r>
          </a:p>
          <a:p>
            <a:r>
              <a:rPr lang="cs-CZ" sz="32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Baskytara</a:t>
            </a:r>
          </a:p>
          <a:p>
            <a:r>
              <a:rPr lang="cs-CZ" sz="32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Trubka</a:t>
            </a:r>
          </a:p>
          <a:p>
            <a:r>
              <a:rPr lang="cs-CZ" sz="32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Pozoun</a:t>
            </a:r>
          </a:p>
          <a:p>
            <a:r>
              <a:rPr lang="cs-CZ" sz="32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Saxofon</a:t>
            </a:r>
          </a:p>
          <a:p>
            <a:r>
              <a:rPr lang="cs-CZ" sz="32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Piano</a:t>
            </a:r>
          </a:p>
          <a:p>
            <a:r>
              <a:rPr lang="cs-CZ" sz="32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Bicí</a:t>
            </a:r>
          </a:p>
          <a:p>
            <a:r>
              <a:rPr lang="cs-CZ" sz="32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Varhany</a:t>
            </a:r>
          </a:p>
          <a:p>
            <a:endParaRPr lang="cs-CZ" sz="3200" dirty="0">
              <a:ln>
                <a:solidFill>
                  <a:schemeClr val="tx2">
                    <a:lumMod val="95000"/>
                    <a:lumOff val="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solidFill>
                  <a:srgbClr val="002060"/>
                </a:solidFill>
              </a:rPr>
              <a:t>Typické nástroje SKA</a:t>
            </a:r>
            <a:endParaRPr lang="cs-CZ" sz="4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Poprvé tohoto rytmu využil </a:t>
            </a:r>
            <a:r>
              <a:rPr lang="en-US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Ernest </a:t>
            </a:r>
            <a:r>
              <a:rPr lang="en-US" sz="40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Ranglin</a:t>
            </a:r>
            <a:r>
              <a:rPr lang="en-US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společně</a:t>
            </a:r>
            <a:r>
              <a:rPr lang="en-US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 s </a:t>
            </a:r>
            <a:r>
              <a:rPr lang="en-US" sz="40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Cluett</a:t>
            </a:r>
            <a:r>
              <a:rPr lang="en-US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 Johnson &amp; The Blue Buster</a:t>
            </a:r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.</a:t>
            </a:r>
          </a:p>
          <a:p>
            <a:r>
              <a:rPr lang="cs-CZ" sz="40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Byron</a:t>
            </a:r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Lee</a:t>
            </a:r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, </a:t>
            </a:r>
            <a:r>
              <a:rPr lang="cs-CZ" sz="40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Jimmy</a:t>
            </a:r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Cliff</a:t>
            </a:r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,... </a:t>
            </a:r>
          </a:p>
          <a:p>
            <a:r>
              <a:rPr lang="cs-CZ" sz="40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Rude</a:t>
            </a:r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boys</a:t>
            </a:r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, </a:t>
            </a:r>
            <a:r>
              <a:rPr lang="cs-CZ" sz="40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The</a:t>
            </a:r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Skatalites</a:t>
            </a:r>
            <a:r>
              <a:rPr lang="cs-CZ" sz="40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, SKA-P,...</a:t>
            </a:r>
          </a:p>
          <a:p>
            <a:endParaRPr lang="cs-CZ" sz="4000" dirty="0">
              <a:ln>
                <a:solidFill>
                  <a:schemeClr val="tx2">
                    <a:lumMod val="95000"/>
                    <a:lumOff val="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2060"/>
                </a:solidFill>
              </a:rPr>
              <a:t>Skupiny </a:t>
            </a:r>
            <a:r>
              <a:rPr lang="en-US" sz="6000" dirty="0" smtClean="0">
                <a:solidFill>
                  <a:srgbClr val="002060"/>
                </a:solidFill>
              </a:rPr>
              <a:t>&amp;</a:t>
            </a:r>
            <a:r>
              <a:rPr lang="cs-CZ" sz="6000" dirty="0" smtClean="0">
                <a:solidFill>
                  <a:srgbClr val="002060"/>
                </a:solidFill>
              </a:rPr>
              <a:t> zpěváci</a:t>
            </a:r>
            <a:endParaRPr lang="cs-CZ" sz="6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cs-CZ" sz="5400" dirty="0" smtClean="0"/>
          </a:p>
          <a:p>
            <a:pPr algn="ctr"/>
            <a:r>
              <a:rPr lang="cs-CZ" sz="5400" dirty="0" smtClean="0"/>
              <a:t>STO ZVÍŘAT (Praha)</a:t>
            </a:r>
          </a:p>
          <a:p>
            <a:pPr algn="ctr"/>
            <a:r>
              <a:rPr lang="cs-CZ" sz="5400" dirty="0" smtClean="0"/>
              <a:t>TLESKAČ (Plzeň)</a:t>
            </a:r>
          </a:p>
          <a:p>
            <a:pPr algn="ctr"/>
            <a:r>
              <a:rPr lang="cs-CZ" sz="5400" dirty="0" smtClean="0"/>
              <a:t>V3Ska (Stod)</a:t>
            </a:r>
            <a:endParaRPr lang="cs-CZ" sz="5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0070C0"/>
                </a:solidFill>
              </a:rPr>
              <a:t>SKA U NÁS</a:t>
            </a:r>
            <a:endParaRPr lang="cs-CZ" sz="4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32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1328"/>
            <a:ext cx="8640960" cy="452596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endParaRPr lang="cs-CZ" sz="3600" dirty="0" smtClean="0">
              <a:ln>
                <a:solidFill>
                  <a:schemeClr val="tx2">
                    <a:lumMod val="95000"/>
                    <a:lumOff val="5000"/>
                  </a:schemeClr>
                </a:solidFill>
              </a:ln>
              <a:solidFill>
                <a:srgbClr val="00B0F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Kde vznikl tento hudební styl ? …….....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Je považován za předchůdce </a:t>
            </a:r>
            <a:r>
              <a:rPr lang="cs-CZ" sz="36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rocksteady</a:t>
            </a:r>
            <a:r>
              <a:rPr lang="cs-CZ" sz="36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 a ……………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Napiš alespoň 2 hudební nástroje, které jsou pro </a:t>
            </a:r>
            <a:r>
              <a:rPr lang="cs-CZ" sz="3600" dirty="0" err="1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ska</a:t>
            </a:r>
            <a:r>
              <a:rPr lang="cs-CZ" sz="36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 typické. 	……………………………………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Znáš nějakou SKA skupinu? …………….</a:t>
            </a:r>
          </a:p>
          <a:p>
            <a:pPr>
              <a:buNone/>
            </a:pPr>
            <a:r>
              <a:rPr lang="cs-CZ" sz="3600" dirty="0" smtClean="0">
                <a:ln>
                  <a:solidFill>
                    <a:schemeClr val="tx2">
                      <a:lumMod val="95000"/>
                      <a:lumOff val="5000"/>
                    </a:schemeClr>
                  </a:solidFill>
                </a:ln>
                <a:solidFill>
                  <a:srgbClr val="00B0F0"/>
                </a:solidFill>
              </a:rPr>
              <a:t>        </a:t>
            </a:r>
          </a:p>
          <a:p>
            <a:endParaRPr lang="cs-CZ" sz="3600" dirty="0" smtClean="0">
              <a:ln>
                <a:solidFill>
                  <a:schemeClr val="tx2">
                    <a:lumMod val="95000"/>
                    <a:lumOff val="5000"/>
                  </a:schemeClr>
                </a:solidFill>
              </a:ln>
              <a:solidFill>
                <a:srgbClr val="00B0F0"/>
              </a:solidFill>
            </a:endParaRPr>
          </a:p>
          <a:p>
            <a:endParaRPr lang="cs-CZ" sz="3600" dirty="0" smtClean="0">
              <a:ln>
                <a:solidFill>
                  <a:schemeClr val="tx2">
                    <a:lumMod val="95000"/>
                    <a:lumOff val="5000"/>
                  </a:schemeClr>
                </a:solidFill>
              </a:ln>
              <a:solidFill>
                <a:srgbClr val="00B0F0"/>
              </a:solidFill>
            </a:endParaRPr>
          </a:p>
          <a:p>
            <a:endParaRPr lang="cs-CZ" sz="3600" dirty="0">
              <a:ln>
                <a:solidFill>
                  <a:schemeClr val="tx2">
                    <a:lumMod val="95000"/>
                    <a:lumOff val="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2060"/>
                </a:solidFill>
              </a:rPr>
              <a:t>Opakování</a:t>
            </a:r>
            <a:endParaRPr lang="cs-CZ" sz="6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757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tupně šedi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144</TotalTime>
  <Words>254</Words>
  <Application>Microsoft Office PowerPoint</Application>
  <PresentationFormat>Předvádění na obrazovce (4:3)</PresentationFormat>
  <Paragraphs>54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Shluk</vt:lpstr>
      <vt:lpstr>Motiv systému Office</vt:lpstr>
      <vt:lpstr>Prezentace aplikace PowerPoint</vt:lpstr>
      <vt:lpstr>Anotace</vt:lpstr>
      <vt:lpstr>Prezentace aplikace PowerPoint</vt:lpstr>
      <vt:lpstr>Historie </vt:lpstr>
      <vt:lpstr>Charakteristika </vt:lpstr>
      <vt:lpstr>Typické nástroje SKA</vt:lpstr>
      <vt:lpstr>Skupiny &amp; zpěváci</vt:lpstr>
      <vt:lpstr>SKA U NÁS</vt:lpstr>
      <vt:lpstr>Opakování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SKA &amp; Reggae</dc:title>
  <dc:creator>X</dc:creator>
  <cp:lastModifiedBy>Dufková</cp:lastModifiedBy>
  <cp:revision>15</cp:revision>
  <dcterms:created xsi:type="dcterms:W3CDTF">2012-03-14T08:44:38Z</dcterms:created>
  <dcterms:modified xsi:type="dcterms:W3CDTF">2012-05-29T20:05:08Z</dcterms:modified>
</cp:coreProperties>
</file>