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6" r:id="rId1"/>
    <p:sldMasterId id="2147483708" r:id="rId2"/>
  </p:sldMasterIdLst>
  <p:notesMasterIdLst>
    <p:notesMasterId r:id="rId24"/>
  </p:notesMasterIdLst>
  <p:sldIdLst>
    <p:sldId id="293" r:id="rId3"/>
    <p:sldId id="259" r:id="rId4"/>
    <p:sldId id="260" r:id="rId5"/>
    <p:sldId id="261" r:id="rId6"/>
    <p:sldId id="279" r:id="rId7"/>
    <p:sldId id="283" r:id="rId8"/>
    <p:sldId id="280" r:id="rId9"/>
    <p:sldId id="282" r:id="rId10"/>
    <p:sldId id="284" r:id="rId11"/>
    <p:sldId id="285" r:id="rId12"/>
    <p:sldId id="286" r:id="rId13"/>
    <p:sldId id="266" r:id="rId14"/>
    <p:sldId id="269" r:id="rId15"/>
    <p:sldId id="270" r:id="rId16"/>
    <p:sldId id="288" r:id="rId17"/>
    <p:sldId id="271" r:id="rId18"/>
    <p:sldId id="273" r:id="rId19"/>
    <p:sldId id="274" r:id="rId20"/>
    <p:sldId id="294" r:id="rId21"/>
    <p:sldId id="297" r:id="rId22"/>
    <p:sldId id="296" r:id="rId23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754" autoAdjust="0"/>
  </p:normalViewPr>
  <p:slideViewPr>
    <p:cSldViewPr>
      <p:cViewPr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cs-CZ" dirty="0"/>
          </a:p>
        </p:txBody>
      </p:sp>
      <p:sp>
        <p:nvSpPr>
          <p:cNvPr id="36867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val="37868163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4505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4813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5222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43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3491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7587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A02D58-5023-4C54-8659-9E04B34F487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CEF379-ACB8-4D0F-BA3B-6833A5F1E24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93EE4F-D067-4CC9-9BF1-C2508B66D6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3FA443-FC61-48CA-B22D-ADEDA234634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2A3116-BD69-4FDF-A79F-765FA9B806F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4CC7E5-EB04-4673-AE69-561EE2DF05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E8516B-7DA9-4C20-80E9-01872B8D3B82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7055BD-BC88-4A75-8819-FC1B46B7F59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D546A9-9619-461C-A21B-46CFBF031B57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5ABD65-0D6D-4F41-B5DA-4AAA21FFB087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D9B1B9-DC3C-486E-BFCD-A8A575BB419D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354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5262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975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7205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135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4230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507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605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883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7917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19.7.2012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709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371D1C8-7683-4EE1-809A-9040E9EB832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split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577CB89F-AFBC-4711-A6A6-32FA04BE61C7}" type="datetimeFigureOut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19.7.2012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lang="cs-CZ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fld id="{639DD446-6C84-43CD-97A4-F350EFF1F70F}" type="slidenum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defTabSz="914400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843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enzionkrizovatka.cz/index.php?clanek=sport_a_kultura" TargetMode="External"/><Relationship Id="rId3" Type="http://schemas.openxmlformats.org/officeDocument/2006/relationships/hyperlink" Target="http://www.braunstein.cz/?order=asc&amp;size=small&amp;sort_by=original_created_at&amp;page=25" TargetMode="External"/><Relationship Id="rId7" Type="http://schemas.openxmlformats.org/officeDocument/2006/relationships/hyperlink" Target="http://www.tisicovky.cz/cs/hory/krkonose/snezka-hlv001/foto/?cislo_stranky_i=3" TargetMode="External"/><Relationship Id="rId12" Type="http://schemas.openxmlformats.org/officeDocument/2006/relationships/hyperlink" Target="http://itras.cz/zeleznicni-viadukt-krystofovo-udoli-novina/galerie/7209/" TargetMode="External"/><Relationship Id="rId2" Type="http://schemas.openxmlformats.org/officeDocument/2006/relationships/hyperlink" Target="http://www.krasycech.cz/Jizerske-hory/index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krasycech.cz/Krkonose/index.htm" TargetMode="External"/><Relationship Id="rId11" Type="http://schemas.openxmlformats.org/officeDocument/2006/relationships/hyperlink" Target="http://fotojana.huu.cz/menu/krkonose-foto" TargetMode="External"/><Relationship Id="rId5" Type="http://schemas.openxmlformats.org/officeDocument/2006/relationships/hyperlink" Target="http://www.fotoaparat.cz/index.php?r=25&amp;rp=778289&amp;gal=photo" TargetMode="External"/><Relationship Id="rId10" Type="http://schemas.openxmlformats.org/officeDocument/2006/relationships/hyperlink" Target="http://djkoma.blogspot.cz/2008/09/o5-z5-trochu-o-sfd.html" TargetMode="External"/><Relationship Id="rId4" Type="http://schemas.openxmlformats.org/officeDocument/2006/relationships/hyperlink" Target="http://adadafoto.webzdarma.cz/hory/krkonose/krkonose_fotky_01.htm" TargetMode="External"/><Relationship Id="rId9" Type="http://schemas.openxmlformats.org/officeDocument/2006/relationships/hyperlink" Target="http://www.apartmanypodsnezkou.cz/cz/clanky/apartmany-umisteny-v-chko/c69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Krkonoše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VY_32_INOVACE_41_Krkonose</a:t>
            </a:r>
          </a:p>
          <a:p>
            <a:r>
              <a:rPr lang="cs-CZ" sz="1600" u="sng" dirty="0" smtClean="0"/>
              <a:t>Autor: Štrosová Hana Základní škola a Mateřská škola </a:t>
            </a:r>
            <a:r>
              <a:rPr lang="cs-CZ" sz="1600" u="sng" dirty="0" err="1" smtClean="0"/>
              <a:t>Jivina</a:t>
            </a:r>
            <a:r>
              <a:rPr lang="cs-CZ" sz="1600" u="sng" dirty="0" smtClean="0"/>
              <a:t> </a:t>
            </a:r>
            <a:endParaRPr lang="cs-CZ" sz="1600" dirty="0" smtClean="0"/>
          </a:p>
          <a:p>
            <a:r>
              <a:rPr lang="cs-CZ" sz="1600" u="sng" dirty="0" smtClean="0"/>
              <a:t>Vytvořeno v rámci v projektu „EU peníze školám“ </a:t>
            </a:r>
            <a:endParaRPr lang="cs-CZ" sz="1600" dirty="0" smtClean="0"/>
          </a:p>
          <a:p>
            <a:r>
              <a:rPr lang="cs-CZ" sz="1600" b="1" u="sng" dirty="0" smtClean="0"/>
              <a:t>OP VK oblast podpory 1.4 s názvem Zlepšení podmínek pro vzdělávání</a:t>
            </a:r>
            <a:endParaRPr lang="cs-CZ" sz="1600" dirty="0" smtClean="0"/>
          </a:p>
          <a:p>
            <a:pPr algn="ctr"/>
            <a:endParaRPr lang="cs-CZ" sz="1600" dirty="0" smtClean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476672"/>
            <a:ext cx="5029200" cy="1219200"/>
          </a:xfrm>
          <a:prstGeom prst="rect">
            <a:avLst/>
          </a:prstGeo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185738"/>
            <a:ext cx="9001125" cy="6486525"/>
          </a:xfrm>
          <a:prstGeom prst="rect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</p:pic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3564171" y="6372000"/>
            <a:ext cx="2015658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solidFill>
                  <a:srgbClr val="FFFFFF"/>
                </a:solidFill>
                <a:latin typeface="Times New Roman" pitchFamily="16" charset="0"/>
                <a:cs typeface="Times New Roman" pitchFamily="16" charset="0"/>
              </a:rPr>
              <a:t>OSADA  JIZERKA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192088"/>
            <a:ext cx="9001125" cy="6473825"/>
          </a:xfrm>
          <a:prstGeom prst="rect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</p:pic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3195637" y="6372000"/>
            <a:ext cx="2752725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6" charset="0"/>
                <a:cs typeface="Times New Roman" pitchFamily="16" charset="0"/>
              </a:rPr>
              <a:t>RAŠELINIŠTĚ JIZERKY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58570" y="-576445"/>
            <a:ext cx="10837354" cy="7794485"/>
          </a:xfrm>
          <a:prstGeom prst="rect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</p:pic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2746375" y="6372000"/>
            <a:ext cx="3651250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6" charset="0"/>
                <a:cs typeface="Times New Roman" pitchFamily="16" charset="0"/>
              </a:rPr>
              <a:t>U  PRAMENU ČERNÉ  NISY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71438" y="53975"/>
            <a:ext cx="9001125" cy="6750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154924" y="6486487"/>
            <a:ext cx="2834151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SNĚŽNÉ  JÁMY JEZÍRKA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71438" y="53975"/>
            <a:ext cx="9001125" cy="6750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702863" y="6480000"/>
            <a:ext cx="1874529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PRAMEN  LABE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53975"/>
            <a:ext cx="9001125" cy="6750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776616" y="6486487"/>
            <a:ext cx="3603592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ERBY  MĚST U PRAMENU LABE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53975"/>
            <a:ext cx="9001125" cy="6750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066800" y="6480000"/>
            <a:ext cx="701040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LABSKÝ VODOPÁD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53975"/>
            <a:ext cx="9001125" cy="6750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867346" y="6480000"/>
            <a:ext cx="3409308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MEANDRY V LABSKÉM DOLE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192088"/>
            <a:ext cx="9001125" cy="6473825"/>
          </a:xfrm>
          <a:prstGeom prst="rect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</p:pic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3420000" y="6372000"/>
            <a:ext cx="2319202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LABSKÉ  MEANDRY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53975"/>
            <a:ext cx="9001125" cy="6750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178425" y="6480000"/>
            <a:ext cx="278715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MUMLAVSKÝ VODOPÁD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185738"/>
            <a:ext cx="9001125" cy="6486525"/>
          </a:xfrm>
          <a:prstGeom prst="rect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</p:pic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3573462" y="6372000"/>
            <a:ext cx="1997075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DÍVČÍ KAMENY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18" y="167188"/>
            <a:ext cx="8685965" cy="6514474"/>
          </a:xfrm>
          <a:prstGeom prst="rect">
            <a:avLst/>
          </a:prstGeom>
        </p:spPr>
      </p:pic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360376" y="368660"/>
            <a:ext cx="5026781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VZESTUP CESTOU NA SNĚŽKU</a:t>
            </a: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53975"/>
            <a:ext cx="9001125" cy="6750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032280" y="6486487"/>
            <a:ext cx="1079439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SNĚŽKA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252413"/>
            <a:ext cx="9001125" cy="63531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032280" y="6300000"/>
            <a:ext cx="1079439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SNĚŽKA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2326481" y="6336000"/>
            <a:ext cx="4491037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PANORÁMA  KRKONOŠ 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10" y="278650"/>
            <a:ext cx="8462578" cy="5877330"/>
          </a:xfrm>
          <a:prstGeom prst="rect">
            <a:avLst/>
          </a:prstGeo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207963"/>
            <a:ext cx="9001125" cy="6442075"/>
          </a:xfrm>
          <a:prstGeom prst="rect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</p:pic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831975" y="6336000"/>
            <a:ext cx="5480050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PŘEHRADA  LABSKÁ - ŠPINDLERŮV MLÝN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8" y="168275"/>
            <a:ext cx="9001125" cy="6521450"/>
          </a:xfrm>
          <a:prstGeom prst="rect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</p:pic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3276000" y="6372000"/>
            <a:ext cx="2545867" cy="37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>
              <a:buFont typeface="Times New Roman" pitchFamily="16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b="1" i="1" dirty="0">
                <a:ln>
                  <a:solidFill>
                    <a:srgbClr val="FF0000"/>
                  </a:solidFill>
                </a:ln>
                <a:latin typeface="Times New Roman" pitchFamily="18" charset="0"/>
                <a:cs typeface="Times New Roman" pitchFamily="18" charset="0"/>
              </a:rPr>
              <a:t>KRYŠTOFOVO  ÚDOLÍ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Úkoly:</a:t>
            </a:r>
          </a:p>
          <a:p>
            <a:r>
              <a:rPr lang="cs-CZ" sz="1400" dirty="0" smtClean="0"/>
              <a:t>1.Najdi na mapě horstvo, o kterém byla prezentace.</a:t>
            </a:r>
          </a:p>
          <a:p>
            <a:r>
              <a:rPr lang="cs-CZ" sz="1400" dirty="0" smtClean="0"/>
              <a:t>2.Vypiš název nejvyšší hory a její výšku, řeku, která zde pramení.</a:t>
            </a:r>
          </a:p>
          <a:p>
            <a:r>
              <a:rPr lang="cs-CZ" sz="1400" dirty="0" smtClean="0"/>
              <a:t>3. Na mapě najdi, které řeky se vlévají do Labe?</a:t>
            </a:r>
          </a:p>
          <a:p>
            <a:r>
              <a:rPr lang="cs-CZ" sz="1400" dirty="0" smtClean="0"/>
              <a:t>4.Vypiš názvy tří nejznámějších lyžařských středisek:</a:t>
            </a:r>
          </a:p>
          <a:p>
            <a:r>
              <a:rPr lang="cs-CZ" sz="1400" dirty="0" smtClean="0"/>
              <a:t>5. Podle čeho usuzujeme na stáří Krkonoš?</a:t>
            </a:r>
          </a:p>
          <a:p>
            <a:r>
              <a:rPr lang="cs-CZ" sz="1400" dirty="0" smtClean="0"/>
              <a:t>6. Jak toto horstvo ovlivňuje podnebí širokého okolí?</a:t>
            </a:r>
          </a:p>
          <a:p>
            <a:r>
              <a:rPr lang="cs-CZ" sz="1400" dirty="0" smtClean="0"/>
              <a:t>7. Čím se dříve živili obyvatelé podhůří Krkonoš?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95220" cy="949117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Obrázky [online]. [vid. 2010-11-06]. Dostupné z: </a:t>
            </a:r>
          </a:p>
          <a:p>
            <a:endParaRPr lang="cs-CZ" sz="1600" dirty="0"/>
          </a:p>
          <a:p>
            <a:r>
              <a:rPr lang="cs-CZ" sz="1600" dirty="0" smtClean="0"/>
              <a:t>2</a:t>
            </a:r>
            <a:r>
              <a:rPr lang="cs-CZ" sz="1600" dirty="0"/>
              <a:t>) </a:t>
            </a:r>
            <a:r>
              <a:rPr lang="cs-CZ" sz="1600" dirty="0" smtClean="0"/>
              <a:t> 3)  4)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www.krasycech.cz/Jizerske-hory/index.htm</a:t>
            </a:r>
            <a:r>
              <a:rPr lang="cs-CZ" sz="1600" dirty="0"/>
              <a:t> </a:t>
            </a:r>
            <a:endParaRPr lang="cs-CZ" sz="1600" dirty="0" smtClean="0"/>
          </a:p>
          <a:p>
            <a:r>
              <a:rPr lang="cs-CZ" sz="1600" dirty="0"/>
              <a:t>5) </a:t>
            </a:r>
            <a:r>
              <a:rPr lang="cs-CZ" sz="1600" dirty="0">
                <a:hlinkClick r:id="rId3"/>
              </a:rPr>
              <a:t>http://www.braunstein.cz/?</a:t>
            </a:r>
            <a:r>
              <a:rPr lang="cs-CZ" sz="1600" dirty="0" smtClean="0">
                <a:hlinkClick r:id="rId3"/>
              </a:rPr>
              <a:t>order=asc&amp;size=small&amp;sort_by=original_created_at&amp;page=25</a:t>
            </a:r>
            <a:endParaRPr lang="cs-CZ" sz="1600" dirty="0" smtClean="0"/>
          </a:p>
          <a:p>
            <a:r>
              <a:rPr lang="cs-CZ" sz="1600" dirty="0"/>
              <a:t>6) </a:t>
            </a:r>
            <a:r>
              <a:rPr lang="cs-CZ" sz="1600" dirty="0" smtClean="0"/>
              <a:t>7) 8) 9) 11) </a:t>
            </a:r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</a:t>
            </a:r>
            <a:r>
              <a:rPr lang="cs-CZ" sz="1600" dirty="0" smtClean="0">
                <a:hlinkClick r:id="rId4"/>
              </a:rPr>
              <a:t>adadafoto.webzdarma.cz/hory/krkonose/krkonose_fotky_01.htm</a:t>
            </a:r>
            <a:r>
              <a:rPr lang="cs-CZ" sz="1600" dirty="0" smtClean="0"/>
              <a:t> </a:t>
            </a:r>
          </a:p>
          <a:p>
            <a:r>
              <a:rPr lang="cs-CZ" sz="1600" dirty="0"/>
              <a:t>10)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www.fotoaparat.cz/index.php?r=25&amp;rp=778289&amp;gal=photo</a:t>
            </a:r>
            <a:endParaRPr lang="cs-CZ" sz="1600" dirty="0" smtClean="0"/>
          </a:p>
          <a:p>
            <a:r>
              <a:rPr lang="cs-CZ" sz="1600" dirty="0"/>
              <a:t>12)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www.krasycech.cz/Krkonose/index.htm</a:t>
            </a:r>
            <a:endParaRPr lang="cs-CZ" sz="1600" dirty="0" smtClean="0"/>
          </a:p>
          <a:p>
            <a:r>
              <a:rPr lang="cs-CZ" sz="1600" dirty="0"/>
              <a:t>13) </a:t>
            </a:r>
            <a:r>
              <a:rPr lang="cs-CZ" sz="1600" dirty="0">
                <a:hlinkClick r:id="rId7"/>
              </a:rPr>
              <a:t>http://www.tisicovky.cz/cs/hory/krkonose/snezka-hlv001/foto/?</a:t>
            </a:r>
            <a:r>
              <a:rPr lang="cs-CZ" sz="1600" dirty="0" smtClean="0">
                <a:hlinkClick r:id="rId7"/>
              </a:rPr>
              <a:t>cislo_stranky_i=3</a:t>
            </a:r>
            <a:endParaRPr lang="cs-CZ" sz="1600" dirty="0" smtClean="0"/>
          </a:p>
          <a:p>
            <a:r>
              <a:rPr lang="cs-CZ" sz="1600" dirty="0"/>
              <a:t>14 </a:t>
            </a: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www.penzionkrizovatka.cz/index.php?clanek=sport_a_kultura</a:t>
            </a:r>
            <a:endParaRPr lang="cs-CZ" sz="1600" dirty="0" smtClean="0"/>
          </a:p>
          <a:p>
            <a:r>
              <a:rPr lang="cs-CZ" sz="1600" dirty="0"/>
              <a:t>15) </a:t>
            </a:r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www.apartmanypodsnezkou.cz/cz/clanky/apartmany-umisteny-v-chko/c69</a:t>
            </a:r>
            <a:endParaRPr lang="cs-CZ" sz="1600" dirty="0" smtClean="0"/>
          </a:p>
          <a:p>
            <a:r>
              <a:rPr lang="cs-CZ" sz="1600" dirty="0"/>
              <a:t>16) </a:t>
            </a:r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djkoma.blogspot.cz/2008/09/o5-z5-trochu-o-sfd.html</a:t>
            </a:r>
            <a:endParaRPr lang="cs-CZ" sz="1600" dirty="0" smtClean="0"/>
          </a:p>
          <a:p>
            <a:r>
              <a:rPr lang="cs-CZ" sz="1600" dirty="0"/>
              <a:t>17) </a:t>
            </a:r>
            <a:r>
              <a:rPr lang="cs-CZ" sz="1600" dirty="0">
                <a:hlinkClick r:id="rId11"/>
              </a:rPr>
              <a:t>http://</a:t>
            </a:r>
            <a:r>
              <a:rPr lang="cs-CZ" sz="1600" dirty="0" smtClean="0">
                <a:hlinkClick r:id="rId11"/>
              </a:rPr>
              <a:t>fotojana.huu.cz/menu/krkonose-foto</a:t>
            </a:r>
            <a:endParaRPr lang="cs-CZ" sz="1600" dirty="0" smtClean="0"/>
          </a:p>
          <a:p>
            <a:r>
              <a:rPr lang="cs-CZ" sz="1600" dirty="0"/>
              <a:t>18) </a:t>
            </a:r>
            <a:r>
              <a:rPr lang="cs-CZ" sz="1600" dirty="0">
                <a:hlinkClick r:id="rId12"/>
              </a:rPr>
              <a:t>http://itras.cz/zeleznicni-viadukt-krystofovo-udoli-novina/galerie/7209</a:t>
            </a:r>
            <a:r>
              <a:rPr lang="cs-CZ" sz="1600" dirty="0" smtClean="0">
                <a:hlinkClick r:id="rId12"/>
              </a:rPr>
              <a:t>/</a:t>
            </a:r>
            <a:endParaRPr lang="cs-CZ" sz="1600" dirty="0" smtClean="0"/>
          </a:p>
          <a:p>
            <a:endParaRPr lang="cs-CZ" sz="1000" dirty="0" smtClean="0"/>
          </a:p>
          <a:p>
            <a:endParaRPr lang="cs-CZ" sz="1000" dirty="0"/>
          </a:p>
          <a:p>
            <a:endParaRPr lang="cs-CZ" sz="1000" dirty="0" smtClean="0"/>
          </a:p>
          <a:p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462893016"/>
      </p:ext>
    </p:extLst>
  </p:cSld>
  <p:clrMapOvr>
    <a:masterClrMapping/>
  </p:clrMapOvr>
  <p:transition spd="slow">
    <p:spli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552728" cy="4464496"/>
          </a:xfrm>
        </p:spPr>
        <p:txBody>
          <a:bodyPr>
            <a:normAutofit fontScale="925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Hana Štrosová,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pátý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Vlastivěda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Naše vlast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Pohoří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vlastivěda v pátém ročníku 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683558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583</TotalTime>
  <Words>332</Words>
  <Application>Microsoft Office PowerPoint</Application>
  <PresentationFormat>Předvádění na obrazovce (4:3)</PresentationFormat>
  <Paragraphs>59</Paragraphs>
  <Slides>21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Motiv sady Office</vt:lpstr>
      <vt:lpstr>Motiv systému Office</vt:lpstr>
      <vt:lpstr>Krkonoše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  <vt:lpstr>Základní údaje o DUM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Krkonoše a okolí</dc:title>
  <dc:subject>pps.</dc:subject>
  <dc:creator>PC</dc:creator>
  <cp:lastModifiedBy>NTB</cp:lastModifiedBy>
  <cp:revision>75</cp:revision>
  <cp:lastPrinted>1601-01-01T00:00:00Z</cp:lastPrinted>
  <dcterms:created xsi:type="dcterms:W3CDTF">2010-02-17T17:07:38Z</dcterms:created>
  <dcterms:modified xsi:type="dcterms:W3CDTF">2012-07-19T14:36:04Z</dcterms:modified>
</cp:coreProperties>
</file>