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80" r:id="rId3"/>
    <p:sldId id="269" r:id="rId4"/>
    <p:sldId id="265" r:id="rId5"/>
    <p:sldId id="283" r:id="rId6"/>
    <p:sldId id="257" r:id="rId7"/>
    <p:sldId id="258" r:id="rId8"/>
    <p:sldId id="259" r:id="rId9"/>
    <p:sldId id="281" r:id="rId10"/>
    <p:sldId id="282" r:id="rId11"/>
  </p:sldIdLst>
  <p:sldSz cx="9144000" cy="6858000" type="screen4x3"/>
  <p:notesSz cx="6858000" cy="9144000"/>
  <p:defaultTextStyle>
    <a:defPPr>
      <a:defRPr lang="sr-Latn-C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56169"/>
    <a:srgbClr val="FF0000"/>
    <a:srgbClr val="0000B4"/>
    <a:srgbClr val="8E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33" d="100"/>
        <a:sy n="3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cs typeface="+mn-cs"/>
              </a:defRPr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noProof="0" smtClean="0"/>
              <a:t>Haga clic para modificar el estilo de texto del patrón</a:t>
            </a:r>
          </a:p>
          <a:p>
            <a:pPr lvl="1"/>
            <a:r>
              <a:rPr lang="es-ES" noProof="0" smtClean="0"/>
              <a:t>Segundo nivel</a:t>
            </a:r>
          </a:p>
          <a:p>
            <a:pPr lvl="2"/>
            <a:r>
              <a:rPr lang="es-ES" noProof="0" smtClean="0"/>
              <a:t>Tercer nivel</a:t>
            </a:r>
          </a:p>
          <a:p>
            <a:pPr lvl="3"/>
            <a:r>
              <a:rPr lang="es-ES" noProof="0" smtClean="0"/>
              <a:t>Cuarto nivel</a:t>
            </a:r>
          </a:p>
          <a:p>
            <a:pPr lvl="4"/>
            <a:r>
              <a:rPr lang="es-ES" noProof="0" smtClean="0"/>
              <a:t>Quinto nivel</a:t>
            </a:r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cs typeface="+mn-cs"/>
              </a:defRPr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8984DF82-6F9B-43C9-AE87-81028106C566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0923406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CO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CO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023C2D-7482-47BB-BB6F-62C8D5DE5CC1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Ovr>
    <a:masterClrMapping/>
  </p:clrMapOvr>
  <p:transition spd="med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CO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O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188AF3-A9AC-4513-884B-6F4F8885A872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Ovr>
    <a:masterClrMapping/>
  </p:clrMapOvr>
  <p:transition spd="med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CO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DDD416-5B84-4700-AE6C-526F1EA1A472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Ovr>
    <a:masterClrMapping/>
  </p:clrMapOvr>
  <p:transition spd="med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CO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O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O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96FA74-FB2B-4ADE-B7D8-3401E4D6496F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Ovr>
    <a:masterClrMapping/>
  </p:clrMapOvr>
  <p:transition spd="med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CO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O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O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FB9AC2-CA2C-46D7-87F2-746030DF9D99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Ovr>
    <a:masterClrMapping/>
  </p:clrMapOvr>
  <p:transition spd="med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CO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302EBB-81EC-4EBC-A925-BDEC6DA6829C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Ovr>
    <a:masterClrMapping/>
  </p:clrMapOvr>
  <p:transition spd="med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19B835-DB5D-4B80-B7FF-03B811EFD3F4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Ovr>
    <a:masterClrMapping/>
  </p:clrMapOvr>
  <p:transition spd="med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CO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O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214708-BD6E-4AAF-ABA5-E108CACB06BF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Ovr>
    <a:masterClrMapping/>
  </p:clrMapOvr>
  <p:transition spd="med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CO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s-ES" noProof="0" smtClean="0"/>
              <a:t>Haga clic en el icono para agregar una imagen</a:t>
            </a:r>
            <a:endParaRPr lang="es-CO" noProof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A3DC88-27A1-4EBC-8B5C-3E1322C4099D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Ovr>
    <a:masterClrMapping/>
  </p:clrMapOvr>
  <p:transition spd="med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CO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O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F9C9AB-7D76-4D9E-AAC4-C634F0C11AD0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Ovr>
    <a:masterClrMapping/>
  </p:clrMapOvr>
  <p:transition spd="med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CO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CO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605A26-2C80-4B2B-9C54-31D7A15AEE57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Ovr>
    <a:masterClrMapping/>
  </p:clrMapOvr>
  <p:transition spd="med">
    <p:fade thruBlk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6645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2451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66574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08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918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0408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9982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927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2237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3835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245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smtClean="0"/>
              <a:t>Haga clic para modificar el estilo de título del patrón</a:t>
            </a:r>
            <a:endParaRPr lang="sr-Latn-C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sr-Latn-C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cs typeface="+mn-cs"/>
              </a:defRPr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cs typeface="+mn-cs"/>
              </a:defRPr>
            </a:lvl1pPr>
          </a:lstStyle>
          <a:p>
            <a:pPr>
              <a:defRPr/>
            </a:pPr>
            <a:endParaRPr lang="sr-Latn-C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cs typeface="+mn-cs"/>
              </a:defRPr>
            </a:lvl1pPr>
          </a:lstStyle>
          <a:p>
            <a:pPr>
              <a:defRPr/>
            </a:pPr>
            <a:fld id="{EA36BB3F-3D09-487C-B237-1AEBBC216874}" type="slidenum">
              <a:rPr lang="sr-Latn-CS"/>
              <a:pPr>
                <a:defRPr/>
              </a:pPr>
              <a:t>‹#›</a:t>
            </a:fld>
            <a:endParaRPr lang="sr-Latn-C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fade thruBlk="1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s-C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30.7.2012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3041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novinky.cz/veda-skoly/267305-satelit-poridil-fotografii-nasi-planety-v-gigantickem-rozliseni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lh5.ggpht.com/oLGrOACMuYWg6EpUiCb-ieldGgHuBGGzdPULUb2y9YOkhCanDXQDyYlqi5rQynv1HztwRw=s113" TargetMode="External"/><Relationship Id="rId7" Type="http://schemas.openxmlformats.org/officeDocument/2006/relationships/hyperlink" Target="http://lh5.ggpht.com/Y9wFqNvb5F2joWigl88PIHCE8_THvlpY-EiA5rXgn4aQZ6M84EMNhcnUdvaQFal8NBW2kg=s151" TargetMode="External"/><Relationship Id="rId2" Type="http://schemas.openxmlformats.org/officeDocument/2006/relationships/hyperlink" Target="http://lh3.ggpht.com/NDafb-kh0CkA92opt0yZt6AEfUcOSxFrMA9Ukkv2YLKKbjHZC0uRXg8DZ4bHwBH6-WJ8yg=s113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lh4.ggpht.com/a7hGwrisgOeSo8jQEbkGkCTzRuAMWn4_QDsmNYNv7Ao3KomLQC4o0Cw0l2ZmFz6XHysRwsE=s151" TargetMode="External"/><Relationship Id="rId5" Type="http://schemas.openxmlformats.org/officeDocument/2006/relationships/hyperlink" Target="http://lh3.ggpht.com/sqZN-Ok4XlDI3Q_ObwARpuXNR-WF6kFaLxxarboA_4U7UY8zHXoiaAPR1-9T2aQqsN9o=s150" TargetMode="External"/><Relationship Id="rId4" Type="http://schemas.openxmlformats.org/officeDocument/2006/relationships/hyperlink" Target="http://lh4.ggpht.com/uBCsd0iAXi1jmo8hmXv7HiH7Wlh7_3WXHSOMz6oDB5yA0vy-LFqYR8ToV-fANEUuW-0m=s113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0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Planeta Země</a:t>
            </a:r>
            <a:br>
              <a:rPr lang="cs-CZ" dirty="0" smtClean="0"/>
            </a:br>
            <a:r>
              <a:rPr lang="cs-CZ" sz="2800" dirty="0" smtClean="0"/>
              <a:t>VY_32_INOVACE_ 27_Zeme</a:t>
            </a:r>
            <a:br>
              <a:rPr lang="cs-CZ" sz="2800" dirty="0" smtClean="0"/>
            </a:br>
            <a:r>
              <a:rPr lang="cs-CZ" sz="2800" dirty="0" smtClean="0"/>
              <a:t>vlastivěda, 4.,5. ročník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z="1600" dirty="0" smtClean="0"/>
          </a:p>
          <a:p>
            <a:pPr eaLnBrk="1" hangingPunct="1"/>
            <a:r>
              <a:rPr lang="cs-CZ" sz="1600" dirty="0" smtClean="0"/>
              <a:t>Autor: Hana Štrosová</a:t>
            </a:r>
          </a:p>
          <a:p>
            <a:pPr eaLnBrk="1" hangingPunct="1"/>
            <a:r>
              <a:rPr lang="cs-CZ" sz="1600" dirty="0" smtClean="0"/>
              <a:t>Vytvořeno v rámci v projektu „EU peníze školám“ </a:t>
            </a:r>
          </a:p>
          <a:p>
            <a:pPr eaLnBrk="1" hangingPunct="1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 smtClean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erre-ciel"/>
          <p:cNvPicPr>
            <a:picLocks noChangeAspect="1" noChangeArrowheads="1"/>
          </p:cNvPicPr>
          <p:nvPr/>
        </p:nvPicPr>
        <p:blipFill>
          <a:blip r:embed="rId2" cstate="print">
            <a:lum contrast="6000"/>
          </a:blip>
          <a:srcRect/>
          <a:stretch>
            <a:fillRect/>
          </a:stretch>
        </p:blipFill>
        <p:spPr bwMode="auto">
          <a:xfrm>
            <a:off x="827088" y="549275"/>
            <a:ext cx="7561262" cy="567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250825" y="5918200"/>
            <a:ext cx="8675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pl-PL" sz="2400" dirty="0">
                <a:solidFill>
                  <a:schemeClr val="accent1"/>
                </a:solidFill>
                <a:latin typeface="Maiandra GD" pitchFamily="34" charset="0"/>
              </a:rPr>
              <a:t>Její krása se nám neustále ukazuje bez našeho přičinění</a:t>
            </a:r>
            <a:r>
              <a:rPr lang="fr-FR" sz="2400" dirty="0">
                <a:solidFill>
                  <a:schemeClr val="accent1"/>
                </a:solidFill>
                <a:latin typeface="Maiandra GD" pitchFamily="34" charset="0"/>
              </a:rPr>
              <a:t>…</a:t>
            </a:r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1071563" y="214313"/>
            <a:ext cx="712946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FF6600"/>
            </a:outerShdw>
          </a:effectLst>
        </p:spPr>
        <p:txBody>
          <a:bodyPr>
            <a:spAutoFit/>
          </a:bodyPr>
          <a:lstStyle/>
          <a:p>
            <a:pPr algn="ctr">
              <a:defRPr/>
            </a:pPr>
            <a:r>
              <a:rPr lang="pl-PL" sz="2800">
                <a:solidFill>
                  <a:schemeClr val="accent1"/>
                </a:solidFill>
                <a:latin typeface="Maiandra GD" pitchFamily="34" charset="0"/>
              </a:rPr>
              <a:t>Země je naším společným domovem</a:t>
            </a:r>
            <a:endParaRPr lang="fr-FR" sz="2800">
              <a:solidFill>
                <a:schemeClr val="accent1"/>
              </a:solidFill>
              <a:latin typeface="Maiandra GD" pitchFamily="34" charset="0"/>
            </a:endParaRP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600"/>
                            </p:stCondLst>
                            <p:childTnLst>
                              <p:par>
                                <p:cTn id="11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  <p:bldP spid="1536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terreducie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1798638" y="5535613"/>
            <a:ext cx="55102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rgbClr val="002774"/>
            </a:outerShdw>
          </a:effec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pl-PL" sz="4000" b="1" dirty="0">
                <a:solidFill>
                  <a:schemeClr val="bg1"/>
                </a:solidFill>
                <a:latin typeface="Maiandra GD" pitchFamily="34" charset="0"/>
              </a:rPr>
              <a:t>Noční osvětlení Země</a:t>
            </a:r>
            <a:endParaRPr lang="fr-FR" sz="4000" b="1" dirty="0">
              <a:solidFill>
                <a:schemeClr val="bg1"/>
              </a:solidFill>
              <a:latin typeface="Maiandra GD" pitchFamily="34" charset="0"/>
            </a:endParaRPr>
          </a:p>
        </p:txBody>
      </p:sp>
      <p:sp>
        <p:nvSpPr>
          <p:cNvPr id="11268" name="WordArt 4"/>
          <p:cNvSpPr>
            <a:spLocks noChangeArrowheads="1" noChangeShapeType="1" noTextEdit="1"/>
          </p:cNvSpPr>
          <p:nvPr/>
        </p:nvSpPr>
        <p:spPr bwMode="auto">
          <a:xfrm>
            <a:off x="466725" y="333375"/>
            <a:ext cx="3960813" cy="576263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chemeClr val="bg1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9999FF"/>
                    </a:gs>
                    <a:gs pos="100000">
                      <a:srgbClr val="009999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C0C0C0">
                      <a:alpha val="79999"/>
                    </a:srgbClr>
                  </a:outerShdw>
                </a:effectLst>
                <a:latin typeface="Maiandra GD"/>
              </a:rPr>
              <a:t>Pohled z vesmíru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400"/>
                            </p:stCondLst>
                            <p:childTnLst>
                              <p:par>
                                <p:cTn id="13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1126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285875"/>
            <a:ext cx="571500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431678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3" descr="[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38" y="981075"/>
            <a:ext cx="8780462" cy="494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Text Box 4"/>
          <p:cNvSpPr txBox="1">
            <a:spLocks noChangeArrowheads="1"/>
          </p:cNvSpPr>
          <p:nvPr/>
        </p:nvSpPr>
        <p:spPr bwMode="auto">
          <a:xfrm>
            <a:off x="1692275" y="1196975"/>
            <a:ext cx="1079500" cy="366713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pl-PL"/>
              <a:t>Země</a:t>
            </a:r>
            <a:endParaRPr lang="es-ES"/>
          </a:p>
        </p:txBody>
      </p:sp>
      <p:sp>
        <p:nvSpPr>
          <p:cNvPr id="7172" name="Text Box 5"/>
          <p:cNvSpPr txBox="1">
            <a:spLocks noChangeArrowheads="1"/>
          </p:cNvSpPr>
          <p:nvPr/>
        </p:nvSpPr>
        <p:spPr bwMode="auto">
          <a:xfrm>
            <a:off x="5795963" y="5651500"/>
            <a:ext cx="863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s-ES"/>
          </a:p>
        </p:txBody>
      </p:sp>
      <p:sp>
        <p:nvSpPr>
          <p:cNvPr id="7173" name="Text Box 6"/>
          <p:cNvSpPr txBox="1">
            <a:spLocks noChangeArrowheads="1"/>
          </p:cNvSpPr>
          <p:nvPr/>
        </p:nvSpPr>
        <p:spPr bwMode="auto">
          <a:xfrm>
            <a:off x="6227763" y="5516563"/>
            <a:ext cx="1008062" cy="366712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CL"/>
              <a:t>Pluton</a:t>
            </a:r>
            <a:endParaRPr lang="es-ES"/>
          </a:p>
        </p:txBody>
      </p:sp>
      <p:sp>
        <p:nvSpPr>
          <p:cNvPr id="7174" name="Text Box 7"/>
          <p:cNvSpPr txBox="1">
            <a:spLocks noChangeArrowheads="1"/>
          </p:cNvSpPr>
          <p:nvPr/>
        </p:nvSpPr>
        <p:spPr bwMode="auto">
          <a:xfrm>
            <a:off x="1835150" y="5445125"/>
            <a:ext cx="792163" cy="366713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CL"/>
              <a:t>Mars</a:t>
            </a:r>
            <a:endParaRPr lang="es-ES"/>
          </a:p>
        </p:txBody>
      </p:sp>
      <p:sp>
        <p:nvSpPr>
          <p:cNvPr id="7175" name="Text Box 8"/>
          <p:cNvSpPr txBox="1">
            <a:spLocks noChangeArrowheads="1"/>
          </p:cNvSpPr>
          <p:nvPr/>
        </p:nvSpPr>
        <p:spPr bwMode="auto">
          <a:xfrm>
            <a:off x="3924300" y="5516563"/>
            <a:ext cx="1152525" cy="366712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CL"/>
              <a:t>Mer</a:t>
            </a:r>
            <a:r>
              <a:rPr lang="cs-CZ"/>
              <a:t>k</a:t>
            </a:r>
            <a:r>
              <a:rPr lang="es-CL"/>
              <a:t>ur</a:t>
            </a:r>
            <a:endParaRPr lang="es-ES"/>
          </a:p>
        </p:txBody>
      </p:sp>
    </p:spTree>
  </p:cSld>
  <p:clrMapOvr>
    <a:masterClrMapping/>
  </p:clrMapOvr>
  <p:transition spd="med">
    <p:fade thruBlk="1"/>
    <p:sndAc>
      <p:stSnd loop="1">
        <p:snd r:embed="rId2" name="john barry - the girl with the sun in her hair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[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971550"/>
            <a:ext cx="8780462" cy="492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979613" y="5445125"/>
            <a:ext cx="936625" cy="366713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pl-PL"/>
              <a:t>Země</a:t>
            </a:r>
            <a:endParaRPr lang="es-ES"/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6659563" y="5589588"/>
            <a:ext cx="720725" cy="274637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CL" sz="1200"/>
              <a:t>Pluton</a:t>
            </a:r>
            <a:endParaRPr lang="es-ES" sz="120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[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971550"/>
            <a:ext cx="8780462" cy="492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1187450" y="1700213"/>
            <a:ext cx="1008063" cy="366712"/>
          </a:xfrm>
          <a:prstGeom prst="rect">
            <a:avLst/>
          </a:prstGeom>
          <a:solidFill>
            <a:srgbClr val="969696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pl-PL"/>
              <a:t>Slunce</a:t>
            </a:r>
            <a:endParaRPr lang="es-ES"/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6877050" y="4868863"/>
            <a:ext cx="766763" cy="304800"/>
          </a:xfrm>
          <a:prstGeom prst="rect">
            <a:avLst/>
          </a:prstGeom>
          <a:solidFill>
            <a:srgbClr val="969696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pl-PL" sz="1400"/>
              <a:t>Země</a:t>
            </a:r>
            <a:endParaRPr lang="es-ES" sz="1400"/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6372225" y="5589588"/>
            <a:ext cx="863600" cy="274637"/>
          </a:xfrm>
          <a:prstGeom prst="rect">
            <a:avLst/>
          </a:prstGeom>
          <a:solidFill>
            <a:srgbClr val="C0C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CL" sz="1200"/>
              <a:t>Pluton</a:t>
            </a:r>
            <a:endParaRPr lang="es-ES" sz="120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1275964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 Obr. 2, 3, 5, </a:t>
            </a:r>
            <a:r>
              <a:rPr lang="cs-CZ" dirty="0"/>
              <a:t>6</a:t>
            </a:r>
            <a:r>
              <a:rPr lang="cs-CZ" dirty="0" smtClean="0"/>
              <a:t>, </a:t>
            </a:r>
            <a:r>
              <a:rPr lang="cs-CZ" dirty="0"/>
              <a:t>7</a:t>
            </a:r>
            <a:r>
              <a:rPr lang="cs-CZ" dirty="0" smtClean="0"/>
              <a:t> Košátko1 [online]. [vid 2010-11-05]. </a:t>
            </a:r>
            <a:r>
              <a:rPr lang="cs-CZ" dirty="0"/>
              <a:t>Dostupné z: http://kostatko1.webnode.cz/news/vesmir/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2060848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2) Obr. 4 foto NASA </a:t>
            </a:r>
            <a:r>
              <a:rPr lang="cs-CZ" dirty="0"/>
              <a:t>[online]. [vid 2010-11-05]. Dostupné z: http://www.treking.cz/astronomie/zeme.htm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54953" y="3068960"/>
            <a:ext cx="813690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lh3.ggpht.com/NDafb-kh0CkA92opt0yZt6AEfUcOSxFrMA9Ukkv2YLKKbjHZC0uRXg8DZ4bHwBH6-WJ8yg=s113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lh5.ggpht.com/oLGrOACMuYWg6EpUiCb-ieldGgHuBGGzdPULUb2y9YOkhCanDXQDyYlqi5rQynv1HztwRw=s113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lh4.ggpht.com/uBCsd0iAXi1jmo8hmXv7HiH7Wlh7_3WXHSOMz6oDB5yA0vy-LFqYR8ToV-fANEUuW-0m=s113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lh3.ggpht.com/sqZN-Ok4XlDI3Q_ObwARpuXNR-WF6kFaLxxarboA_4U7UY8zHXoiaAPR1-9T2aQqsN9o=s150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lh4.ggpht.com/a7hGwrisgOeSo8jQEbkGkCTzRuAMWn4_QDsmNYNv7Ao3KomLQC4o0Cw0l2ZmFz6XHysRwsE=s151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lh5.ggpht.com/Y9wFqNvb5F2joWigl88PIHCE8_THvlpY-EiA5rXgn4aQZ6M84EMNhcnUdvaQFal8NBW2kg=s151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 spd="med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7056784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 a 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Vlastivěda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Země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Planety a vesmír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a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vlastivěda ve čtvrtém a  pátém ročníku 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sešitů,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4065861"/>
      </p:ext>
    </p:extLst>
  </p:cSld>
  <p:clrMapOvr>
    <a:masterClrMapping/>
  </p:clrMapOvr>
</p:sld>
</file>

<file path=ppt/theme/theme1.xml><?xml version="1.0" encoding="utf-8"?>
<a:theme xmlns:a="http://schemas.openxmlformats.org/drawingml/2006/main" name="EEE_Fascinante">
  <a:themeElements>
    <a:clrScheme name="Really fascinating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Really fascinating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Really fascinating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ally fascinating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ally fascinating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ally fascinating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ally fascinating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ally fascinating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ally fascinating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ally fascinating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ally fascinating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ally fascinating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ally fascinating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ally fascinating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e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EEE_Fascinante</Template>
  <TotalTime>303</TotalTime>
  <Words>226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EEE_Fascinante</vt:lpstr>
      <vt:lpstr>Motiv systému Office</vt:lpstr>
      <vt:lpstr>Planeta Země VY_32_INOVACE_ 27_Zeme vlastivěda, 4.,5.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</vt:lpstr>
      <vt:lpstr>Základní údaje o DUM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VELEZ</dc:creator>
  <cp:lastModifiedBy>User</cp:lastModifiedBy>
  <cp:revision>26</cp:revision>
  <dcterms:created xsi:type="dcterms:W3CDTF">2008-08-04T11:30:03Z</dcterms:created>
  <dcterms:modified xsi:type="dcterms:W3CDTF">2012-07-30T13:19:22Z</dcterms:modified>
</cp:coreProperties>
</file>