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3" r:id="rId9"/>
    <p:sldId id="265" r:id="rId10"/>
    <p:sldId id="266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80840-7FE9-4735-BC20-8D47AB7949A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898A9C-3847-413D-8E14-2452FDC34C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9211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898A9C-3847-413D-8E14-2452FDC34CA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883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4DBA-D263-4116-8305-AF43B31FA56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9C582D5-D5B1-426A-B18A-0B023422F70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4DBA-D263-4116-8305-AF43B31FA56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582D5-D5B1-426A-B18A-0B023422F70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4DBA-D263-4116-8305-AF43B31FA56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9C582D5-D5B1-426A-B18A-0B023422F7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4DBA-D263-4116-8305-AF43B31FA56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582D5-D5B1-426A-B18A-0B023422F70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4DBA-D263-4116-8305-AF43B31FA56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582D5-D5B1-426A-B18A-0B023422F70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4DBA-D263-4116-8305-AF43B31FA56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582D5-D5B1-426A-B18A-0B023422F7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4DBA-D263-4116-8305-AF43B31FA56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582D5-D5B1-426A-B18A-0B023422F7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4DBA-D263-4116-8305-AF43B31FA56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582D5-D5B1-426A-B18A-0B023422F70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4DBA-D263-4116-8305-AF43B31FA56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9C582D5-D5B1-426A-B18A-0B023422F70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4DBA-D263-4116-8305-AF43B31FA56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582D5-D5B1-426A-B18A-0B023422F7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244DBA-D263-4116-8305-AF43B31FA56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C582D5-D5B1-426A-B18A-0B023422F7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8244DBA-D263-4116-8305-AF43B31FA567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9C582D5-D5B1-426A-B18A-0B023422F70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40000"/>
                <a:lumOff val="60000"/>
              </a:schemeClr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140968"/>
            <a:ext cx="8568952" cy="3384376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 smtClean="0"/>
              <a:t>                                          Mgr. Jablečníková J.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                     ZŠ Nádražní ul.</a:t>
            </a:r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                     Horní Slavkov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                                               šablona III/2</a:t>
            </a:r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r>
              <a:rPr lang="cs-CZ" dirty="0"/>
              <a:t> </a:t>
            </a:r>
            <a:r>
              <a:rPr lang="cs-CZ" dirty="0" smtClean="0"/>
              <a:t>                                          Šablona III/2</a:t>
            </a:r>
          </a:p>
          <a:p>
            <a:pPr algn="l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124744"/>
            <a:ext cx="9001000" cy="2520280"/>
          </a:xfrm>
        </p:spPr>
        <p:txBody>
          <a:bodyPr>
            <a:normAutofit/>
          </a:bodyPr>
          <a:lstStyle/>
          <a:p>
            <a:r>
              <a:rPr lang="cs-CZ" dirty="0" smtClean="0"/>
              <a:t>Bedřich </a:t>
            </a:r>
            <a:r>
              <a:rPr lang="cs-CZ" smtClean="0"/>
              <a:t>Smetana  (4.roč</a:t>
            </a:r>
            <a:r>
              <a:rPr lang="cs-CZ" dirty="0" smtClean="0"/>
              <a:t>.)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VY_32_INOVACE_422_ B.Smetana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157192"/>
            <a:ext cx="3771900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0450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24342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339806"/>
            <a:ext cx="8492480" cy="50353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                          </a:t>
            </a: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(1824 – 1884)</a:t>
            </a:r>
          </a:p>
          <a:p>
            <a:pPr marL="0" indent="0">
              <a:buNone/>
            </a:pPr>
            <a:endParaRPr lang="cs-CZ" sz="36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1655576" y="416476"/>
            <a:ext cx="57391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Bedřich smetana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068468"/>
            <a:ext cx="2808312" cy="4220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3216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332656"/>
            <a:ext cx="8075240" cy="5615136"/>
          </a:xfrm>
          <a:solidFill>
            <a:schemeClr val="accent4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            Smetana se narodil:</a:t>
            </a:r>
          </a:p>
          <a:p>
            <a:pPr marL="457200" indent="-457200">
              <a:buAutoNum type="alphaUcParenR"/>
            </a:pPr>
            <a:endParaRPr lang="cs-CZ" sz="320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1"/>
              </a:solidFill>
            </a:endParaRPr>
          </a:p>
          <a:p>
            <a:pPr marL="457200" indent="-457200">
              <a:buAutoNum type="alphaUcParenR"/>
            </a:pPr>
            <a:r>
              <a:rPr lang="cs-CZ" sz="3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</a:rPr>
              <a:t>PRAHA</a:t>
            </a:r>
          </a:p>
          <a:p>
            <a:pPr marL="457200" indent="-457200">
              <a:buAutoNum type="alphaUcParenR"/>
            </a:pPr>
            <a:r>
              <a:rPr lang="cs-CZ" sz="3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</a:rPr>
              <a:t>PLZEŇ</a:t>
            </a:r>
          </a:p>
          <a:p>
            <a:pPr marL="457200" indent="-457200">
              <a:buAutoNum type="alphaUcParenR"/>
            </a:pPr>
            <a:r>
              <a:rPr lang="cs-CZ" sz="3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</a:rPr>
              <a:t>LITOMYŠL           </a:t>
            </a:r>
          </a:p>
          <a:p>
            <a:pPr marL="457200" indent="-457200">
              <a:buAutoNum type="alphaUcParenR"/>
            </a:pPr>
            <a:r>
              <a:rPr lang="cs-CZ" sz="3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</a:rPr>
              <a:t>DOMAŽLICE                </a:t>
            </a:r>
          </a:p>
          <a:p>
            <a:pPr marL="0" indent="0">
              <a:buNone/>
            </a:pPr>
            <a:endParaRPr lang="cs-CZ" sz="320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</a:rPr>
              <a:t>                                             </a:t>
            </a:r>
            <a:r>
              <a:rPr lang="cs-CZ" dirty="0">
                <a:solidFill>
                  <a:srgbClr val="FF0000"/>
                </a:solidFill>
              </a:rPr>
              <a:t>řešení</a:t>
            </a:r>
          </a:p>
          <a:p>
            <a:pPr marL="0" indent="0">
              <a:buNone/>
            </a:pPr>
            <a:r>
              <a:rPr lang="cs-CZ" sz="3200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tx1"/>
                </a:solidFill>
              </a:rPr>
              <a:t>                                        </a:t>
            </a:r>
            <a:r>
              <a:rPr lang="cs-CZ" sz="32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0000"/>
                </a:solidFill>
              </a:rPr>
              <a:t>LITOMYŠL</a:t>
            </a:r>
            <a:endParaRPr lang="cs-CZ" sz="3200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4355976" y="5033067"/>
            <a:ext cx="194421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907" y="1556792"/>
            <a:ext cx="4003723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0518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Jeho otec byl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836713"/>
            <a:ext cx="7772400" cy="5183088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514350" indent="-514350">
              <a:buAutoNum type="alphaUcParenR"/>
            </a:pPr>
            <a:r>
              <a:rPr lang="cs-CZ" b="1" dirty="0" smtClean="0">
                <a:solidFill>
                  <a:schemeClr val="accent2"/>
                </a:solidFill>
              </a:rPr>
              <a:t>LÉKAŘEM</a:t>
            </a:r>
          </a:p>
          <a:p>
            <a:pPr marL="514350" indent="-514350">
              <a:buAutoNum type="alphaUcParenR"/>
            </a:pPr>
            <a:r>
              <a:rPr lang="cs-CZ" b="1" dirty="0" smtClean="0">
                <a:solidFill>
                  <a:schemeClr val="accent2"/>
                </a:solidFill>
              </a:rPr>
              <a:t>SLÁDKEM V PIVOVARU</a:t>
            </a:r>
          </a:p>
          <a:p>
            <a:pPr marL="514350" indent="-514350">
              <a:buAutoNum type="alphaUcParenR"/>
            </a:pPr>
            <a:r>
              <a:rPr lang="cs-CZ" b="1" dirty="0" smtClean="0">
                <a:solidFill>
                  <a:schemeClr val="accent2"/>
                </a:solidFill>
              </a:rPr>
              <a:t>UČITELEM                             </a:t>
            </a:r>
          </a:p>
          <a:p>
            <a:pPr marL="514350" indent="-514350">
              <a:buAutoNum type="alphaUcParenR"/>
            </a:pPr>
            <a:r>
              <a:rPr lang="cs-CZ" b="1" dirty="0" smtClean="0">
                <a:solidFill>
                  <a:schemeClr val="accent2"/>
                </a:solidFill>
              </a:rPr>
              <a:t>MUZIKANTEM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2"/>
                </a:solidFill>
              </a:rPr>
              <a:t> </a:t>
            </a:r>
            <a:r>
              <a:rPr lang="cs-CZ" b="1" dirty="0" smtClean="0">
                <a:solidFill>
                  <a:schemeClr val="accent2"/>
                </a:solidFill>
              </a:rPr>
              <a:t>                                                      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2"/>
                </a:solidFill>
              </a:rPr>
              <a:t> </a:t>
            </a:r>
            <a:r>
              <a:rPr lang="cs-CZ" b="1" dirty="0" smtClean="0">
                <a:solidFill>
                  <a:schemeClr val="accent2"/>
                </a:solidFill>
              </a:rPr>
              <a:t>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řešení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                                            </a:t>
            </a:r>
            <a:r>
              <a:rPr lang="cs-CZ" sz="2800" b="1" dirty="0" smtClean="0">
                <a:solidFill>
                  <a:srgbClr val="C00000"/>
                </a:solidFill>
              </a:rPr>
              <a:t>SLÁDKEM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964310" y="170576"/>
            <a:ext cx="28453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Jeho otec byl: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729584" y="5013176"/>
            <a:ext cx="21602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335" y="1628800"/>
            <a:ext cx="3224239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7687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917431"/>
            <a:ext cx="7772400" cy="5102369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 </a:t>
            </a:r>
          </a:p>
          <a:p>
            <a:pPr marL="514350" indent="-514350">
              <a:buAutoNum type="alphaUcParenR"/>
            </a:pPr>
            <a:r>
              <a:rPr lang="cs-CZ" b="1" dirty="0" smtClean="0">
                <a:solidFill>
                  <a:srgbClr val="C00000"/>
                </a:solidFill>
              </a:rPr>
              <a:t>KLAVÍR</a:t>
            </a:r>
          </a:p>
          <a:p>
            <a:pPr marL="514350" indent="-514350">
              <a:buAutoNum type="alphaUcParenR"/>
            </a:pPr>
            <a:r>
              <a:rPr lang="cs-CZ" b="1" dirty="0" smtClean="0">
                <a:solidFill>
                  <a:srgbClr val="C00000"/>
                </a:solidFill>
              </a:rPr>
              <a:t>TRUBKU           </a:t>
            </a:r>
          </a:p>
          <a:p>
            <a:pPr marL="514350" indent="-514350">
              <a:buAutoNum type="alphaUcParenR"/>
            </a:pPr>
            <a:r>
              <a:rPr lang="cs-CZ" b="1" dirty="0" smtClean="0">
                <a:solidFill>
                  <a:srgbClr val="C00000"/>
                </a:solidFill>
              </a:rPr>
              <a:t>FLÉTNU</a:t>
            </a:r>
          </a:p>
          <a:p>
            <a:pPr marL="514350" indent="-514350">
              <a:buAutoNum type="alphaUcParenR"/>
            </a:pPr>
            <a:r>
              <a:rPr lang="cs-CZ" b="1" dirty="0" smtClean="0">
                <a:solidFill>
                  <a:srgbClr val="C00000"/>
                </a:solidFill>
              </a:rPr>
              <a:t>HOUSLE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                                                 </a:t>
            </a:r>
            <a:r>
              <a:rPr lang="cs-CZ" dirty="0" smtClean="0">
                <a:solidFill>
                  <a:srgbClr val="C00000"/>
                </a:solidFill>
              </a:rPr>
              <a:t>řešení</a:t>
            </a:r>
            <a:endParaRPr lang="cs-CZ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                                                 HOUSLE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388001" y="332656"/>
            <a:ext cx="533306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Ve čtyřech letech hrál na: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27984" y="4754965"/>
            <a:ext cx="1512168" cy="4680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917431"/>
            <a:ext cx="1992360" cy="170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7909" y="1771507"/>
            <a:ext cx="1396068" cy="1595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8846" y="3501008"/>
            <a:ext cx="1559970" cy="21368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414" y="2979216"/>
            <a:ext cx="723900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20825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6632"/>
            <a:ext cx="7772400" cy="1877070"/>
          </a:xfrm>
        </p:spPr>
        <p:txBody>
          <a:bodyPr>
            <a:normAutofit fontScale="90000"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V PĚTI LETECH SI PŘIBRAL DALŠÍ HUDEBNÍ NÁSTROJ:</a:t>
            </a:r>
            <a:r>
              <a:rPr lang="cs-CZ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/>
            </a:r>
            <a:br>
              <a:rPr lang="cs-CZ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Uhádneš, který to byl?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8227" y="2276872"/>
            <a:ext cx="3597746" cy="35977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4836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1772816"/>
            <a:ext cx="7829056" cy="4246984"/>
          </a:xfr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                           (NÁPOVĚDA:  pivo, zoologická zahrada, </a:t>
            </a:r>
            <a:r>
              <a:rPr lang="cs-CZ" sz="1800" dirty="0" err="1" smtClean="0"/>
              <a:t>dinopark</a:t>
            </a:r>
            <a:r>
              <a:rPr lang="cs-CZ" sz="1800" dirty="0" smtClean="0"/>
              <a:t>)</a:t>
            </a:r>
          </a:p>
          <a:p>
            <a:pPr marL="514350" indent="-514350">
              <a:buAutoNum type="alphaUcParenR"/>
            </a:pPr>
            <a:r>
              <a:rPr lang="cs-CZ" sz="2800" b="1" dirty="0" smtClean="0">
                <a:solidFill>
                  <a:srgbClr val="C00000"/>
                </a:solidFill>
              </a:rPr>
              <a:t>PRAHA</a:t>
            </a:r>
          </a:p>
          <a:p>
            <a:pPr marL="514350" indent="-514350">
              <a:buAutoNum type="alphaUcParenR"/>
            </a:pPr>
            <a:r>
              <a:rPr lang="cs-CZ" sz="2800" b="1" dirty="0" smtClean="0">
                <a:solidFill>
                  <a:srgbClr val="C00000"/>
                </a:solidFill>
              </a:rPr>
              <a:t>OSTRAVA</a:t>
            </a:r>
          </a:p>
          <a:p>
            <a:pPr marL="514350" indent="-514350">
              <a:buAutoNum type="alphaUcParenR"/>
            </a:pPr>
            <a:r>
              <a:rPr lang="cs-CZ" sz="2800" b="1" dirty="0" smtClean="0">
                <a:solidFill>
                  <a:srgbClr val="C00000"/>
                </a:solidFill>
              </a:rPr>
              <a:t>LIBEREC</a:t>
            </a:r>
          </a:p>
          <a:p>
            <a:pPr marL="514350" indent="-514350">
              <a:buAutoNum type="alphaUcParenR"/>
            </a:pPr>
            <a:r>
              <a:rPr lang="cs-CZ" sz="2800" b="1" dirty="0" smtClean="0">
                <a:solidFill>
                  <a:srgbClr val="C00000"/>
                </a:solidFill>
              </a:rPr>
              <a:t>PLZEŇ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                    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řešení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                              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                            </a:t>
            </a:r>
            <a:r>
              <a:rPr lang="cs-CZ" sz="3600" b="1" dirty="0" smtClean="0">
                <a:solidFill>
                  <a:srgbClr val="FF0000"/>
                </a:solidFill>
              </a:rPr>
              <a:t>PLZEŇ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97166" y="332656"/>
            <a:ext cx="7300909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cs-CZ" sz="4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Smetana dokončil svá studia</a:t>
            </a:r>
          </a:p>
          <a:p>
            <a:r>
              <a:rPr lang="cs-CZ" sz="4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U svého strýce. Kde to bylo?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04864"/>
            <a:ext cx="3240360" cy="2030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283968" y="5013176"/>
            <a:ext cx="180020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607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C00000"/>
                </a:solidFill>
              </a:rPr>
              <a:t>ŠVÉDSKO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RUSKO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NĚMECKO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POLSKO          </a:t>
            </a: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řešení</a:t>
            </a:r>
          </a:p>
          <a:p>
            <a:pPr marL="0" indent="0">
              <a:buNone/>
            </a:pPr>
            <a:endParaRPr lang="cs-CZ" sz="24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                                       </a:t>
            </a:r>
            <a:r>
              <a:rPr lang="cs-CZ" sz="2400" b="1" dirty="0" smtClean="0">
                <a:solidFill>
                  <a:srgbClr val="C00000"/>
                </a:solidFill>
              </a:rPr>
              <a:t>ŠVÉDSKO</a:t>
            </a:r>
            <a:endParaRPr lang="cs-CZ" sz="2400" b="1" dirty="0"/>
          </a:p>
        </p:txBody>
      </p:sp>
      <p:sp>
        <p:nvSpPr>
          <p:cNvPr id="5" name="Obdélník 4"/>
          <p:cNvSpPr/>
          <p:nvPr/>
        </p:nvSpPr>
        <p:spPr>
          <a:xfrm>
            <a:off x="733516" y="260648"/>
            <a:ext cx="7704856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Smetana koncertoval i v cizině. </a:t>
            </a:r>
          </a:p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Kde to bylo?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628800"/>
            <a:ext cx="2639024" cy="2639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347864" y="5013176"/>
            <a:ext cx="180020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5496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xit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822962" y="1628800"/>
            <a:ext cx="3749040" cy="4716016"/>
          </a:xfr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</a:t>
            </a:r>
            <a:r>
              <a:rPr lang="cs-CZ" b="1" dirty="0" smtClean="0">
                <a:solidFill>
                  <a:srgbClr val="FF0000"/>
                </a:solidFill>
              </a:rPr>
              <a:t>NÁPOVĚDA</a:t>
            </a:r>
            <a:endParaRPr lang="cs-CZ" dirty="0" smtClean="0"/>
          </a:p>
          <a:p>
            <a:r>
              <a:rPr lang="cs-CZ" dirty="0" smtClean="0"/>
              <a:t>BRA</a:t>
            </a:r>
          </a:p>
          <a:p>
            <a:r>
              <a:rPr lang="cs-CZ" dirty="0" smtClean="0"/>
              <a:t>PRO</a:t>
            </a:r>
          </a:p>
          <a:p>
            <a:r>
              <a:rPr lang="cs-CZ" dirty="0" smtClean="0"/>
              <a:t>DA</a:t>
            </a:r>
          </a:p>
          <a:p>
            <a:r>
              <a:rPr lang="cs-CZ" dirty="0" smtClean="0"/>
              <a:t>LI</a:t>
            </a:r>
          </a:p>
          <a:p>
            <a:r>
              <a:rPr lang="cs-CZ" dirty="0" smtClean="0"/>
              <a:t>DVĚ</a:t>
            </a:r>
          </a:p>
          <a:p>
            <a:r>
              <a:rPr lang="cs-CZ" dirty="0" smtClean="0"/>
              <a:t>HU</a:t>
            </a:r>
          </a:p>
          <a:p>
            <a:r>
              <a:rPr lang="cs-CZ" dirty="0" smtClean="0"/>
              <a:t>TA</a:t>
            </a:r>
          </a:p>
          <a:p>
            <a:r>
              <a:rPr lang="cs-CZ" dirty="0" smtClean="0"/>
              <a:t>ČE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4850713" y="1628800"/>
            <a:ext cx="3749040" cy="4698209"/>
          </a:xfr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BRANIBOŘI V ČECHÁCH</a:t>
            </a:r>
          </a:p>
          <a:p>
            <a:r>
              <a:rPr lang="cs-CZ" dirty="0" smtClean="0"/>
              <a:t>PRODANÁ NEVĚSTA</a:t>
            </a:r>
          </a:p>
          <a:p>
            <a:r>
              <a:rPr lang="cs-CZ" dirty="0" smtClean="0"/>
              <a:t>DALIBOR</a:t>
            </a:r>
          </a:p>
          <a:p>
            <a:r>
              <a:rPr lang="cs-CZ" dirty="0" smtClean="0"/>
              <a:t>LIBUŠE</a:t>
            </a:r>
          </a:p>
          <a:p>
            <a:r>
              <a:rPr lang="cs-CZ" dirty="0" smtClean="0"/>
              <a:t>DVĚ VDOVY</a:t>
            </a:r>
          </a:p>
          <a:p>
            <a:r>
              <a:rPr lang="cs-CZ" dirty="0" smtClean="0"/>
              <a:t>HUBIČKA</a:t>
            </a:r>
          </a:p>
          <a:p>
            <a:r>
              <a:rPr lang="cs-CZ" dirty="0" smtClean="0"/>
              <a:t>TAJEMSTVÍ</a:t>
            </a:r>
          </a:p>
          <a:p>
            <a:r>
              <a:rPr lang="cs-CZ" dirty="0" smtClean="0"/>
              <a:t>ČERTOVA STĚNA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sz="1800" dirty="0" smtClean="0"/>
              <a:t>NÁPOVĚDA: Klikni na </a:t>
            </a:r>
            <a:r>
              <a:rPr lang="cs-CZ" sz="1800" dirty="0" smtClean="0"/>
              <a:t>roletku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(postupně </a:t>
            </a:r>
            <a:r>
              <a:rPr lang="cs-CZ" sz="1800" smtClean="0"/>
              <a:t>žlutá – zelená).</a:t>
            </a:r>
            <a:endParaRPr lang="cs-CZ" sz="1800" dirty="0"/>
          </a:p>
        </p:txBody>
      </p:sp>
      <p:sp>
        <p:nvSpPr>
          <p:cNvPr id="4" name="Obdélník 3"/>
          <p:cNvSpPr/>
          <p:nvPr/>
        </p:nvSpPr>
        <p:spPr>
          <a:xfrm>
            <a:off x="467544" y="188640"/>
            <a:ext cx="7931288" cy="218521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Smetana napsal osm oper.</a:t>
            </a:r>
          </a:p>
          <a:p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POZNÁŠ JEJICH NÁZEV DLE NÁPOVĚDY ?</a:t>
            </a:r>
          </a:p>
          <a:p>
            <a:pPr algn="ctr"/>
            <a:endParaRPr lang="cs-CZ" sz="3600" b="1" cap="all" spc="0" dirty="0" smtClean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5185562" y="4665737"/>
            <a:ext cx="3240360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171481" y="2014091"/>
            <a:ext cx="3224749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201173" y="4161681"/>
            <a:ext cx="3224749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174083" y="2876285"/>
            <a:ext cx="3240360" cy="455655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174083" y="3331940"/>
            <a:ext cx="3245564" cy="41742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5174082" y="2446139"/>
            <a:ext cx="3224749" cy="43014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171481" y="3749362"/>
            <a:ext cx="3250767" cy="43395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193367" y="5025777"/>
            <a:ext cx="3240360" cy="504056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9969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8" grpId="0" animBg="1"/>
      <p:bldP spid="29" grpId="0" animBg="1"/>
      <p:bldP spid="30" grpId="0" animBg="1"/>
      <p:bldP spid="31" grpId="0" animBg="1"/>
      <p:bldP spid="33" grpId="0" animBg="1"/>
      <p:bldP spid="34" grpId="0" animBg="1"/>
      <p:bldP spid="3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430824"/>
            <a:ext cx="2728543" cy="2043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1.  </a:t>
            </a:r>
            <a:r>
              <a:rPr lang="cs-CZ" dirty="0" smtClean="0"/>
              <a:t>VLTAVA</a:t>
            </a:r>
            <a:r>
              <a:rPr lang="cs-CZ" sz="1600" dirty="0" smtClean="0"/>
              <a:t> (CD – 7.roč)</a:t>
            </a:r>
            <a:endParaRPr lang="cs-CZ" sz="16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2.  </a:t>
            </a:r>
            <a:r>
              <a:rPr lang="cs-CZ" dirty="0" smtClean="0"/>
              <a:t>Z ČESKÝCH LUHŮ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A HÁJŮ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3.  </a:t>
            </a:r>
            <a:r>
              <a:rPr lang="cs-CZ" dirty="0" smtClean="0"/>
              <a:t>TÁBOR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4932040" y="1412776"/>
            <a:ext cx="3749040" cy="4572000"/>
          </a:xfrm>
          <a:solidFill>
            <a:srgbClr val="FF9966"/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>
                <a:solidFill>
                  <a:srgbClr val="C00000"/>
                </a:solidFill>
              </a:rPr>
              <a:t>4. </a:t>
            </a:r>
            <a:r>
              <a:rPr lang="cs-CZ" dirty="0" smtClean="0"/>
              <a:t>BLANÍK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5.  </a:t>
            </a:r>
            <a:r>
              <a:rPr lang="cs-CZ" dirty="0" smtClean="0"/>
              <a:t>VYŠEHRAD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6.  </a:t>
            </a:r>
            <a:r>
              <a:rPr lang="cs-CZ" dirty="0" smtClean="0"/>
              <a:t>ŠÁRKA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82854" y="404664"/>
            <a:ext cx="683950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TAKÉ NAPSAL 6 SYMFONICKÝCH BÁSNÍ: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7" name="Tlačítko akce: Zvuk 6">
            <a:hlinkClick r:id="" action="ppaction://noaction" highlightClick="1">
              <a:snd r:embed="rId4" name="applause.wav"/>
            </a:hlinkClick>
          </p:cNvPr>
          <p:cNvSpPr/>
          <p:nvPr/>
        </p:nvSpPr>
        <p:spPr>
          <a:xfrm>
            <a:off x="3628136" y="1556792"/>
            <a:ext cx="648072" cy="648072"/>
          </a:xfrm>
          <a:prstGeom prst="actionButtonSound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9297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772400" cy="936104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>Odkazy na obrázky: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908720"/>
            <a:ext cx="7772400" cy="5111080"/>
          </a:xfrm>
        </p:spPr>
        <p:txBody>
          <a:bodyPr>
            <a:normAutofit/>
          </a:bodyPr>
          <a:lstStyle/>
          <a:p>
            <a:r>
              <a:rPr lang="cs-CZ" sz="1200" dirty="0"/>
              <a:t>http://www.google.cz/imgres?q=smetana&amp;hl=cs&amp;biw=1366&amp;bih=575&amp;gbv=2&amp;tbm=isch&amp;tbnid=AmReVnrhhLujaM:&amp;imgrefurl=http://</a:t>
            </a:r>
            <a:r>
              <a:rPr lang="cs-CZ" sz="1200" dirty="0" smtClean="0"/>
              <a:t>www.cojeco.cz/index.php%3Fdetail%3D1%26id_desc%3D88292%26s_lang%3D2&amp;docid=2t-c4ojguXx2oM&amp;w=640&amp;h=960&amp;ei=Q-iRTs3QH6X64QTT9NWbAQ&amp;zoom=1</a:t>
            </a:r>
          </a:p>
          <a:p>
            <a:r>
              <a:rPr lang="cs-CZ" sz="1200" dirty="0"/>
              <a:t>http://</a:t>
            </a:r>
            <a:r>
              <a:rPr lang="cs-CZ" sz="1200" dirty="0" smtClean="0"/>
              <a:t>t3.gstatic.com/images?q=tbn:ANd9GcSiSixwFzIlbBXdxan81myJZQMy_Z7gVTdfJwS-M8nTzw0IrLmUiA</a:t>
            </a:r>
          </a:p>
          <a:p>
            <a:r>
              <a:rPr lang="cs-CZ" sz="1200" dirty="0"/>
              <a:t>http://t2.gstatic.com/images?q=tbn:ANd9GcQ-aeHflM2dPnmi9_eE-UztFHTo4--</a:t>
            </a:r>
            <a:r>
              <a:rPr lang="cs-CZ" sz="1200" dirty="0" smtClean="0"/>
              <a:t>wW39Areo7UZdOtS2mP-Vl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 smtClean="0"/>
              <a:t> </a:t>
            </a:r>
            <a:r>
              <a:rPr lang="cs-CZ" sz="1200" dirty="0"/>
              <a:t>http://</a:t>
            </a:r>
            <a:r>
              <a:rPr lang="cs-CZ" sz="1200" dirty="0" smtClean="0"/>
              <a:t>www.pianolessons.com/includes/images/content/kid-playing-piano.jpg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/>
              <a:t>http://</a:t>
            </a:r>
            <a:r>
              <a:rPr lang="cs-CZ" sz="1200" dirty="0" smtClean="0"/>
              <a:t>t3.gstatic.com/images?q=tbn:ANd9GcTNsXFI3QXpp62Q0d3EOH7ff-7Qn4_vjLOtOLDfIkU77-KTU9ejwQ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/>
              <a:t>http://</a:t>
            </a:r>
            <a:r>
              <a:rPr lang="cs-CZ" sz="1200" dirty="0" smtClean="0"/>
              <a:t>t1.gstatic.com/images?q=tbn:ANd9GcSSpcUw5BAsYhqmWTWqA0nsFzsgpKGZfAjK_pnNmIU5dYNgxUYe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/>
              <a:t>http://www.google.cz/imgres?q=trubka&amp;hl=cs&amp;gbv=2&amp;biw=1366&amp;bih=575&amp;tbm=isch&amp;tbnid=H91UIE1-j6qIKM:&amp;imgrefurl=http://</a:t>
            </a:r>
            <a:r>
              <a:rPr lang="cs-CZ" sz="1200" dirty="0" smtClean="0"/>
              <a:t>sbor.webzdarma.cz/slovnik%2520hudby/T_slovnik.htm&amp;docid=EjLjBcoOyynxEM&amp;w=96&amp;h=264&amp;ei=sPmRToa7O4j54QSc072XAQ&amp;zoom=1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/>
              <a:t>http://</a:t>
            </a:r>
            <a:r>
              <a:rPr lang="cs-CZ" sz="1200" dirty="0" smtClean="0"/>
              <a:t>t1.gstatic.com/images?q=tbn:ANd9GcRF5mwBRBqUz10AJT6hXoAb25W77djKRG7vaEUjOWB3Mw3ntNe0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/>
              <a:t>http://www.google.cz/imgres?q=plze%C5%88&amp;hl=cs&amp;biw=1366&amp;bih=575&amp;gbv=2&amp;tbm=isch&amp;tbnid=9P9CQq5MnNqFKM:&amp;imgrefurl=http://regiony.digizone.cz/plzen/&amp;</a:t>
            </a:r>
            <a:r>
              <a:rPr lang="cs-CZ" sz="1200" dirty="0" smtClean="0"/>
              <a:t>docid=AxEHJbDFWJrtaM&amp;w=500&amp;h=313&amp;ei=MRGTTsTXCa_R4QS6xLyhCw&amp;zoom=1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/>
              <a:t>http://</a:t>
            </a:r>
            <a:r>
              <a:rPr lang="cs-CZ" sz="1200" dirty="0" smtClean="0"/>
              <a:t>t1.gstatic.com/images?q=tbn:ANd9GcS-txK3H_R-ixtdSyvgJ1CPQOS-nVCJi73dzrA7V1J4AGgOYwal2g</a:t>
            </a:r>
          </a:p>
          <a:p>
            <a:pPr>
              <a:buFont typeface="Arial" pitchFamily="34" charset="0"/>
              <a:buChar char="•"/>
            </a:pPr>
            <a:r>
              <a:rPr lang="cs-CZ" sz="1200" dirty="0"/>
              <a:t>http://t0.gstatic.com/images?q=tbn:ANd9GcRCoRR9vSWzfhZtC7vxt0TgmEgMT9PijmgiBjjKcfQ49CP5HlaQFg</a:t>
            </a:r>
          </a:p>
        </p:txBody>
      </p:sp>
    </p:spTree>
    <p:extLst>
      <p:ext uri="{BB962C8B-B14F-4D97-AF65-F5344CB8AC3E}">
        <p14:creationId xmlns:p14="http://schemas.microsoft.com/office/powerpoint/2010/main" val="134890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260</TotalTime>
  <Words>288</Words>
  <Application>Microsoft Office PowerPoint</Application>
  <PresentationFormat>Předvádění na obrazovce (4:3)</PresentationFormat>
  <Paragraphs>123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Bedřich Smetana  (4.roč.) VY_32_INOVACE_422_ B.Smetana  </vt:lpstr>
      <vt:lpstr>    </vt:lpstr>
      <vt:lpstr>Prezentace aplikace PowerPoint</vt:lpstr>
      <vt:lpstr>Jeho otec byl</vt:lpstr>
      <vt:lpstr>    </vt:lpstr>
      <vt:lpstr>V PĚTI LETECH SI PŘIBRAL DALŠÍ HUDEBNÍ NÁSTROJ: </vt:lpstr>
      <vt:lpstr>Prezentace aplikace PowerPoint</vt:lpstr>
      <vt:lpstr>Prezentace aplikace PowerPoint</vt:lpstr>
      <vt:lpstr>Prezentace aplikace PowerPoint</vt:lpstr>
      <vt:lpstr>Prezentace aplikace PowerPoint</vt:lpstr>
      <vt:lpstr>Odkazy na obrázky: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Bedřich Smetana  (3.roč.) VY_32_INOVACE_    B.Smetana</dc:title>
  <dc:creator>Jablečníková Jarmila</dc:creator>
  <cp:lastModifiedBy>Jablečníková Jarmila</cp:lastModifiedBy>
  <cp:revision>32</cp:revision>
  <dcterms:created xsi:type="dcterms:W3CDTF">2011-10-09T18:10:34Z</dcterms:created>
  <dcterms:modified xsi:type="dcterms:W3CDTF">2012-03-05T20:09:43Z</dcterms:modified>
</cp:coreProperties>
</file>