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9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D71C5-875E-4974-B2D9-13566D909C58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6BEE03B-0A5C-4C91-A4AB-52D9702E8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drumroll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D71C5-875E-4974-B2D9-13566D909C58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6BEE03B-0A5C-4C91-A4AB-52D9702E8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drumroll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D71C5-875E-4974-B2D9-13566D909C58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EE03B-0A5C-4C91-A4AB-52D9702E8F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  <p:sndAc>
      <p:stSnd>
        <p:snd r:embed="rId1" name="drumroll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D71C5-875E-4974-B2D9-13566D909C58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EE03B-0A5C-4C91-A4AB-52D9702E8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drumroll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D71C5-875E-4974-B2D9-13566D909C58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6BEE03B-0A5C-4C91-A4AB-52D9702E8F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ll/>
    <p:sndAc>
      <p:stSnd>
        <p:snd r:embed="rId1" name="drumroll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D71C5-875E-4974-B2D9-13566D909C58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EE03B-0A5C-4C91-A4AB-52D9702E8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drumroll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D71C5-875E-4974-B2D9-13566D909C58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EE03B-0A5C-4C91-A4AB-52D9702E8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drumroll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D71C5-875E-4974-B2D9-13566D909C58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EE03B-0A5C-4C91-A4AB-52D9702E8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drumroll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D71C5-875E-4974-B2D9-13566D909C58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EE03B-0A5C-4C91-A4AB-52D9702E8F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  <p:sndAc>
      <p:stSnd>
        <p:snd r:embed="rId1" name="drumroll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D71C5-875E-4974-B2D9-13566D909C58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EE03B-0A5C-4C91-A4AB-52D9702E8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drumroll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D71C5-875E-4974-B2D9-13566D909C58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EE03B-0A5C-4C91-A4AB-52D9702E8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drumroll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9FD71C5-875E-4974-B2D9-13566D909C58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6BEE03B-0A5C-4C91-A4AB-52D9702E8F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  <p:sndAc>
      <p:stSnd>
        <p:snd r:embed="rId13" name="drumroll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f/Albrecht_von_waldstein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5/5a/Gustav_II_of_Sweden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1/1a/Cardinal_Richelieu_(Champaigne)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pPr algn="ctr"/>
            <a:r>
              <a:rPr lang="cs-CZ" sz="2800" dirty="0"/>
              <a:t>Další průběh 30-leté války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VY_32_INOVACE_106_Další průběh 30-leté války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269286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Mgr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. Eva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>
                <a:solidFill>
                  <a:schemeClr val="tx2"/>
                </a:solidFill>
              </a:rPr>
              <a:t>3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.11.2011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– základní – 8.r.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Dějepis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Další průběh 30-leté války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průběh 4 fází války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pochopit časový sled událostí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100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dirty="0"/>
              <a:t>Další průběh 30-leté války</a:t>
            </a: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37654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Další průběh 30-leté války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zápis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42953202"/>
      </p:ext>
    </p:extLst>
  </p:cSld>
  <p:clrMapOvr>
    <a:masterClrMapping/>
  </p:clrMapOvr>
  <p:transition spd="slow">
    <p:pull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980728"/>
            <a:ext cx="75608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 fáze – válka </a:t>
            </a:r>
            <a:r>
              <a:rPr lang="cs-CZ" sz="3200" b="1" u="sng" dirty="0" smtClean="0"/>
              <a:t>česká</a:t>
            </a:r>
            <a:r>
              <a:rPr lang="cs-CZ" sz="3200" dirty="0" smtClean="0"/>
              <a:t>, </a:t>
            </a:r>
            <a:r>
              <a:rPr lang="cs-CZ" sz="3200" b="1" u="sng" dirty="0" smtClean="0"/>
              <a:t>falcká</a:t>
            </a:r>
            <a:r>
              <a:rPr lang="cs-CZ" sz="3200" dirty="0" smtClean="0"/>
              <a:t>, </a:t>
            </a:r>
            <a:r>
              <a:rPr lang="cs-CZ" sz="3200" b="1" u="sng" dirty="0" smtClean="0"/>
              <a:t>dánská</a:t>
            </a:r>
            <a:r>
              <a:rPr lang="cs-CZ" sz="3200" dirty="0" smtClean="0"/>
              <a:t>, 		</a:t>
            </a:r>
            <a:r>
              <a:rPr lang="cs-CZ" sz="3200" b="1" u="sng" dirty="0" smtClean="0"/>
              <a:t>švédská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xmlns="" val="2814584720"/>
      </p:ext>
    </p:extLst>
  </p:cSld>
  <p:clrMapOvr>
    <a:masterClrMapping/>
  </p:clrMapOvr>
  <p:transition spd="slow">
    <p:pull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4048" y="1993681"/>
            <a:ext cx="352839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vlastnil po bitvě na Bílé hoře 80 panství </a:t>
            </a:r>
          </a:p>
          <a:p>
            <a:endParaRPr lang="cs-CZ" sz="3200" dirty="0" smtClean="0"/>
          </a:p>
          <a:p>
            <a:r>
              <a:rPr lang="cs-CZ" sz="3200" u="sng" dirty="0" smtClean="0"/>
              <a:t>1634</a:t>
            </a:r>
            <a:r>
              <a:rPr lang="cs-CZ" sz="3200" dirty="0" smtClean="0"/>
              <a:t> – </a:t>
            </a:r>
            <a:r>
              <a:rPr lang="cs-CZ" sz="3200" u="sng" dirty="0" smtClean="0"/>
              <a:t>zavražděn</a:t>
            </a:r>
            <a:r>
              <a:rPr lang="cs-CZ" sz="3200" dirty="0" smtClean="0"/>
              <a:t> v Chebu</a:t>
            </a:r>
            <a:endParaRPr lang="cs-CZ" sz="3200" dirty="0"/>
          </a:p>
        </p:txBody>
      </p:sp>
      <p:pic>
        <p:nvPicPr>
          <p:cNvPr id="3" name="Picture 2" descr="Soubor:Albrecht von waldstein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512" y="476672"/>
            <a:ext cx="43815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860032" y="292006"/>
            <a:ext cx="410445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slavný vojevůdce </a:t>
            </a:r>
            <a:r>
              <a:rPr lang="cs-CZ" sz="3200" dirty="0" smtClean="0"/>
              <a:t>císařských vojsk - </a:t>
            </a:r>
            <a:r>
              <a:rPr lang="cs-CZ" sz="3200" b="1" u="sng" dirty="0"/>
              <a:t>Albrecht z Valdštejna</a:t>
            </a:r>
          </a:p>
        </p:txBody>
      </p:sp>
    </p:spTree>
    <p:extLst>
      <p:ext uri="{BB962C8B-B14F-4D97-AF65-F5344CB8AC3E}">
        <p14:creationId xmlns:p14="http://schemas.microsoft.com/office/powerpoint/2010/main" xmlns="" val="2879635335"/>
      </p:ext>
    </p:extLst>
  </p:cSld>
  <p:clrMapOvr>
    <a:masterClrMapping/>
  </p:clrMapOvr>
  <p:transition spd="slow">
    <p:pull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44008" y="1340768"/>
            <a:ext cx="367240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1630</a:t>
            </a:r>
            <a:r>
              <a:rPr lang="cs-CZ" sz="3200" dirty="0" smtClean="0"/>
              <a:t> -  vstup švédské armády do války – v čele král </a:t>
            </a:r>
            <a:r>
              <a:rPr lang="cs-CZ" sz="3200" b="1" u="sng" dirty="0" smtClean="0"/>
              <a:t>Gustav II. Adolf</a:t>
            </a:r>
            <a:endParaRPr lang="cs-CZ" sz="3200" b="1" u="sng" dirty="0"/>
          </a:p>
        </p:txBody>
      </p:sp>
      <p:pic>
        <p:nvPicPr>
          <p:cNvPr id="2050" name="Picture 2" descr="Soubor:Gustav II of Sweden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548680"/>
            <a:ext cx="41624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15637990"/>
      </p:ext>
    </p:extLst>
  </p:cSld>
  <p:clrMapOvr>
    <a:masterClrMapping/>
  </p:clrMapOvr>
  <p:transition spd="slow">
    <p:pull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Cardinal Richelieu (Champaigne)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04664"/>
            <a:ext cx="39433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1484784"/>
            <a:ext cx="367240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1635</a:t>
            </a:r>
            <a:r>
              <a:rPr lang="cs-CZ" sz="3200" dirty="0" smtClean="0"/>
              <a:t>   se zapojila i </a:t>
            </a:r>
            <a:r>
              <a:rPr lang="cs-CZ" sz="3200" b="1" dirty="0" smtClean="0"/>
              <a:t>Francie</a:t>
            </a:r>
            <a:r>
              <a:rPr lang="cs-CZ" sz="3200" dirty="0" smtClean="0"/>
              <a:t> – politiku vedl </a:t>
            </a:r>
            <a:r>
              <a:rPr lang="cs-CZ" sz="3200" b="1" u="sng" dirty="0" smtClean="0"/>
              <a:t>kardinál</a:t>
            </a:r>
            <a:r>
              <a:rPr lang="cs-CZ" sz="3200" dirty="0" smtClean="0"/>
              <a:t> </a:t>
            </a:r>
            <a:r>
              <a:rPr lang="cs-CZ" sz="3200" b="1" u="sng" dirty="0" err="1" smtClean="0"/>
              <a:t>Richelieu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xmlns="" val="2035854902"/>
      </p:ext>
    </p:extLst>
  </p:cSld>
  <p:clrMapOvr>
    <a:masterClrMapping/>
  </p:clrMapOvr>
  <p:transition spd="slow">
    <p:pull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052736"/>
            <a:ext cx="705678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Švédové</a:t>
            </a:r>
            <a:r>
              <a:rPr lang="cs-CZ" sz="3200" dirty="0" smtClean="0"/>
              <a:t> několikrát vtrhli do Českého království – </a:t>
            </a:r>
            <a:r>
              <a:rPr lang="cs-CZ" sz="3200" b="1" u="sng" dirty="0" smtClean="0"/>
              <a:t>dobyli Olomouc </a:t>
            </a:r>
            <a:r>
              <a:rPr lang="cs-CZ" sz="3200" dirty="0" smtClean="0"/>
              <a:t>(generál </a:t>
            </a:r>
            <a:r>
              <a:rPr lang="cs-CZ" sz="3200" dirty="0" err="1" smtClean="0"/>
              <a:t>Torstenson</a:t>
            </a:r>
            <a:r>
              <a:rPr lang="cs-CZ" sz="3200" dirty="0" smtClean="0"/>
              <a:t> nedobyl </a:t>
            </a:r>
            <a:r>
              <a:rPr lang="cs-CZ" sz="3200" dirty="0" smtClean="0"/>
              <a:t>Brno),</a:t>
            </a:r>
            <a:r>
              <a:rPr lang="cs-CZ" sz="3200" b="1" u="sng" dirty="0" smtClean="0"/>
              <a:t> </a:t>
            </a:r>
            <a:r>
              <a:rPr lang="cs-CZ" sz="3200" b="1" u="sng" dirty="0" smtClean="0"/>
              <a:t>Pražský hrad </a:t>
            </a:r>
            <a:r>
              <a:rPr lang="cs-CZ" sz="3200" dirty="0" smtClean="0"/>
              <a:t>– odvezli umělecká díla z Rudolfových sbírek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632478191"/>
      </p:ext>
    </p:extLst>
  </p:cSld>
  <p:clrMapOvr>
    <a:masterClrMapping/>
  </p:clrMapOvr>
  <p:transition spd="slow">
    <p:pull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052736"/>
            <a:ext cx="763284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/>
              <a:t>1648</a:t>
            </a:r>
            <a:r>
              <a:rPr lang="cs-CZ" sz="4000" dirty="0" smtClean="0"/>
              <a:t> – uzavřen </a:t>
            </a:r>
            <a:r>
              <a:rPr lang="cs-CZ" sz="4000" b="1" u="sng" dirty="0" smtClean="0"/>
              <a:t>Vestfálský mír </a:t>
            </a:r>
            <a:r>
              <a:rPr lang="cs-CZ" sz="4000" dirty="0" smtClean="0"/>
              <a:t>= </a:t>
            </a:r>
            <a:endParaRPr lang="cs-CZ" sz="3200" dirty="0"/>
          </a:p>
          <a:p>
            <a:r>
              <a:rPr lang="cs-CZ" sz="3200" dirty="0" smtClean="0"/>
              <a:t>1. Habsburkové ztratili nadvládu v Evropě 2. posíleno postavení Francie a Švédska</a:t>
            </a:r>
          </a:p>
          <a:p>
            <a:r>
              <a:rPr lang="cs-CZ" sz="3200" dirty="0" smtClean="0"/>
              <a:t>3. potvrzena nezávislost Nizozemí </a:t>
            </a:r>
          </a:p>
          <a:p>
            <a:r>
              <a:rPr lang="cs-CZ" sz="3200" dirty="0" smtClean="0"/>
              <a:t>4. není náboženská svoboda</a:t>
            </a:r>
          </a:p>
          <a:p>
            <a:r>
              <a:rPr lang="cs-CZ" sz="4000" dirty="0"/>
              <a:t>	</a:t>
            </a:r>
            <a:endParaRPr lang="cs-CZ" sz="4000" dirty="0" smtClean="0"/>
          </a:p>
          <a:p>
            <a:r>
              <a:rPr lang="cs-CZ" sz="4000" b="1" dirty="0" smtClean="0"/>
              <a:t>	</a:t>
            </a:r>
            <a:r>
              <a:rPr lang="cs-CZ" sz="4000" b="1" u="sng" dirty="0" smtClean="0"/>
              <a:t>konec </a:t>
            </a:r>
            <a:r>
              <a:rPr lang="cs-CZ" sz="4000" b="1" u="sng" dirty="0"/>
              <a:t>30-leté války</a:t>
            </a:r>
            <a:endParaRPr lang="cs-CZ" sz="4000" u="sng" dirty="0" smtClean="0"/>
          </a:p>
          <a:p>
            <a:r>
              <a:rPr lang="cs-CZ" sz="4000" dirty="0"/>
              <a:t>	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xmlns="" val="1598813450"/>
      </p:ext>
    </p:extLst>
  </p:cSld>
  <p:clrMapOvr>
    <a:masterClrMapping/>
  </p:clrMapOvr>
  <p:transition spd="slow">
    <p:pull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4704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Doplň stát, který tyto osobnosti reprezentovali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204864"/>
            <a:ext cx="820891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Albrecht z Valdštejna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Kardinál </a:t>
            </a:r>
            <a:r>
              <a:rPr lang="cs-CZ" sz="3200" dirty="0" err="1" smtClean="0"/>
              <a:t>Richelieu</a:t>
            </a:r>
            <a:endParaRPr lang="cs-CZ" sz="3200" dirty="0" smtClean="0"/>
          </a:p>
          <a:p>
            <a:pPr marL="514350" indent="-514350">
              <a:buAutoNum type="arabicPeriod"/>
            </a:pPr>
            <a:r>
              <a:rPr lang="cs-CZ" sz="3200" dirty="0" smtClean="0"/>
              <a:t>Gustav II. Adolf</a:t>
            </a:r>
          </a:p>
          <a:p>
            <a:pPr marL="514350" indent="-514350">
              <a:buAutoNum type="arabicPeriod"/>
            </a:pPr>
            <a:r>
              <a:rPr lang="cs-CZ" sz="3200" smtClean="0"/>
              <a:t>Ferdinand II.</a:t>
            </a: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xmlns="" val="4024393570"/>
      </p:ext>
    </p:extLst>
  </p:cSld>
  <p:clrMapOvr>
    <a:masterClrMapping/>
  </p:clrMapOvr>
  <p:transition spd="slow">
    <p:pull/>
    <p:sndAc>
      <p:stSnd>
        <p:snd r:embed="rId2" name="drumroll.wav"/>
      </p:stSnd>
    </p:sndAc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387" y="620688"/>
            <a:ext cx="9252520" cy="914400"/>
          </a:xfrm>
        </p:spPr>
        <p:txBody>
          <a:bodyPr/>
          <a:lstStyle/>
          <a:p>
            <a:r>
              <a:rPr lang="cs-CZ" dirty="0" smtClean="0">
                <a:latin typeface="+mn-lt"/>
              </a:rPr>
              <a:t>         Použité </a:t>
            </a:r>
            <a:r>
              <a:rPr lang="cs-CZ" dirty="0">
                <a:latin typeface="+mn-lt"/>
              </a:rPr>
              <a:t>zdroje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6999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260648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effectLst/>
              </a:rPr>
              <a:t>Soubor:Albrecht</a:t>
            </a:r>
            <a:r>
              <a:rPr lang="cs-CZ" dirty="0" smtClean="0">
                <a:effectLst/>
              </a:rPr>
              <a:t> von waldstein.jpg.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 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[cit. 2011-10-11]. Dostupné z WWW: &lt;http://cs.wikipedia.org/wiki/</a:t>
            </a:r>
            <a:r>
              <a:rPr lang="cs-CZ" dirty="0" err="1" smtClean="0">
                <a:effectLst/>
              </a:rPr>
              <a:t>Soubor:Albrecht_von_waldstein.jpg</a:t>
            </a:r>
            <a:r>
              <a:rPr lang="cs-CZ" dirty="0" smtClean="0">
                <a:effectLst/>
              </a:rPr>
              <a:t>&gt;.</a:t>
            </a:r>
            <a:endParaRPr lang="cs-CZ" dirty="0"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1412776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effectLst/>
              </a:rPr>
              <a:t>Soubor:Gustav</a:t>
            </a:r>
            <a:r>
              <a:rPr lang="cs-CZ" dirty="0" smtClean="0">
                <a:effectLst/>
              </a:rPr>
              <a:t> II </a:t>
            </a:r>
            <a:r>
              <a:rPr lang="cs-CZ" dirty="0" err="1" smtClean="0">
                <a:effectLst/>
              </a:rPr>
              <a:t>of</a:t>
            </a:r>
            <a:r>
              <a:rPr lang="cs-CZ" dirty="0" smtClean="0">
                <a:effectLst/>
              </a:rPr>
              <a:t> Sweden.jpg.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 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[cit. 2011-10-11]. Dostupné z WWW: &lt;http://cs.wikipedia.org/wiki/</a:t>
            </a:r>
            <a:r>
              <a:rPr lang="cs-CZ" dirty="0" err="1" smtClean="0">
                <a:effectLst/>
              </a:rPr>
              <a:t>Soubor:Gustav_II_of_Sweden.jpg</a:t>
            </a:r>
            <a:r>
              <a:rPr lang="cs-CZ" dirty="0" smtClean="0">
                <a:effectLst/>
              </a:rPr>
              <a:t>&gt;.</a:t>
            </a:r>
            <a:endParaRPr lang="cs-CZ" dirty="0"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12166" y="2564904"/>
            <a:ext cx="83529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effectLst/>
              </a:rPr>
              <a:t>Soubor:Cardinal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Richelieu</a:t>
            </a:r>
            <a:r>
              <a:rPr lang="cs-CZ" dirty="0" smtClean="0">
                <a:effectLst/>
              </a:rPr>
              <a:t> (</a:t>
            </a:r>
            <a:r>
              <a:rPr lang="cs-CZ" dirty="0" err="1" smtClean="0">
                <a:effectLst/>
              </a:rPr>
              <a:t>Champaigne</a:t>
            </a:r>
            <a:r>
              <a:rPr lang="cs-CZ" dirty="0" smtClean="0">
                <a:effectLst/>
              </a:rPr>
              <a:t>).</a:t>
            </a:r>
            <a:r>
              <a:rPr lang="cs-CZ" dirty="0" err="1" smtClean="0">
                <a:effectLst/>
              </a:rPr>
              <a:t>jpg</a:t>
            </a:r>
            <a:r>
              <a:rPr lang="cs-CZ" dirty="0" smtClean="0">
                <a:effectLst/>
              </a:rPr>
              <a:t>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 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[cit. 2011-10-11]. Dostupné z WWW: &lt;http://cs.wikipedia.org/wiki/</a:t>
            </a:r>
            <a:r>
              <a:rPr lang="cs-CZ" dirty="0" err="1" smtClean="0">
                <a:effectLst/>
              </a:rPr>
              <a:t>Soubor:Cardinal_Richelieu</a:t>
            </a:r>
            <a:r>
              <a:rPr lang="cs-CZ" dirty="0" smtClean="0">
                <a:effectLst/>
              </a:rPr>
              <a:t>_(</a:t>
            </a:r>
            <a:r>
              <a:rPr lang="cs-CZ" dirty="0" err="1" smtClean="0">
                <a:effectLst/>
              </a:rPr>
              <a:t>Champaigne</a:t>
            </a:r>
            <a:r>
              <a:rPr lang="cs-CZ" dirty="0" smtClean="0">
                <a:effectLst/>
              </a:rPr>
              <a:t>).</a:t>
            </a:r>
            <a:r>
              <a:rPr lang="cs-CZ" dirty="0" err="1" smtClean="0">
                <a:effectLst/>
              </a:rPr>
              <a:t>jpg</a:t>
            </a:r>
            <a:r>
              <a:rPr lang="cs-CZ" dirty="0" smtClean="0">
                <a:effectLst/>
              </a:rPr>
              <a:t>&gt;.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709169"/>
      </p:ext>
    </p:extLst>
  </p:cSld>
  <p:clrMapOvr>
    <a:masterClrMapping/>
  </p:clrMapOvr>
  <p:transition spd="slow">
    <p:pull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48</TotalTime>
  <Words>275</Words>
  <Application>Microsoft Office PowerPoint</Application>
  <PresentationFormat>Předvádění na obrazovce (4:3)</PresentationFormat>
  <Paragraphs>44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Další průběh 30-leté války</vt:lpstr>
      <vt:lpstr>Snímek 2</vt:lpstr>
      <vt:lpstr>Další průběh 30-leté války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         Použité zdroje</vt:lpstr>
      <vt:lpstr>Snímek 12</vt:lpstr>
    </vt:vector>
  </TitlesOfParts>
  <Company>Základní škola Čelákovice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Další průběh 30-leté války</dc:title>
  <dc:creator>Nová Sborovna</dc:creator>
  <cp:lastModifiedBy>expert</cp:lastModifiedBy>
  <cp:revision>13</cp:revision>
  <dcterms:created xsi:type="dcterms:W3CDTF">2011-10-11T05:21:14Z</dcterms:created>
  <dcterms:modified xsi:type="dcterms:W3CDTF">2012-03-06T10:29:41Z</dcterms:modified>
</cp:coreProperties>
</file>