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70" r:id="rId2"/>
    <p:sldId id="271" r:id="rId3"/>
    <p:sldId id="256" r:id="rId4"/>
    <p:sldId id="259" r:id="rId5"/>
    <p:sldId id="260" r:id="rId6"/>
    <p:sldId id="261" r:id="rId7"/>
    <p:sldId id="262" r:id="rId8"/>
    <p:sldId id="264" r:id="rId9"/>
    <p:sldId id="265" r:id="rId10"/>
    <p:sldId id="266" r:id="rId11"/>
    <p:sldId id="267" r:id="rId12"/>
    <p:sldId id="268" r:id="rId13"/>
    <p:sldId id="269" r:id="rId14"/>
    <p:sldId id="274" r:id="rId15"/>
    <p:sldId id="272" r:id="rId16"/>
    <p:sldId id="258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8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7010400" y="152399"/>
            <a:ext cx="1981200" cy="655624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152400" y="153923"/>
            <a:ext cx="6705600" cy="65532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010400" y="2052960"/>
            <a:ext cx="1981200" cy="1828800"/>
          </a:xfrm>
        </p:spPr>
        <p:txBody>
          <a:bodyPr anchor="ctr">
            <a:normAutofit/>
          </a:bodyPr>
          <a:lstStyle>
            <a:lvl1pPr marL="0" indent="0" algn="l">
              <a:buNone/>
              <a:defRPr sz="19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24227361-AE00-4B80-9F78-2F625B77EEB2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FD963619-F558-435B-BD50-4B5051771D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endParaRPr lang="cs-CZ"/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>
          <a:xfrm>
            <a:off x="457200" y="2052960"/>
            <a:ext cx="6324600" cy="1828800"/>
          </a:xfrm>
        </p:spPr>
        <p:txBody>
          <a:bodyPr/>
          <a:lstStyle>
            <a:lvl1pPr algn="r">
              <a:defRPr sz="4200" spc="15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 spd="slow">
    <p:pull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27361-AE00-4B80-9F78-2F625B77EEB2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3619-F558-435B-BD50-4B5051771D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  <p:transition spd="slow">
    <p:pull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7010400" y="152399"/>
            <a:ext cx="1981200" cy="655624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152400" y="153923"/>
            <a:ext cx="6705600" cy="6553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162799" y="2892277"/>
            <a:ext cx="1600201" cy="1645920"/>
          </a:xfrm>
        </p:spPr>
        <p:txBody>
          <a:bodyPr anchor="ctr"/>
          <a:lstStyle>
            <a:lvl1pPr marL="0" indent="0">
              <a:buNone/>
              <a:defRPr sz="2000">
                <a:solidFill>
                  <a:schemeClr val="bg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24227361-AE00-4B80-9F78-2F625B77EEB2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FD963619-F558-435B-BD50-4B5051771D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381000" y="2892277"/>
            <a:ext cx="6324600" cy="1645920"/>
          </a:xfrm>
        </p:spPr>
        <p:txBody>
          <a:bodyPr/>
          <a:lstStyle>
            <a:lvl1pPr algn="r">
              <a:defRPr sz="4200" spc="15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 spd="slow">
    <p:pull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19072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19072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27361-AE00-4B80-9F78-2F625B77EEB2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3619-F558-435B-BD50-4B5051771D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  <p:transition spd="slow">
    <p:pull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22438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399"/>
            <a:ext cx="4040188" cy="3687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722438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38399"/>
            <a:ext cx="4041775" cy="3687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27361-AE00-4B80-9F78-2F625B77EEB2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3619-F558-435B-BD50-4B5051771D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  <p:transition spd="slow">
    <p:pull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27361-AE00-4B80-9F78-2F625B77EEB2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3619-F558-435B-BD50-4B5051771D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  <p:transition spd="slow">
    <p:pull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152400" y="150919"/>
            <a:ext cx="8831802" cy="655624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27361-AE00-4B80-9F78-2F625B77EEB2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3619-F558-435B-BD50-4B5051771D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7010400" y="150876"/>
            <a:ext cx="1981200" cy="655624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Rectangle 8"/>
          <p:cNvSpPr/>
          <p:nvPr/>
        </p:nvSpPr>
        <p:spPr>
          <a:xfrm>
            <a:off x="152400" y="152400"/>
            <a:ext cx="6705600" cy="65532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304800"/>
            <a:ext cx="5867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159752" y="2130552"/>
            <a:ext cx="1673352" cy="2816352"/>
          </a:xfrm>
        </p:spPr>
        <p:txBody>
          <a:bodyPr tIns="0"/>
          <a:lstStyle>
            <a:lvl1pPr marL="0" indent="0"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27361-AE00-4B80-9F78-2F625B77EEB2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noFill/>
          </a:ln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FD963619-F558-435B-BD50-4B5051771D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>
          <a:xfrm>
            <a:off x="7159752" y="457200"/>
            <a:ext cx="1675660" cy="1673352"/>
          </a:xfrm>
        </p:spPr>
        <p:txBody>
          <a:bodyPr anchor="b"/>
          <a:lstStyle>
            <a:lvl1pPr algn="l">
              <a:defRPr sz="2000" spc="15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pull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Rectangle 8"/>
          <p:cNvSpPr/>
          <p:nvPr/>
        </p:nvSpPr>
        <p:spPr>
          <a:xfrm>
            <a:off x="7010400" y="150876"/>
            <a:ext cx="1981200" cy="65562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2400" y="152400"/>
            <a:ext cx="6705600" cy="6553200"/>
          </a:xfrm>
        </p:spPr>
        <p:txBody>
          <a:bodyPr anchor="ctr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162800" y="2133600"/>
            <a:ext cx="1676400" cy="2971800"/>
          </a:xfrm>
        </p:spPr>
        <p:txBody>
          <a:bodyPr tIns="0"/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27361-AE00-4B80-9F78-2F625B77EEB2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3619-F558-435B-BD50-4B5051771D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7162800" y="460248"/>
            <a:ext cx="1676400" cy="1673352"/>
          </a:xfrm>
        </p:spPr>
        <p:txBody>
          <a:bodyPr anchor="b"/>
          <a:lstStyle>
            <a:lvl1pPr algn="l">
              <a:defRPr sz="2000" spc="150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ll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27361-AE00-4B80-9F78-2F625B77EEB2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3619-F558-435B-BD50-4B5051771D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52400" y="147319"/>
            <a:ext cx="6705600" cy="655624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7010400" y="147319"/>
            <a:ext cx="1956046" cy="655624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162800" y="274638"/>
            <a:ext cx="1676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27361-AE00-4B80-9F78-2F625B77EEB2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FD963619-F558-435B-BD50-4B5051771D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152400" y="1634971"/>
            <a:ext cx="8831802" cy="5045476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152399" y="152400"/>
            <a:ext cx="8814047" cy="1346447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81000" y="355847"/>
            <a:ext cx="8381260" cy="105439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0999" y="1719071"/>
            <a:ext cx="8407893" cy="440740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70888" y="6356350"/>
            <a:ext cx="21336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2"/>
                </a:solidFill>
              </a:defRPr>
            </a:lvl1pPr>
          </a:lstStyle>
          <a:p>
            <a:fld id="{24227361-AE00-4B80-9F78-2F625B77EEB2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48000" y="6356350"/>
            <a:ext cx="33528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34680" y="6355080"/>
            <a:ext cx="582966" cy="274320"/>
          </a:xfrm>
          <a:prstGeom prst="rect">
            <a:avLst/>
          </a:prstGeom>
          <a:ln w="19050">
            <a:noFill/>
          </a:ln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2"/>
                </a:solidFill>
              </a:defRPr>
            </a:lvl1pPr>
          </a:lstStyle>
          <a:p>
            <a:fld id="{FD963619-F558-435B-BD50-4B5051771DA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slow">
    <p:pull/>
  </p:transition>
  <p:txStyles>
    <p:titleStyle>
      <a:lvl1pPr algn="ctr" defTabSz="914400" rtl="0" eaLnBrk="1" latinLnBrk="0" hangingPunct="1">
        <a:spcBef>
          <a:spcPct val="0"/>
        </a:spcBef>
        <a:buNone/>
        <a:defRPr sz="3200" kern="1200" cap="all" spc="200" baseline="0">
          <a:ln>
            <a:noFill/>
          </a:ln>
          <a:solidFill>
            <a:schemeClr val="bg1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spcBef>
          <a:spcPct val="20000"/>
        </a:spcBef>
        <a:buClr>
          <a:schemeClr val="accent1"/>
        </a:buClr>
        <a:buFont typeface="Wingdings 2" pitchFamily="18" charset="2"/>
        <a:buChar char=""/>
        <a:defRPr sz="2000" kern="1200" spc="150" baseline="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2"/>
        </a:buClr>
        <a:buFont typeface="Wingdings" pitchFamily="2" charset="2"/>
        <a:buChar char="§"/>
        <a:defRPr sz="1800" kern="1200" spc="100" baseline="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buClr>
          <a:schemeClr val="accent3"/>
        </a:buClr>
        <a:buFont typeface="Wingdings" pitchFamily="2" charset="2"/>
        <a:buChar char="§"/>
        <a:defRPr sz="1600" kern="1200" spc="100" baseline="0">
          <a:solidFill>
            <a:schemeClr val="tx2"/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buClr>
          <a:schemeClr val="accent4"/>
        </a:buClr>
        <a:buFont typeface="Wingdings" pitchFamily="2" charset="2"/>
        <a:buChar char="§"/>
        <a:defRPr sz="1400" kern="1200">
          <a:solidFill>
            <a:schemeClr val="tx2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spcBef>
          <a:spcPct val="20000"/>
        </a:spcBef>
        <a:buClr>
          <a:schemeClr val="accent6"/>
        </a:buClr>
        <a:buFont typeface="Wingdings" pitchFamily="2" charset="2"/>
        <a:buChar char="§"/>
        <a:defRPr sz="1300" kern="1200" spc="100" baseline="0">
          <a:solidFill>
            <a:schemeClr val="tx2"/>
          </a:solidFill>
          <a:latin typeface="+mn-lt"/>
          <a:ea typeface="+mn-ea"/>
          <a:cs typeface="+mn-cs"/>
        </a:defRPr>
      </a:lvl5pPr>
      <a:lvl6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1828800" indent="-182880" algn="l" defTabSz="914400" rtl="0" eaLnBrk="1" latinLnBrk="0" hangingPunct="1">
        <a:spcBef>
          <a:spcPct val="20000"/>
        </a:spcBef>
        <a:buClr>
          <a:schemeClr val="accent2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5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//upload.wikimedia.org/wikipedia/commons/6/64/Kaiser-Leopold1.jpg" TargetMode="Externa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//upload.wikimedia.org/wikipedia/commons/c/ce/Johan_amos_comenius_1592-1671.jpg" TargetMode="Externa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//upload.wikimedia.org/wikipedia/commons/a/ae/Wenceslas_Hollar_-_Head_of_a_cat_(middle_size).jpg" TargetMode="Externa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//upload.wikimedia.org/wikipedia/commons/5/56/Karel_%C5%A0kr%C3%A9ta_-_Paris_a_Helena.jpg" TargetMode="Externa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0" name="Rectangle 4"/>
          <p:cNvSpPr>
            <a:spLocks noGrp="1" noChangeArrowheads="1"/>
          </p:cNvSpPr>
          <p:nvPr>
            <p:ph type="ctrTitle"/>
          </p:nvPr>
        </p:nvSpPr>
        <p:spPr>
          <a:xfrm>
            <a:off x="0" y="742638"/>
            <a:ext cx="9144000" cy="1318210"/>
          </a:xfrm>
        </p:spPr>
        <p:txBody>
          <a:bodyPr/>
          <a:lstStyle/>
          <a:p>
            <a:pPr algn="ctr"/>
            <a:r>
              <a:rPr lang="cs-CZ" sz="2800" dirty="0"/>
              <a:t>Habsburská monarchie a české země po 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30-leté </a:t>
            </a:r>
            <a:r>
              <a:rPr lang="cs-CZ" sz="2800" dirty="0"/>
              <a:t>válce</a:t>
            </a:r>
            <a:br>
              <a:rPr lang="cs-CZ" sz="2800" dirty="0"/>
            </a:br>
            <a:endParaRPr lang="cs-CZ" sz="2800" b="1" dirty="0">
              <a:latin typeface="+mn-lt"/>
            </a:endParaRPr>
          </a:p>
        </p:txBody>
      </p:sp>
      <p:sp>
        <p:nvSpPr>
          <p:cNvPr id="4101" name="Rectangle 5"/>
          <p:cNvSpPr>
            <a:spLocks noGrp="1" noChangeArrowheads="1"/>
          </p:cNvSpPr>
          <p:nvPr>
            <p:ph type="subTitle" idx="1"/>
          </p:nvPr>
        </p:nvSpPr>
        <p:spPr>
          <a:xfrm>
            <a:off x="1447800" y="2209800"/>
            <a:ext cx="6477000" cy="1579240"/>
          </a:xfrm>
        </p:spPr>
        <p:txBody>
          <a:bodyPr/>
          <a:lstStyle/>
          <a:p>
            <a:endParaRPr lang="cs-CZ" sz="1500" dirty="0" smtClean="0"/>
          </a:p>
          <a:p>
            <a:endParaRPr lang="cs-CZ" sz="1500" dirty="0"/>
          </a:p>
          <a:p>
            <a:endParaRPr lang="cs-CZ" sz="1500" dirty="0" smtClean="0"/>
          </a:p>
          <a:p>
            <a:r>
              <a:rPr lang="cs-CZ" sz="1500" dirty="0" smtClean="0"/>
              <a:t>Základní škola Čelákovice</a:t>
            </a:r>
            <a:endParaRPr lang="cs-CZ" sz="1500" dirty="0"/>
          </a:p>
        </p:txBody>
      </p:sp>
      <p:sp>
        <p:nvSpPr>
          <p:cNvPr id="6" name="TextovéPole 5"/>
          <p:cNvSpPr txBox="1"/>
          <p:nvPr/>
        </p:nvSpPr>
        <p:spPr>
          <a:xfrm flipH="1">
            <a:off x="611188" y="373306"/>
            <a:ext cx="82089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b="1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VY_32_INOVACE_107_Habsburská monarchie</a:t>
            </a:r>
            <a:endParaRPr lang="cs-CZ" dirty="0">
              <a:solidFill>
                <a:schemeClr val="bg1"/>
              </a:solidFill>
            </a:endParaRPr>
          </a:p>
          <a:p>
            <a:pPr algn="r"/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56556" y="4149080"/>
            <a:ext cx="5718175" cy="1384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Zástupný symbol pro zápatí 3"/>
          <p:cNvSpPr txBox="1">
            <a:spLocks noGrp="1"/>
          </p:cNvSpPr>
          <p:nvPr/>
        </p:nvSpPr>
        <p:spPr>
          <a:xfrm>
            <a:off x="630552" y="5805264"/>
            <a:ext cx="7777236" cy="725711"/>
          </a:xfrm>
          <a:prstGeom prst="rect">
            <a:avLst/>
          </a:prstGeom>
          <a:solidFill>
            <a:schemeClr val="bg1"/>
          </a:solidFill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endParaRPr lang="cs-CZ" sz="1400" i="1" dirty="0">
              <a:solidFill>
                <a:schemeClr val="tx2"/>
              </a:solidFill>
              <a:latin typeface="Calibri" pitchFamily="34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778167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00" grpId="0" autoUpdateAnimBg="0"/>
      <p:bldP spid="4101" grpId="0" autoUpdateAnimBg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386563" y="2060848"/>
            <a:ext cx="8496945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>
                <a:solidFill>
                  <a:schemeClr val="tx2"/>
                </a:solidFill>
                <a:latin typeface="+mn-lt"/>
              </a:rPr>
              <a:t>Autor</a:t>
            </a:r>
            <a:r>
              <a:rPr lang="cs-CZ" sz="1600" dirty="0">
                <a:solidFill>
                  <a:schemeClr val="tx2"/>
                </a:solidFill>
                <a:latin typeface="+mn-lt"/>
              </a:rPr>
              <a:t>: 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Mgr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. Eva  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Hronová</a:t>
            </a: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Vytvořeno</a:t>
            </a:r>
            <a:r>
              <a:rPr lang="cs-CZ" sz="1600" dirty="0">
                <a:solidFill>
                  <a:schemeClr val="tx2"/>
                </a:solidFill>
                <a:latin typeface="+mn-lt"/>
              </a:rPr>
              <a:t>: </a:t>
            </a:r>
            <a:r>
              <a:rPr lang="cs-CZ" sz="1600" dirty="0" smtClean="0">
                <a:solidFill>
                  <a:schemeClr val="tx2"/>
                </a:solidFill>
              </a:rPr>
              <a:t>12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.11.2011</a:t>
            </a: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Stupeň </a:t>
            </a:r>
            <a:r>
              <a:rPr lang="cs-CZ" sz="1600" b="1" dirty="0">
                <a:solidFill>
                  <a:schemeClr val="tx2"/>
                </a:solidFill>
                <a:latin typeface="+mn-lt"/>
              </a:rPr>
              <a:t>a typ vzdělávání</a:t>
            </a:r>
            <a:r>
              <a:rPr lang="cs-CZ" sz="1600" dirty="0">
                <a:solidFill>
                  <a:schemeClr val="tx2"/>
                </a:solidFill>
                <a:latin typeface="+mn-lt"/>
              </a:rPr>
              <a:t>: 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II</a:t>
            </a:r>
            <a:r>
              <a:rPr lang="cs-CZ" sz="1600" dirty="0">
                <a:solidFill>
                  <a:schemeClr val="tx2"/>
                </a:solidFill>
                <a:latin typeface="+mn-lt"/>
              </a:rPr>
              <a:t>. 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Stupeň – základní – 8.r.</a:t>
            </a:r>
            <a:endParaRPr lang="cs-CZ" sz="1600" dirty="0">
              <a:solidFill>
                <a:schemeClr val="tx2"/>
              </a:solidFill>
              <a:latin typeface="+mn-lt"/>
            </a:endParaRPr>
          </a:p>
          <a:p>
            <a:endParaRPr lang="cs-CZ" sz="1600" dirty="0">
              <a:solidFill>
                <a:schemeClr val="tx2"/>
              </a:solidFill>
              <a:latin typeface="+mn-lt"/>
            </a:endParaRP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Vzdělávací oblast: 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Inovace</a:t>
            </a: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Vzdělávací obor:  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Dějepis</a:t>
            </a: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Téma:  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Habsburská monarchie po 30-leté válce </a:t>
            </a: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Anotace: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  upevnění absolutistické moci</a:t>
            </a: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Druh učebního materiálu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: prezentace</a:t>
            </a:r>
            <a:endParaRPr lang="cs-CZ" sz="1600" dirty="0">
              <a:solidFill>
                <a:schemeClr val="tx2"/>
              </a:solidFill>
              <a:latin typeface="+mn-lt"/>
            </a:endParaRP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Očekávaný výstup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: pochopit počátky úpadku českého národa</a:t>
            </a:r>
          </a:p>
        </p:txBody>
      </p:sp>
      <p:sp>
        <p:nvSpPr>
          <p:cNvPr id="7" name="Rectangle 4"/>
          <p:cNvSpPr txBox="1">
            <a:spLocks noChangeArrowheads="1"/>
          </p:cNvSpPr>
          <p:nvPr/>
        </p:nvSpPr>
        <p:spPr bwMode="auto">
          <a:xfrm>
            <a:off x="-35476" y="766192"/>
            <a:ext cx="9144000" cy="10066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2pPr>
            <a:lvl3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3pPr>
            <a:lvl4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4pPr>
            <a:lvl5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9pPr>
          </a:lstStyle>
          <a:p>
            <a:r>
              <a:rPr lang="cs-CZ" sz="2800" dirty="0" smtClean="0">
                <a:solidFill>
                  <a:srgbClr val="FF0000"/>
                </a:solidFill>
              </a:rPr>
              <a:t>Habsburská </a:t>
            </a:r>
            <a:r>
              <a:rPr lang="cs-CZ" sz="2800" dirty="0">
                <a:solidFill>
                  <a:srgbClr val="FF0000"/>
                </a:solidFill>
              </a:rPr>
              <a:t>monarchie a české země po </a:t>
            </a:r>
            <a:br>
              <a:rPr lang="cs-CZ" sz="2800" dirty="0">
                <a:solidFill>
                  <a:srgbClr val="FF0000"/>
                </a:solidFill>
              </a:rPr>
            </a:br>
            <a:r>
              <a:rPr lang="cs-CZ" sz="2800" dirty="0">
                <a:solidFill>
                  <a:srgbClr val="FF0000"/>
                </a:solidFill>
              </a:rPr>
              <a:t>30-leté </a:t>
            </a:r>
            <a:r>
              <a:rPr lang="cs-CZ" sz="2800" dirty="0" smtClean="0">
                <a:solidFill>
                  <a:srgbClr val="FF0000"/>
                </a:solidFill>
              </a:rPr>
              <a:t>válce</a:t>
            </a:r>
            <a:endParaRPr lang="cs-CZ" sz="2800" b="1" dirty="0">
              <a:solidFill>
                <a:srgbClr val="FF0000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823849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Výklad a zápis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Habsburská monarchie a české země po 30-leté válce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95782168"/>
      </p:ext>
    </p:extLst>
  </p:cSld>
  <p:clrMapOvr>
    <a:masterClrMapping/>
  </p:clrMapOvr>
  <p:transition spd="slow">
    <p:pull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413944" y="332656"/>
            <a:ext cx="4406527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p</a:t>
            </a:r>
            <a:r>
              <a:rPr lang="cs-CZ" sz="3200" dirty="0" smtClean="0"/>
              <a:t>o  30-leté  válce  vládne  </a:t>
            </a:r>
            <a:r>
              <a:rPr lang="cs-CZ" sz="3200" b="1" u="sng" dirty="0" smtClean="0"/>
              <a:t>Leopold I. </a:t>
            </a:r>
            <a:r>
              <a:rPr lang="cs-CZ" sz="3200" dirty="0" smtClean="0"/>
              <a:t> </a:t>
            </a:r>
          </a:p>
          <a:p>
            <a:r>
              <a:rPr lang="cs-CZ" sz="3200" dirty="0"/>
              <a:t>	</a:t>
            </a:r>
            <a:r>
              <a:rPr lang="cs-CZ" sz="3200" dirty="0" smtClean="0"/>
              <a:t>		</a:t>
            </a:r>
            <a:endParaRPr lang="cs-CZ" sz="3200" dirty="0"/>
          </a:p>
          <a:p>
            <a:r>
              <a:rPr lang="cs-CZ" sz="3200" dirty="0" smtClean="0"/>
              <a:t>		(1657-1705)</a:t>
            </a:r>
          </a:p>
          <a:p>
            <a:endParaRPr lang="cs-CZ" sz="3200" b="1" u="sng" dirty="0" smtClean="0"/>
          </a:p>
          <a:p>
            <a:endParaRPr lang="cs-CZ" sz="3200" b="1" u="sng" dirty="0"/>
          </a:p>
          <a:p>
            <a:r>
              <a:rPr lang="cs-CZ" sz="3200" u="sng" dirty="0"/>
              <a:t>p</a:t>
            </a:r>
            <a:r>
              <a:rPr lang="cs-CZ" sz="3200" u="sng" dirty="0" smtClean="0"/>
              <a:t>roblémy</a:t>
            </a:r>
            <a:r>
              <a:rPr lang="cs-CZ" sz="3200" dirty="0" smtClean="0"/>
              <a:t> </a:t>
            </a:r>
            <a:r>
              <a:rPr lang="cs-CZ" sz="3200" dirty="0" smtClean="0"/>
              <a:t>: </a:t>
            </a:r>
            <a:r>
              <a:rPr lang="cs-CZ" sz="3200" dirty="0" smtClean="0"/>
              <a:t>války  s Turky a Francouzi</a:t>
            </a:r>
            <a:endParaRPr lang="cs-CZ" sz="3200" dirty="0"/>
          </a:p>
        </p:txBody>
      </p:sp>
      <p:pic>
        <p:nvPicPr>
          <p:cNvPr id="1026" name="Picture 2" descr="Soubor:Kaiser-Leopold1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764704"/>
            <a:ext cx="4162425" cy="5705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745732300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404664"/>
            <a:ext cx="66247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v</a:t>
            </a:r>
            <a:r>
              <a:rPr lang="cs-CZ" sz="3200" dirty="0" smtClean="0"/>
              <a:t> důsledku 30-leté války</a:t>
            </a:r>
            <a:endParaRPr lang="cs-CZ" sz="3200" dirty="0"/>
          </a:p>
        </p:txBody>
      </p:sp>
      <p:sp>
        <p:nvSpPr>
          <p:cNvPr id="3" name="Šipka dolů 2"/>
          <p:cNvSpPr/>
          <p:nvPr/>
        </p:nvSpPr>
        <p:spPr>
          <a:xfrm>
            <a:off x="3995936" y="989439"/>
            <a:ext cx="504056" cy="1287433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539552" y="2700209"/>
            <a:ext cx="80648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ú</a:t>
            </a:r>
            <a:r>
              <a:rPr lang="cs-CZ" sz="3200" dirty="0" smtClean="0"/>
              <a:t>bytek  obyvatel = nedostatek pracovních sil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4131284867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339752" y="1612498"/>
            <a:ext cx="417646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/>
              <a:t>PROTO</a:t>
            </a:r>
            <a:endParaRPr lang="cs-CZ" sz="9600" dirty="0"/>
          </a:p>
        </p:txBody>
      </p:sp>
      <p:sp>
        <p:nvSpPr>
          <p:cNvPr id="3" name="Šipka dolů 2"/>
          <p:cNvSpPr/>
          <p:nvPr/>
        </p:nvSpPr>
        <p:spPr>
          <a:xfrm>
            <a:off x="4120195" y="3501008"/>
            <a:ext cx="576064" cy="180020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49179946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476672"/>
            <a:ext cx="7992888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dochází  ke  </a:t>
            </a:r>
            <a:r>
              <a:rPr lang="cs-CZ" sz="3200" u="sng" dirty="0" smtClean="0"/>
              <a:t>ZNEVOLŇOVÁNÍ</a:t>
            </a:r>
            <a:r>
              <a:rPr lang="cs-CZ" sz="3200" dirty="0" smtClean="0"/>
              <a:t>  poddaných</a:t>
            </a:r>
          </a:p>
          <a:p>
            <a:endParaRPr lang="cs-CZ" sz="3200" dirty="0"/>
          </a:p>
          <a:p>
            <a:r>
              <a:rPr lang="cs-CZ" sz="3200" dirty="0" smtClean="0"/>
              <a:t>(zbaveni </a:t>
            </a:r>
            <a:r>
              <a:rPr lang="cs-CZ" sz="3200" dirty="0" smtClean="0"/>
              <a:t>vůle o sobě svobodně </a:t>
            </a:r>
            <a:r>
              <a:rPr lang="cs-CZ" sz="3200" dirty="0" smtClean="0"/>
              <a:t>rozhodovat)</a:t>
            </a:r>
            <a:endParaRPr lang="cs-CZ" sz="3200" dirty="0" smtClean="0"/>
          </a:p>
          <a:p>
            <a:endParaRPr lang="cs-CZ" sz="3200" dirty="0"/>
          </a:p>
          <a:p>
            <a:r>
              <a:rPr lang="cs-CZ" sz="3200" dirty="0" smtClean="0"/>
              <a:t>	znevolněný poddaný = </a:t>
            </a:r>
            <a:r>
              <a:rPr lang="cs-CZ" sz="3200" u="sng" dirty="0" smtClean="0"/>
              <a:t>NEVOLNÍK</a:t>
            </a:r>
            <a:endParaRPr lang="cs-CZ" sz="3200" u="sng" dirty="0"/>
          </a:p>
        </p:txBody>
      </p:sp>
      <p:sp>
        <p:nvSpPr>
          <p:cNvPr id="3" name="Šipka dolů 2"/>
          <p:cNvSpPr/>
          <p:nvPr/>
        </p:nvSpPr>
        <p:spPr>
          <a:xfrm>
            <a:off x="4139952" y="3004600"/>
            <a:ext cx="468052" cy="1288496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6241" y="4308851"/>
            <a:ext cx="7883525" cy="854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49466611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908720"/>
            <a:ext cx="7632848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s</a:t>
            </a:r>
            <a:r>
              <a:rPr lang="cs-CZ" sz="3200" dirty="0" smtClean="0"/>
              <a:t>ilná </a:t>
            </a:r>
            <a:r>
              <a:rPr lang="cs-CZ" sz="3200" b="1" dirty="0" smtClean="0"/>
              <a:t>rekatolizace</a:t>
            </a:r>
            <a:r>
              <a:rPr lang="cs-CZ" sz="3200" dirty="0" smtClean="0"/>
              <a:t> za pomoci:</a:t>
            </a:r>
          </a:p>
          <a:p>
            <a:endParaRPr lang="cs-CZ" sz="3200" dirty="0" smtClean="0"/>
          </a:p>
          <a:p>
            <a:r>
              <a:rPr lang="cs-CZ" sz="3200" dirty="0" smtClean="0"/>
              <a:t>a) </a:t>
            </a:r>
            <a:r>
              <a:rPr lang="cs-CZ" sz="3200" u="sng" dirty="0" smtClean="0"/>
              <a:t>jezuitů</a:t>
            </a:r>
            <a:r>
              <a:rPr lang="cs-CZ" sz="3200" dirty="0" smtClean="0"/>
              <a:t> – páter Koniáš – dochází k 	pálení zakázaných knih, kruté 	pronásledování nekatolíků</a:t>
            </a:r>
          </a:p>
          <a:p>
            <a:endParaRPr lang="cs-CZ" sz="3200" b="1" dirty="0"/>
          </a:p>
          <a:p>
            <a:r>
              <a:rPr lang="cs-CZ" sz="3200" dirty="0" smtClean="0"/>
              <a:t>b) </a:t>
            </a:r>
            <a:r>
              <a:rPr lang="cs-CZ" sz="3200" u="sng" dirty="0" smtClean="0"/>
              <a:t>čarodějnických procesů </a:t>
            </a:r>
            <a:r>
              <a:rPr lang="cs-CZ" sz="3200" dirty="0" smtClean="0"/>
              <a:t>– 100 obětí na 	zámku Velké Losiny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635410671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836712"/>
            <a:ext cx="806489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u="sng" dirty="0"/>
              <a:t>v</a:t>
            </a:r>
            <a:r>
              <a:rPr lang="cs-CZ" sz="3200" u="sng" dirty="0" smtClean="0"/>
              <a:t> důsledku </a:t>
            </a:r>
            <a:r>
              <a:rPr lang="cs-CZ" sz="3200" dirty="0" smtClean="0"/>
              <a:t>Obnoveného zřízení zemského    							</a:t>
            </a:r>
            <a:r>
              <a:rPr lang="cs-CZ" sz="3200" dirty="0" smtClean="0"/>
              <a:t>(1627)</a:t>
            </a:r>
            <a:endParaRPr lang="cs-CZ" sz="3200" dirty="0" smtClean="0"/>
          </a:p>
          <a:p>
            <a:r>
              <a:rPr lang="cs-CZ" sz="3200" dirty="0"/>
              <a:t>	</a:t>
            </a:r>
            <a:r>
              <a:rPr lang="cs-CZ" sz="3200" dirty="0" smtClean="0"/>
              <a:t>a silné rekatolizace</a:t>
            </a:r>
            <a:endParaRPr lang="cs-CZ" sz="3200" dirty="0"/>
          </a:p>
        </p:txBody>
      </p:sp>
      <p:sp>
        <p:nvSpPr>
          <p:cNvPr id="3" name="Šipka dolů 2"/>
          <p:cNvSpPr/>
          <p:nvPr/>
        </p:nvSpPr>
        <p:spPr>
          <a:xfrm>
            <a:off x="4283968" y="2636912"/>
            <a:ext cx="576064" cy="100811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411761" y="3905427"/>
            <a:ext cx="597666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v</a:t>
            </a:r>
            <a:r>
              <a:rPr lang="cs-CZ" sz="3200" dirty="0" smtClean="0"/>
              <a:t>lna </a:t>
            </a:r>
            <a:r>
              <a:rPr lang="cs-CZ" sz="3200" b="1" u="sng" dirty="0" smtClean="0"/>
              <a:t>exulantství</a:t>
            </a:r>
            <a:r>
              <a:rPr lang="cs-CZ" sz="3200" dirty="0" smtClean="0"/>
              <a:t>  </a:t>
            </a:r>
          </a:p>
          <a:p>
            <a:r>
              <a:rPr lang="cs-CZ" sz="3200" dirty="0" smtClean="0"/>
              <a:t>=  nedobrovolné opuštění vlasti</a:t>
            </a:r>
            <a:endParaRPr lang="cs-CZ" sz="3200" b="1" u="sng" dirty="0"/>
          </a:p>
        </p:txBody>
      </p:sp>
    </p:spTree>
    <p:extLst>
      <p:ext uri="{BB962C8B-B14F-4D97-AF65-F5344CB8AC3E}">
        <p14:creationId xmlns:p14="http://schemas.microsoft.com/office/powerpoint/2010/main" xmlns="" val="1254748183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323945"/>
            <a:ext cx="74168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u="sng" dirty="0"/>
              <a:t>n</a:t>
            </a:r>
            <a:r>
              <a:rPr lang="cs-CZ" sz="3200" u="sng" dirty="0" smtClean="0"/>
              <a:t>ejslavnější čeští exulanti:</a:t>
            </a:r>
            <a:endParaRPr lang="cs-CZ" sz="3200" u="sng" dirty="0"/>
          </a:p>
        </p:txBody>
      </p:sp>
      <p:pic>
        <p:nvPicPr>
          <p:cNvPr id="3074" name="Picture 2" descr="Soubor:Johan amos comenius 1592-1671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1124744"/>
            <a:ext cx="3990975" cy="45148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386511" y="1628800"/>
            <a:ext cx="4289945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u="sng" dirty="0" smtClean="0"/>
              <a:t>Jan Ámos Komenský</a:t>
            </a:r>
          </a:p>
          <a:p>
            <a:endParaRPr lang="cs-CZ" sz="3200" dirty="0"/>
          </a:p>
          <a:p>
            <a:r>
              <a:rPr lang="cs-CZ" sz="3200" dirty="0"/>
              <a:t>u</a:t>
            </a:r>
            <a:r>
              <a:rPr lang="cs-CZ" sz="3200" dirty="0" smtClean="0"/>
              <a:t>čitel národů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535996" y="4149080"/>
            <a:ext cx="399644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/>
              <a:t>d</a:t>
            </a:r>
            <a:r>
              <a:rPr lang="cs-CZ" sz="3200" b="1" dirty="0" smtClean="0"/>
              <a:t>ílo</a:t>
            </a:r>
            <a:r>
              <a:rPr lang="cs-CZ" sz="3200" dirty="0" smtClean="0"/>
              <a:t> např.: </a:t>
            </a:r>
            <a:r>
              <a:rPr lang="cs-CZ" sz="3200" dirty="0" smtClean="0"/>
              <a:t>Didaktika </a:t>
            </a:r>
            <a:r>
              <a:rPr lang="cs-CZ" sz="3200" dirty="0" smtClean="0"/>
              <a:t>Magna, Orbis pictus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2017724675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4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Soubor:Wenceslas Hollar - Head of a cat (middle size)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18695" y="1015281"/>
            <a:ext cx="4076700" cy="5705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68545" y="1015281"/>
            <a:ext cx="352839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Václav  </a:t>
            </a:r>
            <a:r>
              <a:rPr lang="cs-CZ" sz="3200" dirty="0" err="1" smtClean="0"/>
              <a:t>Hollar</a:t>
            </a:r>
            <a:endParaRPr lang="cs-CZ" sz="3200" dirty="0" smtClean="0"/>
          </a:p>
          <a:p>
            <a:r>
              <a:rPr lang="cs-CZ" sz="3200" dirty="0" smtClean="0"/>
              <a:t>grafik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716016" y="359078"/>
            <a:ext cx="38884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n</a:t>
            </a:r>
            <a:r>
              <a:rPr lang="cs-CZ" sz="2800" dirty="0" smtClean="0"/>
              <a:t>ejslavnější rytina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4172441060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Soubor:Karel Škréta - Paris a Helena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620688"/>
            <a:ext cx="4600575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436096" y="1052736"/>
            <a:ext cx="352839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Karel  Škréta</a:t>
            </a:r>
          </a:p>
          <a:p>
            <a:r>
              <a:rPr lang="cs-CZ" sz="3200" dirty="0" smtClean="0"/>
              <a:t>(malíř)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220072" y="4509120"/>
            <a:ext cx="331236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o</a:t>
            </a:r>
            <a:r>
              <a:rPr lang="cs-CZ" sz="3200" dirty="0" smtClean="0"/>
              <a:t>braz Paris a Helena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2125764744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980728"/>
            <a:ext cx="85689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u="sng" dirty="0"/>
              <a:t>h</a:t>
            </a:r>
            <a:r>
              <a:rPr lang="cs-CZ" sz="3200" u="sng" dirty="0" smtClean="0"/>
              <a:t>istorikové</a:t>
            </a:r>
            <a:r>
              <a:rPr lang="cs-CZ" sz="3200" dirty="0" smtClean="0"/>
              <a:t>:  Pavel </a:t>
            </a:r>
            <a:r>
              <a:rPr lang="cs-CZ" sz="3200" dirty="0" smtClean="0"/>
              <a:t>Stránský, </a:t>
            </a:r>
            <a:r>
              <a:rPr lang="cs-CZ" sz="3200" dirty="0" smtClean="0"/>
              <a:t>Pavel Skála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2494626256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1052736"/>
            <a:ext cx="8064896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1. Jmenuj alespoň 3 slavné české exulanty.</a:t>
            </a:r>
          </a:p>
          <a:p>
            <a:r>
              <a:rPr lang="cs-CZ" sz="3200" dirty="0" smtClean="0"/>
              <a:t>2. Vysvětli pojem „exulantství“.</a:t>
            </a:r>
          </a:p>
          <a:p>
            <a:r>
              <a:rPr lang="cs-CZ" sz="3200" dirty="0" smtClean="0"/>
              <a:t>3. Která listina uzákonila tento </a:t>
            </a:r>
            <a:r>
              <a:rPr lang="cs-CZ" sz="3200" dirty="0" smtClean="0"/>
              <a:t>jev?</a:t>
            </a:r>
            <a:endParaRPr lang="cs-CZ" sz="3200" dirty="0" smtClean="0"/>
          </a:p>
          <a:p>
            <a:r>
              <a:rPr lang="cs-CZ" sz="3200" dirty="0" smtClean="0"/>
              <a:t>4. Ve kterém roce byla vydána?</a:t>
            </a:r>
          </a:p>
          <a:p>
            <a:r>
              <a:rPr lang="cs-CZ" sz="3200" dirty="0" smtClean="0"/>
              <a:t>5. Objasni pojem „znevolňování“.</a:t>
            </a:r>
          </a:p>
          <a:p>
            <a:r>
              <a:rPr lang="cs-CZ" sz="3200" dirty="0" smtClean="0"/>
              <a:t>6. Co k němu vedlo?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2456390746"/>
      </p:ext>
    </p:extLst>
  </p:cSld>
  <p:clrMapOvr>
    <a:masterClrMapping/>
  </p:clrMapOvr>
  <p:transition spd="slow">
    <p:pull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4" name="Rectangle 6"/>
          <p:cNvSpPr>
            <a:spLocks noGrp="1" noChangeArrowheads="1"/>
          </p:cNvSpPr>
          <p:nvPr>
            <p:ph type="title"/>
          </p:nvPr>
        </p:nvSpPr>
        <p:spPr>
          <a:xfrm>
            <a:off x="-134387" y="620688"/>
            <a:ext cx="9252520" cy="914400"/>
          </a:xfrm>
        </p:spPr>
        <p:txBody>
          <a:bodyPr/>
          <a:lstStyle/>
          <a:p>
            <a:r>
              <a:rPr lang="cs-CZ" dirty="0">
                <a:latin typeface="+mn-lt"/>
              </a:rPr>
              <a:t>Použité zdroje</a:t>
            </a:r>
          </a:p>
        </p:txBody>
      </p:sp>
      <p:sp>
        <p:nvSpPr>
          <p:cNvPr id="6" name="Zástupný symbol pro zápatí 3"/>
          <p:cNvSpPr txBox="1">
            <a:spLocks noGrp="1"/>
          </p:cNvSpPr>
          <p:nvPr/>
        </p:nvSpPr>
        <p:spPr>
          <a:xfrm>
            <a:off x="630552" y="5805264"/>
            <a:ext cx="7777236" cy="725711"/>
          </a:xfrm>
          <a:prstGeom prst="rect">
            <a:avLst/>
          </a:prstGeom>
          <a:solidFill>
            <a:schemeClr val="bg1"/>
          </a:solidFill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endParaRPr lang="cs-CZ" sz="1400" i="1" dirty="0">
              <a:solidFill>
                <a:schemeClr val="tx2"/>
              </a:solidFill>
              <a:latin typeface="Calibri" pitchFamily="34" charset="0"/>
              <a:cs typeface="Arial" charset="0"/>
            </a:endParaRPr>
          </a:p>
        </p:txBody>
      </p: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56555" y="4293096"/>
            <a:ext cx="5718175" cy="1384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53685" y="3362508"/>
            <a:ext cx="775410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smtClean="0">
                <a:solidFill>
                  <a:schemeClr val="tx2"/>
                </a:solidFill>
                <a:latin typeface="+mn-lt"/>
                <a:cs typeface="Calibri" pitchFamily="34" charset="0"/>
              </a:rPr>
              <a:t>Veškeré texty </a:t>
            </a:r>
            <a:r>
              <a:rPr lang="cs-CZ" sz="2000" b="1" dirty="0" smtClean="0">
                <a:solidFill>
                  <a:schemeClr val="tx2"/>
                </a:solidFill>
                <a:latin typeface="+mn-lt"/>
                <a:cs typeface="Calibri" pitchFamily="34" charset="0"/>
              </a:rPr>
              <a:t>jsou dílem autora prezentace.</a:t>
            </a:r>
            <a:endParaRPr lang="cs-CZ" sz="2000" dirty="0">
              <a:solidFill>
                <a:schemeClr val="tx2"/>
              </a:solidFill>
              <a:latin typeface="+mn-lt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669991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 txBox="1">
            <a:spLocks noGrp="1"/>
          </p:cNvSpPr>
          <p:nvPr/>
        </p:nvSpPr>
        <p:spPr>
          <a:xfrm>
            <a:off x="611188" y="6165850"/>
            <a:ext cx="7572375" cy="365125"/>
          </a:xfrm>
          <a:prstGeom prst="rect">
            <a:avLst/>
          </a:prstGeom>
          <a:noFill/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endParaRPr lang="cs-CZ" sz="1400" i="1" dirty="0">
              <a:latin typeface="Calibri" pitchFamily="34" charset="0"/>
              <a:cs typeface="Arial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39552" y="332656"/>
            <a:ext cx="828092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effectLst/>
              </a:rPr>
              <a:t>Soubor:Kaiser-Leopold1.jpg. In </a:t>
            </a:r>
            <a:r>
              <a:rPr lang="cs-CZ" i="1" dirty="0" err="1" smtClean="0">
                <a:effectLst/>
              </a:rPr>
              <a:t>Wikipedia</a:t>
            </a:r>
            <a:r>
              <a:rPr lang="cs-CZ" i="1" dirty="0" smtClean="0">
                <a:effectLst/>
              </a:rPr>
              <a:t> : </a:t>
            </a:r>
            <a:r>
              <a:rPr lang="cs-CZ" i="1" dirty="0" err="1" smtClean="0">
                <a:effectLst/>
              </a:rPr>
              <a:t>the</a:t>
            </a:r>
            <a:r>
              <a:rPr lang="cs-CZ" i="1" dirty="0" smtClean="0">
                <a:effectLst/>
              </a:rPr>
              <a:t> free </a:t>
            </a:r>
            <a:r>
              <a:rPr lang="cs-CZ" i="1" dirty="0" err="1" smtClean="0">
                <a:effectLst/>
              </a:rPr>
              <a:t>encyclopedia</a:t>
            </a:r>
            <a:r>
              <a:rPr lang="cs-CZ" dirty="0" smtClean="0">
                <a:effectLst/>
              </a:rPr>
              <a:t> [online]. St. </a:t>
            </a:r>
            <a:r>
              <a:rPr lang="cs-CZ" dirty="0" err="1" smtClean="0">
                <a:effectLst/>
              </a:rPr>
              <a:t>Petersburg</a:t>
            </a:r>
            <a:r>
              <a:rPr lang="cs-CZ" dirty="0" smtClean="0">
                <a:effectLst/>
              </a:rPr>
              <a:t> (Florida) : </a:t>
            </a:r>
            <a:r>
              <a:rPr lang="cs-CZ" dirty="0" err="1" smtClean="0">
                <a:effectLst/>
              </a:rPr>
              <a:t>Wikipedia</a:t>
            </a:r>
            <a:r>
              <a:rPr lang="cs-CZ" dirty="0" smtClean="0">
                <a:effectLst/>
              </a:rPr>
              <a:t> </a:t>
            </a:r>
            <a:r>
              <a:rPr lang="cs-CZ" dirty="0" err="1" smtClean="0">
                <a:effectLst/>
              </a:rPr>
              <a:t>Foundation</a:t>
            </a:r>
            <a:r>
              <a:rPr lang="cs-CZ" dirty="0" smtClean="0">
                <a:effectLst/>
              </a:rPr>
              <a:t>, [cit. 2011-10-25]. Dostupné z WWW: &lt;http://cs.wikipedia.org/wiki/Soubor:Kaiser-Leopold1.jpg&gt;.</a:t>
            </a:r>
            <a:endParaRPr lang="cs-CZ" dirty="0">
              <a:effectLst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11188" y="1403427"/>
            <a:ext cx="8209284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err="1" smtClean="0">
                <a:effectLst/>
              </a:rPr>
              <a:t>Soubor:Johan</a:t>
            </a:r>
            <a:r>
              <a:rPr lang="cs-CZ" dirty="0" smtClean="0">
                <a:effectLst/>
              </a:rPr>
              <a:t> </a:t>
            </a:r>
            <a:r>
              <a:rPr lang="cs-CZ" dirty="0" err="1" smtClean="0">
                <a:effectLst/>
              </a:rPr>
              <a:t>amos</a:t>
            </a:r>
            <a:r>
              <a:rPr lang="cs-CZ" dirty="0" smtClean="0">
                <a:effectLst/>
              </a:rPr>
              <a:t> </a:t>
            </a:r>
            <a:r>
              <a:rPr lang="cs-CZ" dirty="0" err="1" smtClean="0">
                <a:effectLst/>
              </a:rPr>
              <a:t>comenius</a:t>
            </a:r>
            <a:r>
              <a:rPr lang="cs-CZ" dirty="0" smtClean="0">
                <a:effectLst/>
              </a:rPr>
              <a:t> 1592-1671.jpg. In </a:t>
            </a:r>
            <a:r>
              <a:rPr lang="cs-CZ" i="1" dirty="0" err="1" smtClean="0">
                <a:effectLst/>
              </a:rPr>
              <a:t>Wikipedia</a:t>
            </a:r>
            <a:r>
              <a:rPr lang="cs-CZ" i="1" dirty="0" smtClean="0">
                <a:effectLst/>
              </a:rPr>
              <a:t> : </a:t>
            </a:r>
            <a:r>
              <a:rPr lang="cs-CZ" i="1" dirty="0" err="1" smtClean="0">
                <a:effectLst/>
              </a:rPr>
              <a:t>the</a:t>
            </a:r>
            <a:r>
              <a:rPr lang="cs-CZ" i="1" dirty="0" smtClean="0">
                <a:effectLst/>
              </a:rPr>
              <a:t> free </a:t>
            </a:r>
            <a:r>
              <a:rPr lang="cs-CZ" i="1" dirty="0" err="1" smtClean="0">
                <a:effectLst/>
              </a:rPr>
              <a:t>encyclopedia</a:t>
            </a:r>
            <a:r>
              <a:rPr lang="cs-CZ" dirty="0" smtClean="0">
                <a:effectLst/>
              </a:rPr>
              <a:t> [online]. St. </a:t>
            </a:r>
            <a:r>
              <a:rPr lang="cs-CZ" dirty="0" err="1" smtClean="0">
                <a:effectLst/>
              </a:rPr>
              <a:t>Petersburg</a:t>
            </a:r>
            <a:r>
              <a:rPr lang="cs-CZ" dirty="0" smtClean="0">
                <a:effectLst/>
              </a:rPr>
              <a:t> (Florida) : </a:t>
            </a:r>
            <a:r>
              <a:rPr lang="cs-CZ" dirty="0" err="1" smtClean="0">
                <a:effectLst/>
              </a:rPr>
              <a:t>Wikipedia</a:t>
            </a:r>
            <a:r>
              <a:rPr lang="cs-CZ" dirty="0" smtClean="0">
                <a:effectLst/>
              </a:rPr>
              <a:t> </a:t>
            </a:r>
            <a:r>
              <a:rPr lang="cs-CZ" dirty="0" err="1" smtClean="0">
                <a:effectLst/>
              </a:rPr>
              <a:t>Foundation</a:t>
            </a:r>
            <a:r>
              <a:rPr lang="cs-CZ" dirty="0" smtClean="0">
                <a:effectLst/>
              </a:rPr>
              <a:t>, [cit. 2011-10-25]. Dostupné z WWW: &lt;http://cs.wikipedia.org/wiki/Soubor:Johan_amos_comenius_1592-1671.jpg&gt;.</a:t>
            </a:r>
            <a:endParaRPr lang="cs-CZ" dirty="0">
              <a:effectLst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11188" y="2708920"/>
            <a:ext cx="8065268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err="1" smtClean="0">
                <a:effectLst/>
              </a:rPr>
              <a:t>Soubor:Wenceslas</a:t>
            </a:r>
            <a:r>
              <a:rPr lang="cs-CZ" dirty="0" smtClean="0">
                <a:effectLst/>
              </a:rPr>
              <a:t> </a:t>
            </a:r>
            <a:r>
              <a:rPr lang="cs-CZ" dirty="0" err="1" smtClean="0">
                <a:effectLst/>
              </a:rPr>
              <a:t>Hollar</a:t>
            </a:r>
            <a:r>
              <a:rPr lang="cs-CZ" dirty="0" smtClean="0">
                <a:effectLst/>
              </a:rPr>
              <a:t> - </a:t>
            </a:r>
            <a:r>
              <a:rPr lang="cs-CZ" dirty="0" err="1" smtClean="0">
                <a:effectLst/>
              </a:rPr>
              <a:t>Head</a:t>
            </a:r>
            <a:r>
              <a:rPr lang="cs-CZ" dirty="0" smtClean="0">
                <a:effectLst/>
              </a:rPr>
              <a:t> </a:t>
            </a:r>
            <a:r>
              <a:rPr lang="cs-CZ" dirty="0" err="1" smtClean="0">
                <a:effectLst/>
              </a:rPr>
              <a:t>of</a:t>
            </a:r>
            <a:r>
              <a:rPr lang="cs-CZ" dirty="0" smtClean="0">
                <a:effectLst/>
              </a:rPr>
              <a:t> a </a:t>
            </a:r>
            <a:r>
              <a:rPr lang="cs-CZ" dirty="0" err="1" smtClean="0">
                <a:effectLst/>
              </a:rPr>
              <a:t>cat</a:t>
            </a:r>
            <a:r>
              <a:rPr lang="cs-CZ" dirty="0" smtClean="0">
                <a:effectLst/>
              </a:rPr>
              <a:t> (</a:t>
            </a:r>
            <a:r>
              <a:rPr lang="cs-CZ" dirty="0" err="1" smtClean="0">
                <a:effectLst/>
              </a:rPr>
              <a:t>middle</a:t>
            </a:r>
            <a:r>
              <a:rPr lang="cs-CZ" dirty="0" smtClean="0">
                <a:effectLst/>
              </a:rPr>
              <a:t> </a:t>
            </a:r>
            <a:r>
              <a:rPr lang="cs-CZ" dirty="0" err="1" smtClean="0">
                <a:effectLst/>
              </a:rPr>
              <a:t>size</a:t>
            </a:r>
            <a:r>
              <a:rPr lang="cs-CZ" dirty="0" smtClean="0">
                <a:effectLst/>
              </a:rPr>
              <a:t>).</a:t>
            </a:r>
            <a:r>
              <a:rPr lang="cs-CZ" dirty="0" err="1" smtClean="0">
                <a:effectLst/>
              </a:rPr>
              <a:t>jpg</a:t>
            </a:r>
            <a:r>
              <a:rPr lang="cs-CZ" dirty="0" smtClean="0">
                <a:effectLst/>
              </a:rPr>
              <a:t>. In </a:t>
            </a:r>
            <a:r>
              <a:rPr lang="cs-CZ" i="1" dirty="0" err="1" smtClean="0">
                <a:effectLst/>
              </a:rPr>
              <a:t>Wikipedia</a:t>
            </a:r>
            <a:r>
              <a:rPr lang="cs-CZ" i="1" dirty="0" smtClean="0">
                <a:effectLst/>
              </a:rPr>
              <a:t> : </a:t>
            </a:r>
            <a:r>
              <a:rPr lang="cs-CZ" i="1" dirty="0" err="1" smtClean="0">
                <a:effectLst/>
              </a:rPr>
              <a:t>the</a:t>
            </a:r>
            <a:r>
              <a:rPr lang="cs-CZ" i="1" dirty="0" smtClean="0">
                <a:effectLst/>
              </a:rPr>
              <a:t> free </a:t>
            </a:r>
            <a:r>
              <a:rPr lang="cs-CZ" i="1" dirty="0" err="1" smtClean="0">
                <a:effectLst/>
              </a:rPr>
              <a:t>encyclopedia</a:t>
            </a:r>
            <a:r>
              <a:rPr lang="cs-CZ" dirty="0" smtClean="0">
                <a:effectLst/>
              </a:rPr>
              <a:t> [online]. St. </a:t>
            </a:r>
            <a:r>
              <a:rPr lang="cs-CZ" dirty="0" err="1" smtClean="0">
                <a:effectLst/>
              </a:rPr>
              <a:t>Petersburg</a:t>
            </a:r>
            <a:r>
              <a:rPr lang="cs-CZ" dirty="0" smtClean="0">
                <a:effectLst/>
              </a:rPr>
              <a:t> (Florida) : </a:t>
            </a:r>
            <a:r>
              <a:rPr lang="cs-CZ" dirty="0" err="1" smtClean="0">
                <a:effectLst/>
              </a:rPr>
              <a:t>Wikipedia</a:t>
            </a:r>
            <a:r>
              <a:rPr lang="cs-CZ" dirty="0" smtClean="0">
                <a:effectLst/>
              </a:rPr>
              <a:t> </a:t>
            </a:r>
            <a:r>
              <a:rPr lang="cs-CZ" dirty="0" err="1" smtClean="0">
                <a:effectLst/>
              </a:rPr>
              <a:t>Foundation</a:t>
            </a:r>
            <a:r>
              <a:rPr lang="cs-CZ" dirty="0" smtClean="0">
                <a:effectLst/>
              </a:rPr>
              <a:t>, [cit. 2011-10-25]. Dostupné z WWW: &lt;http://cs.wikipedia.org/wiki/Soubor:Wenceslas_</a:t>
            </a:r>
            <a:r>
              <a:rPr lang="cs-CZ" dirty="0" err="1" smtClean="0">
                <a:effectLst/>
              </a:rPr>
              <a:t>Hollar</a:t>
            </a:r>
            <a:r>
              <a:rPr lang="cs-CZ" dirty="0" smtClean="0">
                <a:effectLst/>
              </a:rPr>
              <a:t>_-_</a:t>
            </a:r>
            <a:r>
              <a:rPr lang="cs-CZ" dirty="0" err="1" smtClean="0">
                <a:effectLst/>
              </a:rPr>
              <a:t>Head_of_a_cat</a:t>
            </a:r>
            <a:r>
              <a:rPr lang="cs-CZ" dirty="0" smtClean="0">
                <a:effectLst/>
              </a:rPr>
              <a:t>_(</a:t>
            </a:r>
            <a:r>
              <a:rPr lang="cs-CZ" dirty="0" err="1" smtClean="0">
                <a:effectLst/>
              </a:rPr>
              <a:t>middle_size</a:t>
            </a:r>
            <a:r>
              <a:rPr lang="cs-CZ" dirty="0" smtClean="0">
                <a:effectLst/>
              </a:rPr>
              <a:t>).</a:t>
            </a:r>
            <a:r>
              <a:rPr lang="cs-CZ" dirty="0" err="1" smtClean="0">
                <a:effectLst/>
              </a:rPr>
              <a:t>jpg</a:t>
            </a:r>
            <a:r>
              <a:rPr lang="cs-CZ" dirty="0" smtClean="0">
                <a:effectLst/>
              </a:rPr>
              <a:t>&gt;.</a:t>
            </a:r>
            <a:endParaRPr lang="cs-CZ" dirty="0">
              <a:effectLst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40430" y="4365104"/>
            <a:ext cx="8036026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err="1" smtClean="0">
                <a:effectLst/>
              </a:rPr>
              <a:t>Soubor:Karel</a:t>
            </a:r>
            <a:r>
              <a:rPr lang="cs-CZ" dirty="0" smtClean="0">
                <a:effectLst/>
              </a:rPr>
              <a:t> %C5%A0kr%C3%A9ta - Paris a Helena.jpg. In </a:t>
            </a:r>
            <a:r>
              <a:rPr lang="cs-CZ" i="1" dirty="0" err="1" smtClean="0">
                <a:effectLst/>
              </a:rPr>
              <a:t>Wikipedia</a:t>
            </a:r>
            <a:r>
              <a:rPr lang="cs-CZ" i="1" dirty="0" smtClean="0">
                <a:effectLst/>
              </a:rPr>
              <a:t> : </a:t>
            </a:r>
            <a:r>
              <a:rPr lang="cs-CZ" i="1" dirty="0" err="1" smtClean="0">
                <a:effectLst/>
              </a:rPr>
              <a:t>the</a:t>
            </a:r>
            <a:r>
              <a:rPr lang="cs-CZ" i="1" dirty="0" smtClean="0">
                <a:effectLst/>
              </a:rPr>
              <a:t> free </a:t>
            </a:r>
            <a:r>
              <a:rPr lang="cs-CZ" i="1" dirty="0" err="1" smtClean="0">
                <a:effectLst/>
              </a:rPr>
              <a:t>encyclopedia</a:t>
            </a:r>
            <a:r>
              <a:rPr lang="cs-CZ" dirty="0" smtClean="0">
                <a:effectLst/>
              </a:rPr>
              <a:t> [online]. St. </a:t>
            </a:r>
            <a:r>
              <a:rPr lang="cs-CZ" dirty="0" err="1" smtClean="0">
                <a:effectLst/>
              </a:rPr>
              <a:t>Petersburg</a:t>
            </a:r>
            <a:r>
              <a:rPr lang="cs-CZ" dirty="0" smtClean="0">
                <a:effectLst/>
              </a:rPr>
              <a:t> (Florida) : </a:t>
            </a:r>
            <a:r>
              <a:rPr lang="cs-CZ" dirty="0" err="1" smtClean="0">
                <a:effectLst/>
              </a:rPr>
              <a:t>Wikipedia</a:t>
            </a:r>
            <a:r>
              <a:rPr lang="cs-CZ" dirty="0" smtClean="0">
                <a:effectLst/>
              </a:rPr>
              <a:t> </a:t>
            </a:r>
            <a:r>
              <a:rPr lang="cs-CZ" dirty="0" err="1" smtClean="0">
                <a:effectLst/>
              </a:rPr>
              <a:t>Foundation</a:t>
            </a:r>
            <a:r>
              <a:rPr lang="cs-CZ" dirty="0" smtClean="0">
                <a:effectLst/>
              </a:rPr>
              <a:t>, [cit. 2011-10-25]. Dostupné z WWW: &lt;http://cs.wikipedia.org/wiki/Soubor:Karel_%C5%A0kr%C3%A9ta_-_Paris_a_Helena.jpg&gt;.</a:t>
            </a:r>
            <a:endParaRPr lang="cs-CZ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98541715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řížka">
  <a:themeElements>
    <a:clrScheme name="Mřížka">
      <a:dk1>
        <a:sysClr val="windowText" lastClr="000000"/>
      </a:dk1>
      <a:lt1>
        <a:sysClr val="window" lastClr="FFFFFF"/>
      </a:lt1>
      <a:dk2>
        <a:srgbClr val="534949"/>
      </a:dk2>
      <a:lt2>
        <a:srgbClr val="CCD1B9"/>
      </a:lt2>
      <a:accent1>
        <a:srgbClr val="C66951"/>
      </a:accent1>
      <a:accent2>
        <a:srgbClr val="BF974D"/>
      </a:accent2>
      <a:accent3>
        <a:srgbClr val="928B70"/>
      </a:accent3>
      <a:accent4>
        <a:srgbClr val="87706B"/>
      </a:accent4>
      <a:accent5>
        <a:srgbClr val="94734E"/>
      </a:accent5>
      <a:accent6>
        <a:srgbClr val="6F777D"/>
      </a:accent6>
      <a:hlink>
        <a:srgbClr val="CC9900"/>
      </a:hlink>
      <a:folHlink>
        <a:srgbClr val="C0C0C0"/>
      </a:folHlink>
    </a:clrScheme>
    <a:fontScheme name="Mřížka">
      <a:majorFont>
        <a:latin typeface="Franklin Gothic Medium"/>
        <a:ea typeface=""/>
        <a:cs typeface=""/>
        <a:font script="Jpan" typeface="HG創英角ｺﾞｼｯｸUB"/>
        <a:font script="Hang" typeface="HY견고딕"/>
        <a:font script="Hans" typeface="微软雅黑"/>
        <a:font script="Hant" typeface="微軟正黑體"/>
        <a:font script="Arab" typeface="Arial Bold"/>
        <a:font script="Hebr" typeface="Arial Bold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 Bold"/>
        <a:font script="Uigh" typeface="Microsoft Uighur"/>
        <a:font script="Geor" typeface="Sylfaen"/>
      </a:majorFont>
      <a:minorFont>
        <a:latin typeface="Franklin Gothic Medium"/>
        <a:ea typeface=""/>
        <a:cs typeface=""/>
        <a:font script="Jpan" typeface="HG創英角ｺﾞｼｯｸUB"/>
        <a:font script="Hang" typeface="HY견고딕"/>
        <a:font script="Hans" typeface="微软雅黑"/>
        <a:font script="Hant" typeface="微軟正黑體"/>
        <a:font script="Arab" typeface="Arial Bold"/>
        <a:font script="Hebr" typeface="Arial Bold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 Bold"/>
        <a:font script="Uigh" typeface="Microsoft Uighur"/>
        <a:font script="Geor" typeface="Sylfaen"/>
      </a:minorFont>
    </a:fontScheme>
    <a:fmtScheme name="Mřížka">
      <a:fillStyleLst>
        <a:solidFill>
          <a:schemeClr val="phClr"/>
        </a:solidFill>
        <a:solidFill>
          <a:schemeClr val="phClr">
            <a:tint val="50000"/>
          </a:schemeClr>
        </a:solidFill>
        <a:gradFill rotWithShape="1">
          <a:gsLst>
            <a:gs pos="0">
              <a:schemeClr val="phClr"/>
            </a:gs>
            <a:gs pos="90000">
              <a:schemeClr val="phClr">
                <a:shade val="100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1750" dist="25400" dir="5400000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"/>
          </a:scene3d>
          <a:sp3d extrusionH="12700" contourW="25400" prstMaterial="flat">
            <a:bevelT w="63500" h="152400" prst="angle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3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3000"/>
                <a:satMod val="11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Grid</Template>
  <TotalTime>76</TotalTime>
  <Words>319</Words>
  <Application>Microsoft Office PowerPoint</Application>
  <PresentationFormat>Předvádění na obrazovce (4:3)</PresentationFormat>
  <Paragraphs>66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Mřížka</vt:lpstr>
      <vt:lpstr>Habsburská monarchie a české země po  30-leté válce </vt:lpstr>
      <vt:lpstr>Snímek 2</vt:lpstr>
      <vt:lpstr>Habsburská monarchie a české země po 30-leté válce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Použité zdroje</vt:lpstr>
      <vt:lpstr>Snímek 16</vt:lpstr>
    </vt:vector>
  </TitlesOfParts>
  <Company>Základní škola Čelákovice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Habsburská monarchie a české země po 30-leté válce</dc:title>
  <dc:creator>Nová Sborovna</dc:creator>
  <cp:lastModifiedBy>expert</cp:lastModifiedBy>
  <cp:revision>13</cp:revision>
  <dcterms:created xsi:type="dcterms:W3CDTF">2011-10-25T09:00:32Z</dcterms:created>
  <dcterms:modified xsi:type="dcterms:W3CDTF">2012-03-06T10:19:45Z</dcterms:modified>
</cp:coreProperties>
</file>