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7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5" r:id="rId8"/>
    <p:sldId id="266" r:id="rId9"/>
    <p:sldId id="267" r:id="rId10"/>
    <p:sldId id="263" r:id="rId11"/>
    <p:sldId id="268" r:id="rId12"/>
    <p:sldId id="269" r:id="rId13"/>
    <p:sldId id="270" r:id="rId14"/>
    <p:sldId id="264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434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642910" y="2214554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642910" y="3699318"/>
            <a:ext cx="7772400" cy="900122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>
          <a:xfrm>
            <a:off x="4471200" y="6492874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>
          <a:xfrm>
            <a:off x="6048000" y="6492875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>
          <a:xfrm>
            <a:off x="8499632" y="6492875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図形 9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grpSp>
        <p:nvGrpSpPr>
          <p:cNvPr id="4" name="グループ化 12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466696" y="1857370"/>
            <a:ext cx="8248708" cy="4429151"/>
          </a:xfrm>
        </p:spPr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828676" y="3357551"/>
            <a:ext cx="6815158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828676" y="1857364"/>
            <a:ext cx="6815158" cy="1500187"/>
          </a:xfrm>
        </p:spPr>
        <p:txBody>
          <a:bodyPr anchor="b"/>
          <a:lstStyle>
            <a:lvl1pPr marL="0" indent="0">
              <a:buNone/>
              <a:defRPr sz="2000"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2874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2875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正方形/長方形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320799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1960561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320799"/>
            <a:ext cx="40392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1960561"/>
            <a:ext cx="40392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グループ化 11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8" name="図形 17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528638" y="2501900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47647" y="785794"/>
            <a:ext cx="2767032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357554" y="785794"/>
            <a:ext cx="4572032" cy="56436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2" y="2000240"/>
            <a:ext cx="2767032" cy="442915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図形 8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10" name="図形 9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2214546" y="285728"/>
            <a:ext cx="4786346" cy="541338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 useBgFill="1">
        <p:nvSpPr>
          <p:cNvPr id="3" name="図形 2"/>
          <p:cNvSpPr>
            <a:spLocks noGrp="1"/>
          </p:cNvSpPr>
          <p:nvPr>
            <p:ph type="pic" idx="1"/>
          </p:nvPr>
        </p:nvSpPr>
        <p:spPr>
          <a:xfrm>
            <a:off x="2433623" y="1142984"/>
            <a:ext cx="4357718" cy="3438395"/>
          </a:xfrm>
          <a:noFill/>
          <a:ln w="254000" cap="flat" cmpd="sng">
            <a:gradFill>
              <a:gsLst>
                <a:gs pos="0">
                  <a:schemeClr val="bg1"/>
                </a:gs>
                <a:gs pos="100000">
                  <a:schemeClr val="bg1">
                    <a:alpha val="50000"/>
                  </a:schemeClr>
                </a:gs>
              </a:gsLst>
              <a:lin ang="5400000" scaled="1"/>
            </a:gradFill>
            <a:prstDash val="solid"/>
            <a:beve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928794" y="4929199"/>
            <a:ext cx="5642016" cy="104140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66696" y="1500178"/>
            <a:ext cx="8247600" cy="4857780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6083318"/>
          </a:xfrm>
        </p:spPr>
        <p:txBody>
          <a:bodyPr vert="eaVert"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6083319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66" name="図形 165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66696" y="1857370"/>
            <a:ext cx="8248708" cy="4500589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471958" y="6492899"/>
            <a:ext cx="1528802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rgbClr val="000000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6048632" y="6492899"/>
            <a:ext cx="2395534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rgbClr val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8501090" y="6492900"/>
            <a:ext cx="642942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rgbClr val="000000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86" name="正方形/長方形 185"/>
          <p:cNvSpPr>
            <a:spLocks noChangeArrowheads="1"/>
          </p:cNvSpPr>
          <p:nvPr/>
        </p:nvSpPr>
        <p:spPr bwMode="auto">
          <a:xfrm>
            <a:off x="8469297" y="5716564"/>
            <a:ext cx="0" cy="369332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0" tIns="0" rIns="0" bIns="0" anchor="t" compatLnSpc="1">
            <a:spAutoFit/>
          </a:bodyPr>
          <a:lstStyle/>
          <a:p>
            <a:pPr algn="l" fontAlgn="base">
              <a:spcBef>
                <a:spcPct val="0"/>
              </a:spcBef>
              <a:spcAft>
                <a:spcPct val="0"/>
              </a:spcAft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  <p:grpSp>
        <p:nvGrpSpPr>
          <p:cNvPr id="2" name="グループ化 11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3" name="図形 12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0" name="図形 89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8" r:id="rId1"/>
    <p:sldLayoutId id="2147483759" r:id="rId2"/>
    <p:sldLayoutId id="2147483760" r:id="rId3"/>
    <p:sldLayoutId id="2147483761" r:id="rId4"/>
    <p:sldLayoutId id="2147483762" r:id="rId5"/>
    <p:sldLayoutId id="2147483763" r:id="rId6"/>
    <p:sldLayoutId id="2147483764" r:id="rId7"/>
    <p:sldLayoutId id="2147483765" r:id="rId8"/>
    <p:sldLayoutId id="2147483766" r:id="rId9"/>
    <p:sldLayoutId id="2147483767" r:id="rId10"/>
    <p:sldLayoutId id="2147483768" r:id="rId11"/>
    <p:sldLayoutId id="2147483769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solidFill>
            <a:schemeClr val="tx2"/>
          </a:solidFill>
          <a:effectLst>
            <a:glow rad="101600">
              <a:schemeClr val="bg1">
                <a:alpha val="60000"/>
              </a:schemeClr>
            </a:glo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55000"/>
        <a:buFont typeface="Wingdings"/>
        <a:buChar char="p"/>
        <a:defRPr kumimoji="1" sz="32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2"/>
        </a:buClr>
        <a:buSzPct val="50000"/>
        <a:buFont typeface="Wingdings"/>
        <a:buChar char="n"/>
        <a:defRPr kumimoji="1" sz="28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3"/>
        </a:buClr>
        <a:buSzPct val="48000"/>
        <a:buFont typeface="Wingdings"/>
        <a:buChar char="n"/>
        <a:defRPr kumimoji="1" sz="24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4"/>
        </a:buClr>
        <a:buSzPct val="45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5"/>
        </a:buClr>
        <a:buSzPct val="40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69" t="9923" r="3369" b="10033"/>
          <a:stretch>
            <a:fillRect/>
          </a:stretch>
        </p:blipFill>
        <p:spPr bwMode="auto">
          <a:xfrm>
            <a:off x="2247886" y="332656"/>
            <a:ext cx="4824412" cy="9302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491880" y="1412776"/>
            <a:ext cx="26470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</a:pPr>
            <a:r>
              <a:rPr lang="cs-CZ" b="1" smtClean="0">
                <a:solidFill>
                  <a:srgbClr val="1E2051"/>
                </a:solidFill>
                <a:latin typeface="Calibri" pitchFamily="34" charset="0"/>
              </a:rPr>
              <a:t>VY_32_INOVACE_PŘČL.02</a:t>
            </a:r>
            <a:endParaRPr lang="cs-CZ" b="1" dirty="0">
              <a:solidFill>
                <a:srgbClr val="1E2051"/>
              </a:solidFill>
              <a:latin typeface="Calibri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286000" y="2413338"/>
            <a:ext cx="4572000" cy="203132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>
                <a:latin typeface="Calibri" pitchFamily="34" charset="0"/>
              </a:rPr>
              <a:t>Autor: Mgr. Jitka Žejdlíková</a:t>
            </a:r>
          </a:p>
          <a:p>
            <a:r>
              <a:rPr lang="cs-CZ" b="1" dirty="0">
                <a:latin typeface="Calibri" pitchFamily="34" charset="0"/>
              </a:rPr>
              <a:t>Datum vytvoření: </a:t>
            </a:r>
            <a:r>
              <a:rPr lang="cs-CZ" b="1" dirty="0" smtClean="0">
                <a:latin typeface="Calibri" pitchFamily="34" charset="0"/>
              </a:rPr>
              <a:t>leden 2012</a:t>
            </a:r>
            <a:endParaRPr lang="cs-CZ" b="1" dirty="0">
              <a:latin typeface="Calibri" pitchFamily="34" charset="0"/>
            </a:endParaRPr>
          </a:p>
          <a:p>
            <a:r>
              <a:rPr lang="cs-CZ" b="1" dirty="0">
                <a:latin typeface="Calibri" pitchFamily="34" charset="0"/>
              </a:rPr>
              <a:t>Ročník: </a:t>
            </a:r>
            <a:r>
              <a:rPr lang="cs-CZ" b="1" dirty="0" smtClean="0">
                <a:latin typeface="Calibri" pitchFamily="34" charset="0"/>
              </a:rPr>
              <a:t>8.</a:t>
            </a:r>
            <a:endParaRPr lang="cs-CZ" b="1" dirty="0">
              <a:latin typeface="Calibri" pitchFamily="34" charset="0"/>
            </a:endParaRPr>
          </a:p>
          <a:p>
            <a:r>
              <a:rPr lang="cs-CZ" b="1" dirty="0">
                <a:latin typeface="Calibri" pitchFamily="34" charset="0"/>
              </a:rPr>
              <a:t>Vzdělávací oblast: Člověk a příroda</a:t>
            </a:r>
          </a:p>
          <a:p>
            <a:r>
              <a:rPr lang="cs-CZ" b="1" dirty="0">
                <a:latin typeface="Calibri" pitchFamily="34" charset="0"/>
              </a:rPr>
              <a:t>Vzdělávací obor: Přírodopis</a:t>
            </a:r>
          </a:p>
          <a:p>
            <a:r>
              <a:rPr lang="cs-CZ" b="1" dirty="0">
                <a:latin typeface="Calibri" pitchFamily="34" charset="0"/>
              </a:rPr>
              <a:t>Tematický okruh: Biologie </a:t>
            </a:r>
            <a:r>
              <a:rPr lang="cs-CZ" b="1" dirty="0" smtClean="0">
                <a:latin typeface="Calibri" pitchFamily="34" charset="0"/>
              </a:rPr>
              <a:t>člověka</a:t>
            </a:r>
            <a:endParaRPr lang="cs-CZ" b="1" dirty="0">
              <a:latin typeface="Calibri" pitchFamily="34" charset="0"/>
            </a:endParaRPr>
          </a:p>
          <a:p>
            <a:r>
              <a:rPr lang="cs-CZ" b="1" dirty="0">
                <a:latin typeface="Calibri" pitchFamily="34" charset="0"/>
              </a:rPr>
              <a:t>Téma</a:t>
            </a:r>
            <a:r>
              <a:rPr lang="cs-CZ" b="1" dirty="0" smtClean="0">
                <a:latin typeface="Calibri" pitchFamily="34" charset="0"/>
              </a:rPr>
              <a:t>: Buněčná stavba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39552" y="6151400"/>
            <a:ext cx="82809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>
                <a:latin typeface="Calibri" pitchFamily="34" charset="0"/>
              </a:rPr>
              <a:t>Autorem materiálu a všech jeho částí, není-li uvedeno jinak, je Mgr. Jitka Žejdlíková</a:t>
            </a:r>
          </a:p>
        </p:txBody>
      </p:sp>
    </p:spTree>
    <p:extLst>
      <p:ext uri="{BB962C8B-B14F-4D97-AF65-F5344CB8AC3E}">
        <p14:creationId xmlns:p14="http://schemas.microsoft.com/office/powerpoint/2010/main" val="3373390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 buňky k člověku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1857370"/>
            <a:ext cx="8497792" cy="442915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Lidské tělo je složeno z několika biliónů buněk.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Některé fungují samostatně (červené krvinky).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Jiné se seskupují do různých útvarů a vytvářejí 				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tkáně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2032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Tkáně</a:t>
            </a:r>
            <a:br>
              <a:rPr lang="cs-CZ" dirty="0" smtClean="0"/>
            </a:br>
            <a:r>
              <a:rPr lang="cs-CZ" sz="3600" dirty="0" smtClean="0">
                <a:latin typeface="Arial"/>
                <a:cs typeface="Arial"/>
              </a:rPr>
              <a:t> soubor buněk stejného tvaru, funkce a původu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1. tkáň krycí a výstelková (epitel)</a:t>
            </a:r>
          </a:p>
          <a:p>
            <a:pPr marL="0" indent="0">
              <a:buNone/>
            </a:pPr>
            <a:r>
              <a:rPr lang="cs-CZ" dirty="0" smtClean="0"/>
              <a:t>2. tkáň pojivová</a:t>
            </a:r>
          </a:p>
          <a:p>
            <a:pPr marL="0" indent="0">
              <a:buNone/>
            </a:pPr>
            <a:r>
              <a:rPr lang="cs-CZ" dirty="0" smtClean="0"/>
              <a:t>3. tkáň svalová</a:t>
            </a:r>
          </a:p>
          <a:p>
            <a:pPr marL="0" indent="0">
              <a:buNone/>
            </a:pPr>
            <a:r>
              <a:rPr lang="cs-CZ" dirty="0" smtClean="0"/>
              <a:t>4. tkáň nervová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281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Epitel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1857370"/>
            <a:ext cx="8569800" cy="4429151"/>
          </a:xfrm>
        </p:spPr>
        <p:txBody>
          <a:bodyPr/>
          <a:lstStyle/>
          <a:p>
            <a:r>
              <a:rPr lang="cs-CZ" dirty="0" smtClean="0"/>
              <a:t>buňky leží těsně vedle sebe</a:t>
            </a:r>
          </a:p>
          <a:p>
            <a:r>
              <a:rPr lang="cs-CZ" dirty="0" smtClean="0"/>
              <a:t>tvoří pokryv těla, orgánů nebo vystýlá dutiny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356992"/>
            <a:ext cx="2886075" cy="2886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400693" y="5873735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4954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Tkáň pojivová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vyplňuje prostor mezi buňkami a orgány</a:t>
            </a:r>
          </a:p>
          <a:p>
            <a:r>
              <a:rPr lang="cs-CZ" dirty="0" smtClean="0"/>
              <a:t>zpevňuje tělo</a:t>
            </a:r>
          </a:p>
          <a:p>
            <a:endParaRPr lang="cs-CZ" dirty="0"/>
          </a:p>
          <a:p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vazivo </a:t>
            </a:r>
            <a:r>
              <a:rPr lang="cs-CZ" dirty="0" smtClean="0"/>
              <a:t>–vláknité, tuhé, tukové</a:t>
            </a:r>
            <a:endParaRPr lang="cs-CZ" b="1" dirty="0" smtClean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chrupavka </a:t>
            </a:r>
            <a:r>
              <a:rPr lang="cs-CZ" dirty="0" smtClean="0"/>
              <a:t>– pružná a pevná</a:t>
            </a:r>
            <a:endParaRPr lang="cs-CZ" b="1" dirty="0" smtClean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kost </a:t>
            </a:r>
            <a:r>
              <a:rPr lang="cs-CZ" dirty="0" smtClean="0"/>
              <a:t>– tvrdé pojivo </a:t>
            </a:r>
            <a:endParaRPr lang="cs-CZ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6287" y="4509120"/>
            <a:ext cx="2855979" cy="21419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652119" y="6309320"/>
            <a:ext cx="3841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5226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Tkáň svalová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umožňuje pohyb</a:t>
            </a:r>
          </a:p>
          <a:p>
            <a:r>
              <a:rPr lang="cs-CZ" dirty="0" smtClean="0"/>
              <a:t>podle stavby a vlastností se rozděluje na:</a:t>
            </a:r>
          </a:p>
          <a:p>
            <a:pPr marL="0" indent="0">
              <a:buNone/>
            </a:pPr>
            <a:endParaRPr lang="cs-CZ" dirty="0" smtClean="0"/>
          </a:p>
          <a:p>
            <a:pPr lvl="1"/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hladké svalstvo </a:t>
            </a:r>
          </a:p>
          <a:p>
            <a:pPr lvl="1"/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příčně pruhované svalstvo</a:t>
            </a:r>
            <a:r>
              <a:rPr lang="cs-CZ" sz="3200" dirty="0"/>
              <a:t> </a:t>
            </a:r>
            <a:r>
              <a:rPr lang="cs-CZ" sz="3200" dirty="0" smtClean="0"/>
              <a:t> </a:t>
            </a:r>
          </a:p>
          <a:p>
            <a:pPr lvl="1"/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srdeční svalstvo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4611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Hladké svalstvo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umožňuje pohyb vnitřních orgánů</a:t>
            </a:r>
          </a:p>
          <a:p>
            <a:r>
              <a:rPr lang="cs-CZ" dirty="0" smtClean="0"/>
              <a:t>pohyb svalových vláken žaludku, střev a cév</a:t>
            </a:r>
          </a:p>
          <a:p>
            <a:r>
              <a:rPr lang="cs-CZ" dirty="0" smtClean="0"/>
              <a:t>neovládáme ho vůlí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806490"/>
            <a:ext cx="4159273" cy="4104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211960" y="566124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4547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Příčně pruhované svalstvo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snadno se unaví</a:t>
            </a:r>
          </a:p>
          <a:p>
            <a:r>
              <a:rPr lang="cs-CZ" dirty="0" smtClean="0"/>
              <a:t>ovládáme ho vůlí</a:t>
            </a:r>
          </a:p>
          <a:p>
            <a:r>
              <a:rPr lang="cs-CZ" dirty="0" smtClean="0"/>
              <a:t>např. zvedání rukou</a:t>
            </a:r>
          </a:p>
          <a:p>
            <a:r>
              <a:rPr lang="cs-CZ" dirty="0" smtClean="0"/>
              <a:t>chůze, běh</a:t>
            </a:r>
          </a:p>
          <a:p>
            <a:r>
              <a:rPr lang="cs-CZ" dirty="0" smtClean="0"/>
              <a:t>kotrmelec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/>
              <a:t>Stavba svalu </a:t>
            </a:r>
            <a:endParaRPr lang="cs-CZ" b="1" dirty="0" smtClean="0"/>
          </a:p>
          <a:p>
            <a:r>
              <a:rPr lang="cs-CZ" dirty="0" smtClean="0"/>
              <a:t>1- </a:t>
            </a:r>
            <a:r>
              <a:rPr lang="cs-CZ" dirty="0"/>
              <a:t>Nervové </a:t>
            </a:r>
            <a:r>
              <a:rPr lang="cs-CZ" dirty="0" smtClean="0"/>
              <a:t>vlákno</a:t>
            </a:r>
          </a:p>
          <a:p>
            <a:r>
              <a:rPr lang="cs-CZ" dirty="0" smtClean="0"/>
              <a:t>2 </a:t>
            </a:r>
            <a:r>
              <a:rPr lang="cs-CZ" dirty="0"/>
              <a:t>- Připojení na </a:t>
            </a:r>
            <a:r>
              <a:rPr lang="cs-CZ" dirty="0" smtClean="0"/>
              <a:t>sval</a:t>
            </a:r>
          </a:p>
          <a:p>
            <a:r>
              <a:rPr lang="cs-CZ" dirty="0" smtClean="0"/>
              <a:t>3 </a:t>
            </a:r>
            <a:r>
              <a:rPr lang="cs-CZ" dirty="0"/>
              <a:t>- svalové </a:t>
            </a:r>
            <a:r>
              <a:rPr lang="cs-CZ" dirty="0" smtClean="0"/>
              <a:t>vlákno</a:t>
            </a:r>
          </a:p>
          <a:p>
            <a:r>
              <a:rPr lang="cs-CZ" dirty="0" smtClean="0"/>
              <a:t>4 </a:t>
            </a:r>
            <a:r>
              <a:rPr lang="cs-CZ" dirty="0"/>
              <a:t>- myofibrily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843765"/>
            <a:ext cx="4172089" cy="38505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 flipV="1">
            <a:off x="3275856" y="2924944"/>
            <a:ext cx="2520280" cy="1368152"/>
          </a:xfrm>
          <a:prstGeom prst="straightConnector1">
            <a:avLst/>
          </a:prstGeom>
          <a:ln w="254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V="1">
            <a:off x="3419872" y="4437112"/>
            <a:ext cx="1944216" cy="216024"/>
          </a:xfrm>
          <a:prstGeom prst="straightConnector1">
            <a:avLst/>
          </a:prstGeom>
          <a:ln w="254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3131840" y="4725144"/>
            <a:ext cx="3384376" cy="216024"/>
          </a:xfrm>
          <a:prstGeom prst="straightConnector1">
            <a:avLst/>
          </a:prstGeom>
          <a:ln w="254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2627784" y="5085184"/>
            <a:ext cx="4968552" cy="216024"/>
          </a:xfrm>
          <a:prstGeom prst="straightConnector1">
            <a:avLst/>
          </a:prstGeom>
          <a:ln w="254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8532440" y="587727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1778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Srdeční svalovina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pracuje v pravidelném rytmu a nepřetržitě po celý život</a:t>
            </a:r>
          </a:p>
          <a:p>
            <a:r>
              <a:rPr lang="cs-CZ" dirty="0" smtClean="0"/>
              <a:t>neovládáme ji vůlí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3" y="2895435"/>
            <a:ext cx="4742005" cy="37936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491880" y="638132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4621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Tkáň nervová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má schopnost vést vzruchy</a:t>
            </a:r>
          </a:p>
          <a:p>
            <a:r>
              <a:rPr lang="cs-CZ" dirty="0" smtClean="0"/>
              <a:t>reaguje na podráždění</a:t>
            </a:r>
          </a:p>
          <a:p>
            <a:r>
              <a:rPr lang="cs-CZ" dirty="0" smtClean="0"/>
              <a:t>základem je nervová buňka –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neuron</a:t>
            </a:r>
          </a:p>
          <a:p>
            <a:r>
              <a:rPr lang="cs-CZ" dirty="0" smtClean="0"/>
              <a:t>spojení mozku s výkonným orgánem zabezpečují dostředivá a odstředivá nervová vlákna</a:t>
            </a:r>
            <a:endParaRPr lang="cs-CZ" b="1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5242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268760"/>
            <a:ext cx="7620000" cy="4095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403648" y="1334286"/>
            <a:ext cx="12570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+mj-lt"/>
              </a:rPr>
              <a:t>dendrit</a:t>
            </a:r>
            <a:endParaRPr lang="cs-CZ" sz="2800" dirty="0">
              <a:solidFill>
                <a:schemeClr val="bg1"/>
              </a:solidFill>
              <a:latin typeface="+mj-lt"/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2195736" y="1857506"/>
            <a:ext cx="72008" cy="851414"/>
          </a:xfrm>
          <a:prstGeom prst="straightConnector1">
            <a:avLst/>
          </a:prstGeom>
          <a:ln w="254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899592" y="5589240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+mj-lt"/>
              </a:rPr>
              <a:t>buněčné jádro</a:t>
            </a:r>
            <a:endParaRPr lang="cs-CZ" sz="2800" dirty="0">
              <a:latin typeface="+mj-lt"/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 flipV="1">
            <a:off x="1403648" y="3861048"/>
            <a:ext cx="1152128" cy="1728192"/>
          </a:xfrm>
          <a:prstGeom prst="straightConnector1">
            <a:avLst/>
          </a:prstGeom>
          <a:ln w="254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3097960" y="2952644"/>
            <a:ext cx="21527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+mj-lt"/>
              </a:rPr>
              <a:t>tělo neuronu</a:t>
            </a:r>
            <a:endParaRPr lang="cs-CZ" sz="2800" dirty="0">
              <a:solidFill>
                <a:schemeClr val="bg1"/>
              </a:solidFill>
              <a:latin typeface="+mj-lt"/>
            </a:endParaRPr>
          </a:p>
        </p:txBody>
      </p:sp>
      <p:cxnSp>
        <p:nvCxnSpPr>
          <p:cNvPr id="15" name="Přímá spojnice se šipkou 14"/>
          <p:cNvCxnSpPr/>
          <p:nvPr/>
        </p:nvCxnSpPr>
        <p:spPr>
          <a:xfrm flipH="1">
            <a:off x="2771800" y="3316635"/>
            <a:ext cx="504056" cy="400397"/>
          </a:xfrm>
          <a:prstGeom prst="straightConnector1">
            <a:avLst/>
          </a:prstGeom>
          <a:ln w="254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11052720" y="4437112"/>
            <a:ext cx="914400" cy="9144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1403648" y="404664"/>
            <a:ext cx="6768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+mj-lt"/>
              </a:rPr>
              <a:t>Stavba nervové buňky - neuronu</a:t>
            </a:r>
            <a:endParaRPr lang="cs-CZ" sz="3200" b="1" dirty="0">
              <a:latin typeface="+mj-lt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8604448" y="508518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3055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1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547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980728"/>
            <a:ext cx="8248708" cy="530579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Jak se jmenuje seskupení buněk se stejnou funkcí?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</a:t>
            </a:r>
            <a:r>
              <a:rPr lang="cs-CZ" b="1" dirty="0" smtClean="0">
                <a:solidFill>
                  <a:srgbClr val="FF0000"/>
                </a:solidFill>
              </a:rPr>
              <a:t>TKÁŇ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Které jsou druhy tkáně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b="1" dirty="0" smtClean="0">
                <a:solidFill>
                  <a:srgbClr val="FF0000"/>
                </a:solidFill>
              </a:rPr>
              <a:t>tkáň </a:t>
            </a:r>
            <a:r>
              <a:rPr lang="cs-CZ" b="1" dirty="0">
                <a:solidFill>
                  <a:srgbClr val="FF0000"/>
                </a:solidFill>
              </a:rPr>
              <a:t>krycí a výstelková (epitel)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		tkáň </a:t>
            </a:r>
            <a:r>
              <a:rPr lang="cs-CZ" b="1" dirty="0">
                <a:solidFill>
                  <a:srgbClr val="FF0000"/>
                </a:solidFill>
              </a:rPr>
              <a:t>pojivová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		tkáň </a:t>
            </a:r>
            <a:r>
              <a:rPr lang="cs-CZ" b="1" dirty="0">
                <a:solidFill>
                  <a:srgbClr val="FF0000"/>
                </a:solidFill>
              </a:rPr>
              <a:t>svalová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		tkáň </a:t>
            </a:r>
            <a:r>
              <a:rPr lang="cs-CZ" b="1" dirty="0">
                <a:solidFill>
                  <a:srgbClr val="FF0000"/>
                </a:solidFill>
              </a:rPr>
              <a:t>nervová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6280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188640"/>
            <a:ext cx="8248708" cy="655272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Kde se nachází příčně pruhovaná svalovina</a:t>
            </a:r>
          </a:p>
          <a:p>
            <a:pPr marL="0" indent="0">
              <a:buNone/>
            </a:pPr>
            <a:r>
              <a:rPr lang="cs-CZ" dirty="0" smtClean="0"/>
              <a:t>		</a:t>
            </a:r>
            <a:r>
              <a:rPr lang="cs-CZ" b="1" dirty="0" smtClean="0">
                <a:solidFill>
                  <a:srgbClr val="FF0000"/>
                </a:solidFill>
              </a:rPr>
              <a:t>svaly kosterní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Kterou svalovinu neovládáme vůlí?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b="1" dirty="0" smtClean="0">
                <a:solidFill>
                  <a:srgbClr val="FF0000"/>
                </a:solidFill>
              </a:rPr>
              <a:t>hladkou svalovinu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Co </a:t>
            </a:r>
            <a:r>
              <a:rPr lang="cs-CZ" dirty="0"/>
              <a:t>patří mezi pojiva?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</a:t>
            </a:r>
            <a:r>
              <a:rPr lang="cs-CZ" b="1" dirty="0" smtClean="0"/>
              <a:t>vazivo</a:t>
            </a:r>
          </a:p>
          <a:p>
            <a:pPr marL="0" indent="0">
              <a:buNone/>
            </a:pPr>
            <a:r>
              <a:rPr lang="cs-CZ" b="1" dirty="0" smtClean="0"/>
              <a:t>			krev</a:t>
            </a:r>
          </a:p>
          <a:p>
            <a:pPr marL="0" indent="0">
              <a:buNone/>
            </a:pPr>
            <a:r>
              <a:rPr lang="cs-CZ" b="1" dirty="0" smtClean="0"/>
              <a:t> 			chrupavka</a:t>
            </a:r>
          </a:p>
          <a:p>
            <a:pPr marL="0" indent="0">
              <a:buNone/>
            </a:pPr>
            <a:r>
              <a:rPr lang="cs-CZ" b="1" dirty="0" smtClean="0"/>
              <a:t> 			kost</a:t>
            </a:r>
          </a:p>
          <a:p>
            <a:pPr marL="0" indent="0">
              <a:buNone/>
            </a:pPr>
            <a:r>
              <a:rPr lang="cs-CZ" b="1" dirty="0" smtClean="0"/>
              <a:t> 			sval</a:t>
            </a:r>
          </a:p>
          <a:p>
            <a:pPr marL="0" indent="0">
              <a:buNone/>
            </a:pPr>
            <a:r>
              <a:rPr lang="cs-CZ" b="1" dirty="0" smtClean="0"/>
              <a:t> 			zuby</a:t>
            </a:r>
            <a:endParaRPr lang="cs-CZ" b="1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0740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268760"/>
            <a:ext cx="8248708" cy="47171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/>
              <a:t>1. [cit. </a:t>
            </a:r>
            <a:r>
              <a:rPr lang="cs-CZ" sz="1400" dirty="0" smtClean="0"/>
              <a:t>2012-01-3] </a:t>
            </a:r>
            <a:r>
              <a:rPr lang="cs-CZ" sz="1400" dirty="0"/>
              <a:t>autor </a:t>
            </a:r>
            <a:r>
              <a:rPr lang="cs-CZ" sz="1400" dirty="0" smtClean="0"/>
              <a:t> neuveden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</a:t>
            </a:r>
            <a:r>
              <a:rPr lang="cs-CZ" sz="1400" dirty="0" err="1" smtClean="0"/>
              <a:t>www:http</a:t>
            </a:r>
            <a:r>
              <a:rPr lang="cs-CZ" sz="1400" dirty="0"/>
              <a:t>://commons.wikimedia.org/wiki/</a:t>
            </a:r>
            <a:r>
              <a:rPr lang="cs-CZ" sz="1400" dirty="0" err="1"/>
              <a:t>File:Epithelial-cells.jpg?uselang</a:t>
            </a:r>
            <a:r>
              <a:rPr lang="cs-CZ" sz="1400" dirty="0"/>
              <a:t>=</a:t>
            </a:r>
            <a:r>
              <a:rPr lang="cs-CZ" sz="1400" dirty="0" err="1"/>
              <a:t>cs</a:t>
            </a:r>
            <a:r>
              <a:rPr lang="cs-CZ" sz="1400" dirty="0"/>
              <a:t> 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2. </a:t>
            </a:r>
            <a:r>
              <a:rPr lang="cs-CZ" sz="1400" dirty="0"/>
              <a:t>[cit. </a:t>
            </a:r>
            <a:r>
              <a:rPr lang="cs-CZ" sz="1400" dirty="0" smtClean="0"/>
              <a:t>2012-01-3] </a:t>
            </a:r>
            <a:r>
              <a:rPr lang="cs-CZ" sz="1400" dirty="0"/>
              <a:t>autor Louisa </a:t>
            </a:r>
            <a:r>
              <a:rPr lang="cs-CZ" sz="1400" dirty="0" err="1" smtClean="0"/>
              <a:t>Howard</a:t>
            </a:r>
            <a:r>
              <a:rPr lang="cs-CZ" sz="1400" dirty="0" smtClean="0"/>
              <a:t>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</a:t>
            </a:r>
            <a:r>
              <a:rPr lang="cs-CZ" sz="1400" dirty="0" err="1"/>
              <a:t>www:</a:t>
            </a:r>
            <a:r>
              <a:rPr lang="cs-CZ" sz="1400" dirty="0" err="1" smtClean="0"/>
              <a:t>http</a:t>
            </a:r>
            <a:r>
              <a:rPr lang="cs-CZ" sz="1400" dirty="0"/>
              <a:t>://cs.wikipedia.org/wiki/Soubor:Fibers_of_Collagen_Type_I_-_TEM_.jpg</a:t>
            </a:r>
          </a:p>
          <a:p>
            <a:pPr marL="0" indent="0">
              <a:buNone/>
            </a:pPr>
            <a:r>
              <a:rPr lang="cs-CZ" sz="1400" dirty="0" smtClean="0"/>
              <a:t>3.</a:t>
            </a:r>
            <a:r>
              <a:rPr lang="cs-CZ" sz="1400" dirty="0"/>
              <a:t> [cit. </a:t>
            </a:r>
            <a:r>
              <a:rPr lang="cs-CZ" sz="1400" dirty="0" smtClean="0"/>
              <a:t>2012-01-3] autor </a:t>
            </a:r>
            <a:r>
              <a:rPr lang="cs-CZ" sz="1400" dirty="0" err="1" smtClean="0"/>
              <a:t>User:PolarlysDostupný</a:t>
            </a:r>
            <a:r>
              <a:rPr lang="cs-CZ" sz="1400" dirty="0" smtClean="0"/>
              <a:t>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</a:t>
            </a:r>
            <a:r>
              <a:rPr lang="cs-CZ" sz="1400" dirty="0" smtClean="0"/>
              <a:t> </a:t>
            </a:r>
            <a:r>
              <a:rPr lang="cs-CZ" sz="1400" dirty="0"/>
              <a:t>http://cs.wikipedia.org/wiki/Soubor:Glatte_Muskelzellen.jpg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4.</a:t>
            </a:r>
            <a:r>
              <a:rPr lang="cs-CZ" sz="1400" dirty="0"/>
              <a:t> [cit. </a:t>
            </a:r>
            <a:r>
              <a:rPr lang="cs-CZ" sz="1400" dirty="0" smtClean="0"/>
              <a:t>2012-01-3] </a:t>
            </a:r>
            <a:r>
              <a:rPr lang="cs-CZ" sz="1400" dirty="0"/>
              <a:t>autor </a:t>
            </a:r>
            <a:r>
              <a:rPr lang="cs-CZ" sz="1400" dirty="0" smtClean="0"/>
              <a:t>neuveden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</a:t>
            </a:r>
            <a:r>
              <a:rPr lang="cs-CZ" sz="1400" dirty="0" smtClean="0"/>
              <a:t> </a:t>
            </a:r>
            <a:r>
              <a:rPr lang="cs-CZ" sz="1400" dirty="0"/>
              <a:t>http://cs.wikipedia.org/wiki/Soubor:Synapse_diag3.png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/>
              <a:t>5. [cit. </a:t>
            </a:r>
            <a:r>
              <a:rPr lang="cs-CZ" sz="1400" dirty="0" smtClean="0"/>
              <a:t>2012-01-3] </a:t>
            </a:r>
            <a:r>
              <a:rPr lang="cs-CZ" sz="1400" dirty="0"/>
              <a:t>autor Dr. S. </a:t>
            </a:r>
            <a:r>
              <a:rPr lang="cs-CZ" sz="1400" dirty="0" err="1"/>
              <a:t>Girod</a:t>
            </a:r>
            <a:r>
              <a:rPr lang="cs-CZ" sz="1400" dirty="0"/>
              <a:t>, Anton </a:t>
            </a:r>
            <a:r>
              <a:rPr lang="cs-CZ" sz="1400" dirty="0" err="1"/>
              <a:t>Becker</a:t>
            </a:r>
            <a:r>
              <a:rPr lang="cs-CZ" sz="1400" dirty="0" err="1" smtClean="0"/>
              <a:t>Dostupný</a:t>
            </a:r>
            <a:r>
              <a:rPr lang="cs-CZ" sz="1400" dirty="0" smtClean="0"/>
              <a:t>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</a:t>
            </a:r>
            <a:r>
              <a:rPr lang="cs-CZ" sz="1400" dirty="0" smtClean="0"/>
              <a:t>: </a:t>
            </a:r>
            <a:r>
              <a:rPr lang="cs-CZ" sz="1400" dirty="0"/>
              <a:t>http://</a:t>
            </a:r>
            <a:r>
              <a:rPr lang="cs-CZ" sz="1400" dirty="0" smtClean="0"/>
              <a:t>commons.wikimedia.org/wiki/File:Glanzstreifen.jpg?uselang=cs</a:t>
            </a:r>
          </a:p>
          <a:p>
            <a:pPr marL="0" indent="0">
              <a:buNone/>
            </a:pPr>
            <a:r>
              <a:rPr lang="cs-CZ" sz="1400" dirty="0" smtClean="0"/>
              <a:t>6.</a:t>
            </a:r>
            <a:r>
              <a:rPr lang="cs-CZ" sz="1400" dirty="0"/>
              <a:t> [cit. </a:t>
            </a:r>
            <a:r>
              <a:rPr lang="cs-CZ" sz="1400" dirty="0" smtClean="0"/>
              <a:t>2012-01-3] </a:t>
            </a:r>
            <a:r>
              <a:rPr lang="cs-CZ" sz="1400" dirty="0"/>
              <a:t>autor Quasar </a:t>
            </a:r>
            <a:r>
              <a:rPr lang="cs-CZ" sz="1400" dirty="0" err="1"/>
              <a:t>Jarosz</a:t>
            </a:r>
            <a:r>
              <a:rPr lang="cs-CZ" sz="1400" dirty="0"/>
              <a:t>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</a:t>
            </a:r>
            <a:r>
              <a:rPr lang="cs-CZ" sz="1400"/>
              <a:t>: http://commons.wikimedia.org/wiki/File:Neuron_Hand-tuned.svg?uselang=cs</a:t>
            </a: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</p:txBody>
      </p:sp>
      <p:sp>
        <p:nvSpPr>
          <p:cNvPr id="4" name="Nadpis 2"/>
          <p:cNvSpPr>
            <a:spLocks noGrp="1"/>
          </p:cNvSpPr>
          <p:nvPr>
            <p:ph type="title"/>
          </p:nvPr>
        </p:nvSpPr>
        <p:spPr>
          <a:xfrm>
            <a:off x="395536" y="548680"/>
            <a:ext cx="8229600" cy="72008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Použité </a:t>
            </a:r>
            <a:r>
              <a:rPr lang="cs-CZ" dirty="0"/>
              <a:t>obrázky</a:t>
            </a:r>
            <a:br>
              <a:rPr lang="cs-CZ" dirty="0"/>
            </a:br>
            <a:r>
              <a:rPr lang="cs-CZ" sz="1600" dirty="0"/>
              <a:t>Uveřejněné odkazy </a:t>
            </a:r>
            <a:r>
              <a:rPr lang="en-US" sz="1600" dirty="0"/>
              <a:t>[</a:t>
            </a:r>
            <a:r>
              <a:rPr lang="cs-CZ" sz="1600" dirty="0"/>
              <a:t>cit. </a:t>
            </a:r>
            <a:r>
              <a:rPr lang="cs-CZ" sz="1600" dirty="0" smtClean="0"/>
              <a:t>2012-01-03</a:t>
            </a:r>
            <a:r>
              <a:rPr lang="en-US" sz="1600" dirty="0" smtClean="0"/>
              <a:t>]</a:t>
            </a:r>
            <a:r>
              <a:rPr lang="cs-CZ" sz="1600" dirty="0"/>
              <a:t>. Dostupné pod licencí </a:t>
            </a:r>
            <a:r>
              <a:rPr lang="cs-CZ" sz="1600" dirty="0" err="1"/>
              <a:t>Creative</a:t>
            </a:r>
            <a:r>
              <a:rPr lang="cs-CZ" sz="1600" dirty="0"/>
              <a:t> </a:t>
            </a:r>
            <a:r>
              <a:rPr lang="cs-CZ" sz="1600" dirty="0" err="1"/>
              <a:t>Commons</a:t>
            </a:r>
            <a:r>
              <a:rPr lang="cs-CZ" sz="1600" dirty="0"/>
              <a:t> na WWW:</a:t>
            </a:r>
            <a:br>
              <a:rPr lang="cs-CZ" sz="1600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437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ooklet">
  <a:themeElements>
    <a:clrScheme name="Welcome">
      <a:dk1>
        <a:sysClr val="windowText" lastClr="000000"/>
      </a:dk1>
      <a:lt1>
        <a:sysClr val="window" lastClr="FFFFFF"/>
      </a:lt1>
      <a:dk2>
        <a:srgbClr val="00272B"/>
      </a:dk2>
      <a:lt2>
        <a:srgbClr val="F7F7FF"/>
      </a:lt2>
      <a:accent1>
        <a:srgbClr val="006AED"/>
      </a:accent1>
      <a:accent2>
        <a:srgbClr val="0087BF"/>
      </a:accent2>
      <a:accent3>
        <a:srgbClr val="5D974B"/>
      </a:accent3>
      <a:accent4>
        <a:srgbClr val="9DBB3F"/>
      </a:accent4>
      <a:accent5>
        <a:srgbClr val="C77CC7"/>
      </a:accent5>
      <a:accent6>
        <a:srgbClr val="996699"/>
      </a:accent6>
      <a:hlink>
        <a:srgbClr val="E78707"/>
      </a:hlink>
      <a:folHlink>
        <a:srgbClr val="C618BA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75000"/>
              </a:schemeClr>
            </a:gs>
            <a:gs pos="65000">
              <a:schemeClr val="phClr">
                <a:shade val="75000"/>
              </a:schemeClr>
            </a:gs>
            <a:gs pos="100000">
              <a:schemeClr val="phClr">
                <a:shade val="75000"/>
              </a:schemeClr>
            </a:gs>
          </a:gsLst>
          <a:lin ang="16200000" scaled="1"/>
        </a:gradFill>
        <a:blipFill rotWithShape="0"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75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potůčku</Template>
  <TotalTime>98</TotalTime>
  <Words>423</Words>
  <Application>Microsoft Office PowerPoint</Application>
  <PresentationFormat>Předvádění na obrazovce (4:3)</PresentationFormat>
  <Paragraphs>101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Brooklet</vt:lpstr>
      <vt:lpstr>Prezentace aplikace PowerPoint</vt:lpstr>
      <vt:lpstr>Od buňky k člověku</vt:lpstr>
      <vt:lpstr>Tkáně  soubor buněk stejného tvaru, funkce a původu</vt:lpstr>
      <vt:lpstr>Epitel</vt:lpstr>
      <vt:lpstr>Tkáň pojivová</vt:lpstr>
      <vt:lpstr>Tkáň svalová</vt:lpstr>
      <vt:lpstr>Hladké svalstvo</vt:lpstr>
      <vt:lpstr>Příčně pruhované svalstvo</vt:lpstr>
      <vt:lpstr>Srdeční svalovina</vt:lpstr>
      <vt:lpstr>Tkáň nervová</vt:lpstr>
      <vt:lpstr>Prezentace aplikace PowerPoint</vt:lpstr>
      <vt:lpstr>Kontrolní otázky</vt:lpstr>
      <vt:lpstr>Prezentace aplikace PowerPoint</vt:lpstr>
      <vt:lpstr> Použité obrázky Uveřejněné odkazy [cit. 2012-01-03]. Dostupné pod licencí Creative Commons na WWW: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Kosterní soustava</dc:title>
  <dc:creator>Michal</dc:creator>
  <cp:lastModifiedBy>Michal Žejdlík</cp:lastModifiedBy>
  <cp:revision>23</cp:revision>
  <dcterms:created xsi:type="dcterms:W3CDTF">2011-11-07T20:36:47Z</dcterms:created>
  <dcterms:modified xsi:type="dcterms:W3CDTF">2012-06-20T07:30:04Z</dcterms:modified>
</cp:coreProperties>
</file>