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8" r:id="rId5"/>
    <p:sldId id="259" r:id="rId6"/>
    <p:sldId id="260" r:id="rId7"/>
    <p:sldId id="263" r:id="rId8"/>
    <p:sldId id="267" r:id="rId9"/>
    <p:sldId id="261" r:id="rId10"/>
    <p:sldId id="265" r:id="rId11"/>
    <p:sldId id="266" r:id="rId12"/>
    <p:sldId id="264" r:id="rId13"/>
    <p:sldId id="270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3FD1E6E0-AB01-463F-BA24-37AB7DD6F3F1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D06EC-2AB3-47DB-AB92-207A964A35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Adolf_Liebscher_-_Smrt_Jana_%C5%BDi%C5%BEky_z_Trocnova_p%C5%99ed_P%C5%99ibyslav%C3%AD_dne_11._%C5%99%C3%ADjna_r._1424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Husitská vítězství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VY_32_INOVACE_110_Husitská vítězství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1412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Mgr. Eva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5.5.2011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husitské bitvy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fakta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bitvy a jejich časové řazení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Husitská vítězství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0330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Husitská vítězství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9704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204708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s</a:t>
            </a:r>
            <a:r>
              <a:rPr lang="cs-CZ" sz="3200" b="1" u="sng" dirty="0" smtClean="0"/>
              <a:t>kupiny husitů – nejednotné: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908720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h</a:t>
            </a:r>
            <a:r>
              <a:rPr lang="cs-CZ" sz="3200" u="sng" dirty="0" smtClean="0"/>
              <a:t>usitská šlechta </a:t>
            </a:r>
            <a:r>
              <a:rPr lang="cs-CZ" sz="3200" dirty="0" smtClean="0"/>
              <a:t>– získala církevní majetek a stává se </a:t>
            </a:r>
            <a:r>
              <a:rPr lang="cs-CZ" sz="3200" u="sng" dirty="0" smtClean="0"/>
              <a:t>umírněnou </a:t>
            </a:r>
            <a:r>
              <a:rPr lang="cs-CZ" sz="3200" dirty="0" smtClean="0"/>
              <a:t>, její </a:t>
            </a:r>
            <a:r>
              <a:rPr lang="cs-CZ" sz="3200" dirty="0" smtClean="0"/>
              <a:t>vojsko = </a:t>
            </a:r>
            <a:r>
              <a:rPr lang="cs-CZ" sz="3200" u="sng" dirty="0" smtClean="0"/>
              <a:t>panská </a:t>
            </a:r>
            <a:r>
              <a:rPr lang="cs-CZ" sz="3200" u="sng" dirty="0" smtClean="0"/>
              <a:t>jednota</a:t>
            </a:r>
            <a:endParaRPr lang="cs-CZ" sz="32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7531" y="2636912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h</a:t>
            </a:r>
            <a:r>
              <a:rPr lang="cs-CZ" sz="3200" u="sng" dirty="0" smtClean="0"/>
              <a:t>usitská města </a:t>
            </a:r>
            <a:r>
              <a:rPr lang="cs-CZ" sz="3200" dirty="0" smtClean="0"/>
              <a:t>– tvoří městské svazy: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08387" y="3370283"/>
            <a:ext cx="53285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pražský – umírnění</a:t>
            </a:r>
          </a:p>
          <a:p>
            <a:pPr marL="514350" indent="-514350">
              <a:buAutoNum type="alphaLcParenR"/>
            </a:pPr>
            <a:r>
              <a:rPr lang="cs-CZ" sz="3200" dirty="0"/>
              <a:t>t</a:t>
            </a:r>
            <a:r>
              <a:rPr lang="cs-CZ" sz="3200" dirty="0" smtClean="0"/>
              <a:t>áborský – radikální – mají polní vojska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2398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d</a:t>
            </a:r>
            <a:r>
              <a:rPr lang="cs-CZ" sz="3200" u="sng" dirty="0" smtClean="0"/>
              <a:t>ůležité bitvy: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7330" y="996496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1424</a:t>
            </a:r>
            <a:r>
              <a:rPr lang="cs-CZ" sz="3200" dirty="0" smtClean="0"/>
              <a:t> – u Přibyslavi (v rámci 2.křížové výpravy) – Jan Žižka umírá na mor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5019" y="4656038"/>
            <a:ext cx="81591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ástupcem Jana Žižky – </a:t>
            </a:r>
            <a:r>
              <a:rPr lang="cs-CZ" sz="3200" u="sng" dirty="0" smtClean="0"/>
              <a:t>Prokop Holý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olní vojska = </a:t>
            </a:r>
            <a:r>
              <a:rPr lang="cs-CZ" sz="3200" u="sng" dirty="0" smtClean="0"/>
              <a:t>sirotci</a:t>
            </a:r>
            <a:endParaRPr lang="cs-CZ" sz="3200" u="sng" dirty="0"/>
          </a:p>
        </p:txBody>
      </p:sp>
      <p:sp>
        <p:nvSpPr>
          <p:cNvPr id="8" name="Šipka doprava 7"/>
          <p:cNvSpPr/>
          <p:nvPr/>
        </p:nvSpPr>
        <p:spPr>
          <a:xfrm>
            <a:off x="4139952" y="5733256"/>
            <a:ext cx="4248472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upload.wikimedia.org/wikipedia/commons/thumb/2/29/Adolf_Liebscher_-_Smrt_Jana_%C5%BDi%C5%BEky_z_Trocnova_p%C5%99ed_P%C5%99ibyslav%C3%AD_dne_11._%C5%99%C3%ADjna_r._1424.jpg/250px-Adolf_Liebscher_-_Smrt_Jana_%C5%BDi%C5%BEky_z_Trocnova_p%C5%99ed_P%C5%99ibyslav%C3%AD_dne_11._%C5%99%C3%ADjna_r._142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3714"/>
            <a:ext cx="3749402" cy="258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0027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86135"/>
            <a:ext cx="8532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1426</a:t>
            </a:r>
            <a:r>
              <a:rPr lang="cs-CZ" sz="3200" dirty="0" smtClean="0"/>
              <a:t> – u Ústí nad Labem (3.křížová výprava)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8459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1427</a:t>
            </a:r>
            <a:r>
              <a:rPr lang="cs-CZ" sz="3200" dirty="0" smtClean="0"/>
              <a:t> – u Tachova (4.křížová výprava)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15547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1431</a:t>
            </a:r>
            <a:r>
              <a:rPr lang="cs-CZ" sz="3200" dirty="0" smtClean="0"/>
              <a:t> – u Domažlic (5.křížová výprava) , </a:t>
            </a:r>
          </a:p>
          <a:p>
            <a:r>
              <a:rPr lang="cs-CZ" sz="3200" dirty="0"/>
              <a:t>c</a:t>
            </a:r>
            <a:r>
              <a:rPr lang="cs-CZ" sz="3200" dirty="0" smtClean="0"/>
              <a:t>horál „Ktož sú boží bojovníci“, útěk křižáků i kardinála </a:t>
            </a:r>
            <a:r>
              <a:rPr lang="cs-CZ" sz="3200" dirty="0" err="1" smtClean="0"/>
              <a:t>Cesariniho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5835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v</a:t>
            </a:r>
            <a:r>
              <a:rPr lang="cs-CZ" sz="3200" u="sng" dirty="0" smtClean="0"/>
              <a:t>liv husitů v zahraničí: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636912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usité pořádají </a:t>
            </a:r>
            <a:r>
              <a:rPr lang="cs-CZ" sz="3200" u="sng" dirty="0" smtClean="0"/>
              <a:t>spanilé jízdy </a:t>
            </a:r>
            <a:r>
              <a:rPr lang="cs-CZ" sz="3200" dirty="0" smtClean="0"/>
              <a:t>– dostali se až k Baltu – šířili své myšlenky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01657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Pozorně si prohlédni husitské zbraně a zapamatuj si!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6079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usitské chladné zbran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5049"/>
            <a:ext cx="5184575" cy="583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49366" y="544523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444208" y="936312"/>
            <a:ext cx="269979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/>
            <a:r>
              <a:rPr lang="cs-CZ" sz="2800" dirty="0"/>
              <a:t>1) halapartna, </a:t>
            </a:r>
          </a:p>
          <a:p>
            <a:r>
              <a:rPr lang="cs-CZ" sz="2800" dirty="0"/>
              <a:t>2) kopí, </a:t>
            </a:r>
          </a:p>
          <a:p>
            <a:r>
              <a:rPr lang="cs-CZ" sz="2800" dirty="0"/>
              <a:t>3) sudlice, </a:t>
            </a:r>
          </a:p>
          <a:p>
            <a:r>
              <a:rPr lang="cs-CZ" sz="2800" dirty="0"/>
              <a:t>4) sekyra, </a:t>
            </a:r>
          </a:p>
          <a:p>
            <a:r>
              <a:rPr lang="cs-CZ" sz="2800" dirty="0"/>
              <a:t>5) sudlice, </a:t>
            </a:r>
          </a:p>
          <a:p>
            <a:r>
              <a:rPr lang="cs-CZ" sz="2800" dirty="0"/>
              <a:t>6) šídlo,</a:t>
            </a:r>
          </a:p>
          <a:p>
            <a:r>
              <a:rPr lang="cs-CZ" sz="2800" dirty="0"/>
              <a:t>7) meč, </a:t>
            </a:r>
          </a:p>
          <a:p>
            <a:r>
              <a:rPr lang="cs-CZ" sz="2800" dirty="0"/>
              <a:t>8) cep, </a:t>
            </a:r>
          </a:p>
          <a:p>
            <a:r>
              <a:rPr lang="cs-CZ" sz="2800" dirty="0"/>
              <a:t>9) kropáč, </a:t>
            </a:r>
          </a:p>
          <a:p>
            <a:r>
              <a:rPr lang="cs-CZ" sz="2800" dirty="0"/>
              <a:t>10) řemdih, </a:t>
            </a:r>
          </a:p>
          <a:p>
            <a:r>
              <a:rPr lang="cs-CZ" sz="2800" dirty="0"/>
              <a:t>11) sudlice ušatá</a:t>
            </a:r>
          </a:p>
        </p:txBody>
      </p:sp>
    </p:spTree>
    <p:extLst>
      <p:ext uri="{BB962C8B-B14F-4D97-AF65-F5344CB8AC3E}">
        <p14:creationId xmlns:p14="http://schemas.microsoft.com/office/powerpoint/2010/main" xmlns="" val="2354890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48380"/>
            <a:ext cx="7308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oznej a pojmenuj husitské zbraně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97321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usitské chladné zbran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5049"/>
            <a:ext cx="5184575" cy="583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0767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2075" y="980728"/>
            <a:ext cx="799288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/>
            <a:r>
              <a:rPr lang="cs-CZ" sz="2800" dirty="0" smtClean="0"/>
              <a:t>1) halapartna</a:t>
            </a:r>
            <a:r>
              <a:rPr lang="cs-CZ" sz="2800" dirty="0"/>
              <a:t>, </a:t>
            </a:r>
          </a:p>
          <a:p>
            <a:r>
              <a:rPr lang="cs-CZ" sz="2800" dirty="0" smtClean="0"/>
              <a:t>2) kopí, </a:t>
            </a:r>
          </a:p>
          <a:p>
            <a:r>
              <a:rPr lang="cs-CZ" sz="2800" dirty="0" smtClean="0"/>
              <a:t>3) sudlice, </a:t>
            </a:r>
          </a:p>
          <a:p>
            <a:r>
              <a:rPr lang="cs-CZ" sz="2800" dirty="0" smtClean="0"/>
              <a:t>4) sekyra, </a:t>
            </a:r>
          </a:p>
          <a:p>
            <a:r>
              <a:rPr lang="cs-CZ" sz="2800" dirty="0" smtClean="0"/>
              <a:t>5) sudlice, </a:t>
            </a:r>
          </a:p>
          <a:p>
            <a:r>
              <a:rPr lang="cs-CZ" sz="2800" dirty="0" smtClean="0"/>
              <a:t>6) šídlo,</a:t>
            </a:r>
          </a:p>
          <a:p>
            <a:r>
              <a:rPr lang="cs-CZ" sz="2800" dirty="0" smtClean="0"/>
              <a:t>7) meč, </a:t>
            </a:r>
          </a:p>
          <a:p>
            <a:r>
              <a:rPr lang="cs-CZ" sz="2800" dirty="0" smtClean="0"/>
              <a:t>8) cep, </a:t>
            </a:r>
          </a:p>
          <a:p>
            <a:r>
              <a:rPr lang="cs-CZ" sz="2800" dirty="0" smtClean="0"/>
              <a:t>9) kropáč, </a:t>
            </a:r>
          </a:p>
          <a:p>
            <a:r>
              <a:rPr lang="cs-CZ" sz="2800" dirty="0" smtClean="0"/>
              <a:t>10) řemdih, </a:t>
            </a:r>
          </a:p>
          <a:p>
            <a:r>
              <a:rPr lang="cs-CZ" sz="2800" dirty="0" smtClean="0"/>
              <a:t>11) sudlice ušatá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89196" y="351969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Správné odpovědi: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20854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4148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188" y="548680"/>
            <a:ext cx="5859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Husitské zbraně: http://www.husitstvi.cz/vyzbroj1.php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0125" y="92934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Spanil%C3%A9 j%C3%ADzdy.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2011-05-02]. Dostupné z WWW: &lt;http://cs.wikipedia.org/wiki/Spanil%C3%A9_j%C3%ADzdy&gt;.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452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78</TotalTime>
  <Words>326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Kilter</vt:lpstr>
      <vt:lpstr>Husitská vítězství</vt:lpstr>
      <vt:lpstr>Snímek 2</vt:lpstr>
      <vt:lpstr>Husitská vítězství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  <vt:lpstr>Snímek 14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Husitská vítězství</dc:title>
  <dc:creator>Nová Sborovna</dc:creator>
  <cp:lastModifiedBy>expert</cp:lastModifiedBy>
  <cp:revision>13</cp:revision>
  <dcterms:created xsi:type="dcterms:W3CDTF">2011-05-02T11:18:26Z</dcterms:created>
  <dcterms:modified xsi:type="dcterms:W3CDTF">2012-03-06T16:51:06Z</dcterms:modified>
</cp:coreProperties>
</file>