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4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91880" y="1412776"/>
            <a:ext cx="2647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smtClean="0">
                <a:solidFill>
                  <a:srgbClr val="1E2051"/>
                </a:solidFill>
                <a:latin typeface="Calibri" pitchFamily="34" charset="0"/>
              </a:rPr>
              <a:t>VY_32_INOVACE_PŘČL.03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Autor: Mgr. Jitka Žejdlíková</a:t>
            </a:r>
          </a:p>
          <a:p>
            <a:r>
              <a:rPr lang="cs-CZ" b="1" dirty="0">
                <a:latin typeface="Calibri" pitchFamily="34" charset="0"/>
              </a:rPr>
              <a:t>Datum vytvoření: </a:t>
            </a:r>
            <a:r>
              <a:rPr lang="cs-CZ" b="1" dirty="0" smtClean="0">
                <a:latin typeface="Calibri" pitchFamily="34" charset="0"/>
              </a:rPr>
              <a:t>leden 2012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8.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b="1" dirty="0">
                <a:latin typeface="Calibri" pitchFamily="34" charset="0"/>
              </a:rPr>
              <a:t>Vzdělávací obor: Přírodopis</a:t>
            </a:r>
          </a:p>
          <a:p>
            <a:r>
              <a:rPr lang="cs-CZ" b="1" dirty="0">
                <a:latin typeface="Calibri" pitchFamily="34" charset="0"/>
              </a:rPr>
              <a:t>Tematický okruh: Biologie </a:t>
            </a:r>
            <a:r>
              <a:rPr lang="cs-CZ" b="1" dirty="0" smtClean="0">
                <a:latin typeface="Calibri" pitchFamily="34" charset="0"/>
              </a:rPr>
              <a:t>člověka</a:t>
            </a:r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Téma: </a:t>
            </a:r>
            <a:r>
              <a:rPr lang="cs-CZ" b="1" dirty="0" smtClean="0">
                <a:latin typeface="Calibri" pitchFamily="34" charset="0"/>
              </a:rPr>
              <a:t>Kosterní soustava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61514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Jitka Žejdlíková</a:t>
            </a: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Tvary kostí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11939401"/>
              </p:ext>
            </p:extLst>
          </p:nvPr>
        </p:nvGraphicFramePr>
        <p:xfrm>
          <a:off x="457200" y="1960563"/>
          <a:ext cx="4040188" cy="14833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20094"/>
                <a:gridCol w="202009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dlouhé</a:t>
                      </a:r>
                      <a:endParaRPr lang="cs-CZ" b="0" dirty="0"/>
                    </a:p>
                  </a:txBody>
                  <a:tcPr marL="44788" marR="447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kost stehenní</a:t>
                      </a:r>
                      <a:endParaRPr lang="cs-CZ" b="0" dirty="0"/>
                    </a:p>
                  </a:txBody>
                  <a:tcPr marL="44788" marR="44788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krátké</a:t>
                      </a:r>
                      <a:endParaRPr lang="cs-CZ" dirty="0"/>
                    </a:p>
                  </a:txBody>
                  <a:tcPr marL="44788" marR="447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kost zápěstní</a:t>
                      </a:r>
                      <a:endParaRPr lang="cs-CZ" dirty="0"/>
                    </a:p>
                  </a:txBody>
                  <a:tcPr marL="44788" marR="44788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nepravidelné</a:t>
                      </a:r>
                      <a:endParaRPr lang="cs-CZ" dirty="0"/>
                    </a:p>
                  </a:txBody>
                  <a:tcPr marL="44788" marR="447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obratle</a:t>
                      </a:r>
                      <a:endParaRPr lang="cs-CZ" dirty="0"/>
                    </a:p>
                  </a:txBody>
                  <a:tcPr marL="44788" marR="44788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ploché</a:t>
                      </a:r>
                      <a:endParaRPr lang="cs-CZ" dirty="0"/>
                    </a:p>
                  </a:txBody>
                  <a:tcPr marL="44788" marR="447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kosti lebky</a:t>
                      </a:r>
                      <a:endParaRPr lang="cs-CZ" dirty="0"/>
                    </a:p>
                  </a:txBody>
                  <a:tcPr marL="44788" marR="44788"/>
                </a:tc>
              </a:tr>
            </a:tbl>
          </a:graphicData>
        </a:graphic>
      </p:graphicFrame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Spojení kostí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546990882"/>
              </p:ext>
            </p:extLst>
          </p:nvPr>
        </p:nvGraphicFramePr>
        <p:xfrm>
          <a:off x="4645025" y="1960563"/>
          <a:ext cx="4038600" cy="16560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019300"/>
                <a:gridCol w="20193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b="0" dirty="0" smtClean="0"/>
                    </a:p>
                    <a:p>
                      <a:pPr algn="ctr"/>
                      <a:r>
                        <a:rPr lang="cs-CZ" b="0" dirty="0" smtClean="0"/>
                        <a:t>pevné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0" dirty="0" smtClean="0"/>
                        <a:t>švy </a:t>
                      </a:r>
                    </a:p>
                    <a:p>
                      <a:pPr algn="ctr"/>
                      <a:r>
                        <a:rPr lang="cs-CZ" b="0" dirty="0" smtClean="0"/>
                        <a:t>chrupavka</a:t>
                      </a:r>
                    </a:p>
                    <a:p>
                      <a:pPr algn="ctr"/>
                      <a:r>
                        <a:rPr lang="cs-CZ" b="0" dirty="0" smtClean="0"/>
                        <a:t>srůst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málo pohyblivé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páteř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pohyblivé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klouby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11355" y="2241600"/>
            <a:ext cx="1304925" cy="569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647986" y="5362249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570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Kostru tvoří: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Osová kostra</a:t>
            </a:r>
          </a:p>
          <a:p>
            <a:pPr lvl="1">
              <a:buFont typeface="Wingdings" pitchFamily="2" charset="2"/>
              <a:buChar char="q"/>
            </a:pPr>
            <a:r>
              <a:rPr lang="cs-CZ" sz="3200" dirty="0" smtClean="0"/>
              <a:t>Kostra hlavy</a:t>
            </a:r>
          </a:p>
          <a:p>
            <a:pPr lvl="1">
              <a:buFont typeface="Wingdings" pitchFamily="2" charset="2"/>
              <a:buChar char="q"/>
            </a:pPr>
            <a:r>
              <a:rPr lang="cs-CZ" sz="3200" dirty="0" smtClean="0"/>
              <a:t>Kostra trupu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Kostra horní končetiny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Kostra dolní končetiny</a:t>
            </a:r>
          </a:p>
          <a:p>
            <a:pPr>
              <a:buFontTx/>
              <a:buChar char="-"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10" y="332656"/>
            <a:ext cx="3168352" cy="6122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89626" y="5949280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129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 hlavy - lebka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47800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Mozková část</a:t>
            </a:r>
          </a:p>
          <a:p>
            <a:pPr marL="0" indent="0">
              <a:buNone/>
            </a:pPr>
            <a:endParaRPr lang="cs-CZ" sz="2700" b="1" dirty="0" smtClean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čelní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temenní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nosní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slzní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klínová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spánková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lícní kost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horní čelist</a:t>
            </a:r>
          </a:p>
          <a:p>
            <a:pPr marL="0" indent="0">
              <a:buNone/>
            </a:pPr>
            <a:r>
              <a:rPr lang="cs-CZ" sz="2700" dirty="0" smtClean="0">
                <a:solidFill>
                  <a:srgbClr val="002060"/>
                </a:solidFill>
                <a:latin typeface="+mj-lt"/>
              </a:rPr>
              <a:t>dolní čelist</a:t>
            </a:r>
            <a:endParaRPr lang="cs-CZ" sz="27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0808"/>
            <a:ext cx="6519654" cy="446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172400" y="6381328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07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 hlavy - lebka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56696" y="1632787"/>
            <a:ext cx="8248708" cy="442915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1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Obličejová část</a:t>
            </a:r>
          </a:p>
          <a:p>
            <a:pPr marL="0" indent="0">
              <a:buNone/>
            </a:pP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čelní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nosní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temenní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spánková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slzní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lícní kost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skořepa nosní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horní čelist</a:t>
            </a:r>
          </a:p>
          <a:p>
            <a:pPr marL="0" indent="0">
              <a:buNone/>
            </a:pPr>
            <a:r>
              <a:rPr lang="cs-CZ" dirty="0" smtClean="0">
                <a:latin typeface="+mj-lt"/>
              </a:rPr>
              <a:t>dolní čelist</a:t>
            </a:r>
            <a:endParaRPr lang="cs-CZ" dirty="0"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59556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44408" y="5877272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903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Kostra trupu</a:t>
            </a:r>
            <a:br>
              <a:rPr lang="cs-CZ" dirty="0" smtClean="0"/>
            </a:br>
            <a:r>
              <a:rPr lang="cs-CZ" dirty="0" smtClean="0"/>
              <a:t>páteř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20819"/>
            <a:ext cx="8248708" cy="442915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993300"/>
                </a:solidFill>
              </a:rPr>
              <a:t>krční obratle  (7)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3333FF"/>
                </a:solidFill>
              </a:rPr>
              <a:t>hrudní obratle (12)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</a:rPr>
              <a:t>bederní obratle (5)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kost křížová (5 srostlých obratlů)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kost kostrční (4-5 srostlých obratlů)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012" y="404664"/>
            <a:ext cx="1829894" cy="627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597761" y="6165304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20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Použité obrázky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988840"/>
            <a:ext cx="8248708" cy="4429151"/>
          </a:xfrm>
        </p:spPr>
        <p:txBody>
          <a:bodyPr>
            <a:normAutofit/>
          </a:bodyPr>
          <a:lstStyle/>
          <a:p>
            <a:r>
              <a:rPr lang="cs-CZ" sz="1400" dirty="0" smtClean="0"/>
              <a:t>1</a:t>
            </a:r>
            <a:r>
              <a:rPr lang="cs-CZ" sz="1400" dirty="0"/>
              <a:t>. [cit. </a:t>
            </a:r>
            <a:r>
              <a:rPr lang="cs-CZ" sz="1400" dirty="0" smtClean="0"/>
              <a:t>2012-01-02] </a:t>
            </a:r>
            <a:r>
              <a:rPr lang="cs-CZ" sz="1400" dirty="0"/>
              <a:t>autor  </a:t>
            </a:r>
            <a:r>
              <a:rPr lang="cs-CZ" sz="1400" dirty="0" smtClean="0"/>
              <a:t>neuveden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http://http://</a:t>
            </a:r>
            <a:r>
              <a:rPr lang="cs-CZ" sz="1400" dirty="0" smtClean="0"/>
              <a:t>commons.wikimedia.org/wiki/File:Humerus_post.jpg?uselang=cs</a:t>
            </a:r>
          </a:p>
          <a:p>
            <a:r>
              <a:rPr lang="cs-CZ" sz="1400" dirty="0" smtClean="0"/>
              <a:t>2</a:t>
            </a:r>
            <a:r>
              <a:rPr lang="cs-CZ" sz="1400" dirty="0"/>
              <a:t>. [cit. 2012-01-02] autor  Mariana </a:t>
            </a:r>
            <a:r>
              <a:rPr lang="cs-CZ" sz="1400" dirty="0" err="1"/>
              <a:t>Ruiz</a:t>
            </a:r>
            <a:r>
              <a:rPr lang="cs-CZ" sz="1400" dirty="0"/>
              <a:t> </a:t>
            </a:r>
            <a:r>
              <a:rPr lang="cs-CZ" sz="1400" dirty="0" err="1" smtClean="0"/>
              <a:t>Villarreal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commons.wikimedia.org/wiki/File:Human_skeleton_front_en.svg</a:t>
            </a:r>
          </a:p>
          <a:p>
            <a:r>
              <a:rPr lang="cs-CZ" sz="1400" dirty="0" smtClean="0"/>
              <a:t>3</a:t>
            </a:r>
            <a:r>
              <a:rPr lang="cs-CZ" sz="1400" dirty="0"/>
              <a:t>. [cit. 2012-01-02] autor  Mariana </a:t>
            </a:r>
            <a:r>
              <a:rPr lang="cs-CZ" sz="1400" dirty="0" err="1"/>
              <a:t>Ruiz</a:t>
            </a:r>
            <a:r>
              <a:rPr lang="cs-CZ" sz="1400" dirty="0"/>
              <a:t> </a:t>
            </a:r>
            <a:r>
              <a:rPr lang="cs-CZ" sz="1400" dirty="0" err="1" smtClean="0"/>
              <a:t>Villarreal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commons.wikimedia.org/wiki/File:Human_skull_side_bones.svg?uselang=cs</a:t>
            </a:r>
          </a:p>
          <a:p>
            <a:r>
              <a:rPr lang="cs-CZ" sz="1400" dirty="0" smtClean="0"/>
              <a:t>4</a:t>
            </a:r>
            <a:r>
              <a:rPr lang="cs-CZ" sz="1400" dirty="0"/>
              <a:t>. [cit. 2012-01-02] autor  Mariana </a:t>
            </a:r>
            <a:r>
              <a:rPr lang="cs-CZ" sz="1400" dirty="0" err="1"/>
              <a:t>Ruiz</a:t>
            </a:r>
            <a:r>
              <a:rPr lang="cs-CZ" sz="1400" dirty="0"/>
              <a:t> </a:t>
            </a:r>
            <a:r>
              <a:rPr lang="cs-CZ" sz="1400" dirty="0" err="1" smtClean="0"/>
              <a:t>Villarrea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http://http://</a:t>
            </a:r>
            <a:r>
              <a:rPr lang="cs-CZ" sz="1400" dirty="0" smtClean="0"/>
              <a:t>commons.wikimedia.org/wiki/File:Human_skull_front_bones.svg</a:t>
            </a:r>
          </a:p>
          <a:p>
            <a:r>
              <a:rPr lang="cs-CZ" sz="1400" dirty="0" smtClean="0"/>
              <a:t>5</a:t>
            </a:r>
            <a:r>
              <a:rPr lang="cs-CZ" sz="1400" dirty="0"/>
              <a:t>. [cit. 2012-01-02] autor  </a:t>
            </a:r>
            <a:r>
              <a:rPr lang="cs-CZ" sz="1400" dirty="0" err="1"/>
              <a:t>Uwe</a:t>
            </a:r>
            <a:r>
              <a:rPr lang="cs-CZ" sz="1400" dirty="0"/>
              <a:t> </a:t>
            </a:r>
            <a:r>
              <a:rPr lang="cs-CZ" sz="1400" dirty="0" smtClean="0"/>
              <a:t>Gille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http://commons.wikimedia.org/wiki/File:Gray_111_-_</a:t>
            </a:r>
            <a:r>
              <a:rPr lang="cs-CZ" sz="1400" dirty="0" smtClean="0"/>
              <a:t>Vertebral_column-coloured.png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8078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+mj-lt"/>
              </a:rPr>
              <a:t>Cílem prezentace je seznámit žáky s druhy </a:t>
            </a:r>
            <a:r>
              <a:rPr lang="cs-CZ" dirty="0" smtClean="0">
                <a:latin typeface="+mj-lt"/>
              </a:rPr>
              <a:t>kostí, </a:t>
            </a:r>
            <a:r>
              <a:rPr lang="cs-CZ" dirty="0">
                <a:latin typeface="+mj-lt"/>
              </a:rPr>
              <a:t>jejich funkcí, stavbou a přehledem </a:t>
            </a:r>
            <a:r>
              <a:rPr lang="cs-CZ" dirty="0" smtClean="0">
                <a:latin typeface="+mj-lt"/>
              </a:rPr>
              <a:t>kostí lidského </a:t>
            </a:r>
            <a:r>
              <a:rPr lang="cs-CZ" dirty="0">
                <a:latin typeface="+mj-lt"/>
              </a:rPr>
              <a:t>těla.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655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51</TotalTime>
  <Words>321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Brooklet</vt:lpstr>
      <vt:lpstr>Prezentace aplikace PowerPoint</vt:lpstr>
      <vt:lpstr>Kost</vt:lpstr>
      <vt:lpstr>Kostra</vt:lpstr>
      <vt:lpstr>Kostra hlavy - lebka</vt:lpstr>
      <vt:lpstr>Kostra hlavy - lebka</vt:lpstr>
      <vt:lpstr>Kostra trupu páteř</vt:lpstr>
      <vt:lpstr>Použité obrázky 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17</cp:revision>
  <dcterms:created xsi:type="dcterms:W3CDTF">2011-11-07T20:36:47Z</dcterms:created>
  <dcterms:modified xsi:type="dcterms:W3CDTF">2012-05-04T13:23:27Z</dcterms:modified>
</cp:coreProperties>
</file>