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7" r:id="rId3"/>
    <p:sldId id="266" r:id="rId4"/>
    <p:sldId id="268" r:id="rId5"/>
    <p:sldId id="269" r:id="rId6"/>
    <p:sldId id="270" r:id="rId7"/>
    <p:sldId id="272" r:id="rId8"/>
    <p:sldId id="273" r:id="rId9"/>
    <p:sldId id="274" r:id="rId10"/>
    <p:sldId id="264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8" autoAdjust="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VY_32_INOVACE_PŘČL.04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Svalová soustava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Kosterní (příčně pruhovaná) svalovina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zabezpečuje pohyb celé kostry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umožňuje člověku chůzi, běh, skok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vyjadřuje mimiku pomocí obličejových svalů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00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Příčně pruhované svalstvo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934092"/>
            <a:ext cx="4038600" cy="37862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Stavba svalu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1- nervové vlákno</a:t>
            </a:r>
          </a:p>
          <a:p>
            <a:pPr marL="0" indent="0">
              <a:buNone/>
            </a:pPr>
            <a:r>
              <a:rPr lang="cs-CZ" dirty="0" smtClean="0"/>
              <a:t>2 </a:t>
            </a:r>
            <a:r>
              <a:rPr lang="cs-CZ" dirty="0"/>
              <a:t>- </a:t>
            </a:r>
            <a:r>
              <a:rPr lang="cs-CZ" dirty="0" smtClean="0"/>
              <a:t>připojení nervu na 	sval</a:t>
            </a:r>
          </a:p>
          <a:p>
            <a:pPr marL="0" indent="0">
              <a:buNone/>
            </a:pPr>
            <a:r>
              <a:rPr lang="cs-CZ" dirty="0" smtClean="0"/>
              <a:t>3 </a:t>
            </a:r>
            <a:r>
              <a:rPr lang="cs-CZ" dirty="0"/>
              <a:t>- svalové </a:t>
            </a:r>
            <a:r>
              <a:rPr lang="cs-CZ" dirty="0" smtClean="0"/>
              <a:t>vlákno</a:t>
            </a:r>
          </a:p>
          <a:p>
            <a:pPr marL="0" indent="0">
              <a:buNone/>
            </a:pPr>
            <a:r>
              <a:rPr lang="cs-CZ" dirty="0" smtClean="0"/>
              <a:t>4 </a:t>
            </a:r>
            <a:r>
              <a:rPr lang="cs-CZ" dirty="0"/>
              <a:t>- myofibrily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133" y="1843765"/>
            <a:ext cx="4172089" cy="3850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532440" y="5877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491880" y="2708920"/>
            <a:ext cx="2376264" cy="576064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067944" y="3769043"/>
            <a:ext cx="2520280" cy="380037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491880" y="4725144"/>
            <a:ext cx="3326297" cy="0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843808" y="5301208"/>
            <a:ext cx="5040560" cy="144016"/>
          </a:xfrm>
          <a:prstGeom prst="straightConnector1">
            <a:avLst/>
          </a:prstGeom>
          <a:ln w="254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177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00" y="1340768"/>
            <a:ext cx="6629400" cy="49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028384" y="60932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692696"/>
            <a:ext cx="5337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Podélný řez svalovými vlákny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171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387" y="1268760"/>
            <a:ext cx="6753225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372" y="548680"/>
            <a:ext cx="6487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               Příčný řez svalovými vlákny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44408" y="609329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1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8640"/>
            <a:ext cx="5515434" cy="6402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492896"/>
            <a:ext cx="14046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svaly horní </a:t>
            </a:r>
          </a:p>
          <a:p>
            <a:r>
              <a:rPr lang="cs-CZ" b="1" dirty="0" smtClean="0"/>
              <a:t>končetiny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5014917"/>
            <a:ext cx="13694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svaly dolní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končetiny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620688"/>
            <a:ext cx="1371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svaly trupu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>
            <a:stCxn id="2" idx="3"/>
          </p:cNvCxnSpPr>
          <p:nvPr/>
        </p:nvCxnSpPr>
        <p:spPr>
          <a:xfrm flipV="1">
            <a:off x="1872224" y="2492896"/>
            <a:ext cx="2051704" cy="32316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782776" y="805354"/>
            <a:ext cx="789224" cy="111147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5292080" y="4005064"/>
            <a:ext cx="864096" cy="1009853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812360" y="63093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39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Svalstvo dělíme podle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48708" cy="4429151"/>
          </a:xfrm>
        </p:spPr>
        <p:txBody>
          <a:bodyPr/>
          <a:lstStyle/>
          <a:p>
            <a:r>
              <a:rPr lang="cs-CZ" dirty="0" smtClean="0"/>
              <a:t>natahovače a ohýbače – ohýbání končetiny v 					kloubech</a:t>
            </a:r>
          </a:p>
          <a:p>
            <a:r>
              <a:rPr lang="cs-CZ" dirty="0" smtClean="0"/>
              <a:t>přitahovače a odtahovače – oddálení paže 					       od těla</a:t>
            </a:r>
          </a:p>
          <a:p>
            <a:r>
              <a:rPr lang="cs-CZ" dirty="0" smtClean="0"/>
              <a:t>rotační svaly – svaly, které otáčejí trup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359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Typy svalů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48708" cy="4429151"/>
          </a:xfrm>
        </p:spPr>
        <p:txBody>
          <a:bodyPr/>
          <a:lstStyle/>
          <a:p>
            <a:r>
              <a:rPr lang="cs-CZ" dirty="0" smtClean="0"/>
              <a:t>ploché – velký prsní sval</a:t>
            </a:r>
          </a:p>
          <a:p>
            <a:endParaRPr lang="cs-CZ" dirty="0" smtClean="0"/>
          </a:p>
          <a:p>
            <a:r>
              <a:rPr lang="cs-CZ" dirty="0" smtClean="0"/>
              <a:t>krátké – mezižeberní svaly</a:t>
            </a:r>
          </a:p>
          <a:p>
            <a:endParaRPr lang="cs-CZ" dirty="0" smtClean="0"/>
          </a:p>
          <a:p>
            <a:r>
              <a:rPr lang="cs-CZ" dirty="0" smtClean="0"/>
              <a:t>dlouhé – krejčovský sval</a:t>
            </a:r>
          </a:p>
          <a:p>
            <a:endParaRPr lang="cs-CZ" dirty="0" smtClean="0"/>
          </a:p>
          <a:p>
            <a:r>
              <a:rPr lang="cs-CZ" dirty="0" smtClean="0"/>
              <a:t>kruhové – oční sval, ústní sval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56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7689989"/>
              </p:ext>
            </p:extLst>
          </p:nvPr>
        </p:nvGraphicFramePr>
        <p:xfrm>
          <a:off x="179512" y="620688"/>
          <a:ext cx="8856984" cy="609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3196407"/>
              </a:tblGrid>
              <a:tr h="370840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velmi tvrdé pojivo</a:t>
                      </a:r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pojivo tvořící šlachy</a:t>
                      </a:r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tkáň umožňující pohyb</a:t>
                      </a:r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typ svalu (např. mezižeberní)</a:t>
                      </a:r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tělní tekutina</a:t>
                      </a:r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pojivo v místě spojení kostí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základem svalu je svalové ……</a:t>
                      </a:r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při úrazu může dojít až k o………… končetin</a:t>
                      </a:r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03170" y="75982"/>
            <a:ext cx="8037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	Jak se jinak označuje příčně pruhovaná svalovina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771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248708" cy="44291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1.[cit</a:t>
            </a:r>
            <a:r>
              <a:rPr lang="cs-CZ" sz="1400" dirty="0"/>
              <a:t>. </a:t>
            </a:r>
            <a:r>
              <a:rPr lang="cs-CZ" sz="1400" dirty="0" smtClean="0"/>
              <a:t>2012-01-03] </a:t>
            </a:r>
            <a:r>
              <a:rPr lang="cs-CZ" sz="1400" dirty="0"/>
              <a:t>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commons.wikimedia.org/wiki/File:Synapse_diag3.png?uselang=cs</a:t>
            </a:r>
          </a:p>
          <a:p>
            <a:pPr marL="0" indent="0">
              <a:buNone/>
            </a:pPr>
            <a:r>
              <a:rPr lang="cs-CZ" sz="1400" dirty="0" smtClean="0"/>
              <a:t>2</a:t>
            </a:r>
            <a:r>
              <a:rPr lang="cs-CZ" sz="1400" dirty="0"/>
              <a:t>. [cit. 2012-01-03]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http://commons.wikimedia.org/wiki/File:Skeletal_muscle_-_</a:t>
            </a:r>
            <a:r>
              <a:rPr lang="cs-CZ" sz="1400" dirty="0" smtClean="0"/>
              <a:t>longitudinal_section.jpg</a:t>
            </a:r>
          </a:p>
          <a:p>
            <a:pPr marL="0" indent="0">
              <a:buNone/>
            </a:pPr>
            <a:r>
              <a:rPr lang="cs-CZ" sz="1400" dirty="0" smtClean="0"/>
              <a:t>3. </a:t>
            </a:r>
            <a:r>
              <a:rPr lang="cs-CZ" sz="1400" dirty="0"/>
              <a:t>[cit. 2012-01-03] autor  </a:t>
            </a:r>
            <a:r>
              <a:rPr lang="cs-CZ" sz="1400" dirty="0" err="1"/>
              <a:t>Jagiellonian</a:t>
            </a:r>
            <a:r>
              <a:rPr lang="cs-CZ" sz="1400" dirty="0"/>
              <a:t> University </a:t>
            </a:r>
            <a:r>
              <a:rPr lang="cs-CZ" sz="1400" dirty="0" err="1"/>
              <a:t>Medical</a:t>
            </a:r>
            <a:r>
              <a:rPr lang="cs-CZ" sz="1400" dirty="0"/>
              <a:t> </a:t>
            </a:r>
            <a:r>
              <a:rPr lang="cs-CZ" sz="1400" dirty="0" err="1"/>
              <a:t>College</a:t>
            </a:r>
            <a:r>
              <a:rPr lang="cs-CZ" sz="1400" dirty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http://commons.wikimedia.org/wiki/File:Skeletal_muscle_-_cross_section,_</a:t>
            </a:r>
            <a:r>
              <a:rPr lang="cs-CZ" sz="1400" dirty="0" smtClean="0"/>
              <a:t>nerve_bundle.jpg?uselang=cs</a:t>
            </a:r>
          </a:p>
          <a:p>
            <a:pPr marL="0" indent="0">
              <a:buNone/>
            </a:pPr>
            <a:r>
              <a:rPr lang="cs-CZ" sz="1400" dirty="0" smtClean="0"/>
              <a:t>4</a:t>
            </a:r>
            <a:r>
              <a:rPr lang="cs-CZ" sz="1400" dirty="0"/>
              <a:t>. [cit. 2012-01-03] autor </a:t>
            </a:r>
            <a:r>
              <a:rPr lang="cs-CZ" sz="1400" dirty="0" err="1" smtClean="0"/>
              <a:t>MikaelDostupný</a:t>
            </a:r>
            <a:r>
              <a:rPr lang="cs-CZ" sz="1400" dirty="0" smtClean="0"/>
              <a:t>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</a:t>
            </a:r>
            <a:r>
              <a:rPr lang="cs-CZ" sz="1400"/>
              <a:t>: http://commons.wikimedia.org/wiki/File:Muscles_anterior_labeled.png</a:t>
            </a:r>
            <a:endParaRPr lang="cs-CZ" sz="1400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755576" y="692696"/>
            <a:ext cx="8013576" cy="1008112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obrázky</a:t>
            </a:r>
            <a:br>
              <a:rPr lang="cs-CZ" dirty="0"/>
            </a:br>
            <a:r>
              <a:rPr lang="cs-CZ" sz="1600" dirty="0"/>
              <a:t>Uveřejněné odkazy </a:t>
            </a:r>
            <a:r>
              <a:rPr lang="en-US" sz="1600" dirty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2012-01-03</a:t>
            </a:r>
            <a:r>
              <a:rPr lang="en-US" sz="1600" dirty="0" smtClean="0"/>
              <a:t>]</a:t>
            </a:r>
            <a:r>
              <a:rPr lang="cs-CZ" sz="1600" dirty="0"/>
              <a:t>. Dostupné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</a:t>
            </a:r>
            <a:br>
              <a:rPr lang="cs-CZ" sz="16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Cílem prezentace je seznámit žáky s druhy svalů, jejich funkcí, stavbou a přehledem svalů lidského těla.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7866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106</TotalTime>
  <Words>294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Brooklet</vt:lpstr>
      <vt:lpstr>Prezentace aplikace PowerPoint</vt:lpstr>
      <vt:lpstr>Kosterní (příčně pruhovaná) svalovina</vt:lpstr>
      <vt:lpstr>Příčně pruhované svalstvo</vt:lpstr>
      <vt:lpstr>Prezentace aplikace PowerPoint</vt:lpstr>
      <vt:lpstr>Prezentace aplikace PowerPoint</vt:lpstr>
      <vt:lpstr>Prezentace aplikace PowerPoint</vt:lpstr>
      <vt:lpstr>Svalstvo dělíme podle funkce</vt:lpstr>
      <vt:lpstr>Typy svalů</vt:lpstr>
      <vt:lpstr>Prezentace aplikace PowerPoint</vt:lpstr>
      <vt:lpstr>Použité obrázky Uveřejněné odkazy [cit. 2012-01-03]. Dostupné pod licencí Public domain na WWW:  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28</cp:revision>
  <dcterms:created xsi:type="dcterms:W3CDTF">2011-11-07T20:36:47Z</dcterms:created>
  <dcterms:modified xsi:type="dcterms:W3CDTF">2012-05-04T14:05:45Z</dcterms:modified>
</cp:coreProperties>
</file>