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4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9" t="9923" r="3369" b="10033"/>
          <a:stretch>
            <a:fillRect/>
          </a:stretch>
        </p:blipFill>
        <p:spPr bwMode="auto">
          <a:xfrm>
            <a:off x="2247886" y="332656"/>
            <a:ext cx="4824412" cy="930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491880" y="1412776"/>
            <a:ext cx="2647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b="1" dirty="0" smtClean="0">
                <a:solidFill>
                  <a:srgbClr val="1E2051"/>
                </a:solidFill>
                <a:latin typeface="Calibri" pitchFamily="34" charset="0"/>
              </a:rPr>
              <a:t>VY_32_INOVACE_PŘČL.06</a:t>
            </a:r>
            <a:endParaRPr lang="cs-CZ" b="1" dirty="0">
              <a:solidFill>
                <a:srgbClr val="1E2051"/>
              </a:solidFill>
              <a:latin typeface="Calibri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86000" y="241333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latin typeface="Calibri" pitchFamily="34" charset="0"/>
              </a:rPr>
              <a:t>Autor: Mgr. Jitka Žejdlíková</a:t>
            </a:r>
          </a:p>
          <a:p>
            <a:r>
              <a:rPr lang="cs-CZ" b="1" dirty="0">
                <a:latin typeface="Calibri" pitchFamily="34" charset="0"/>
              </a:rPr>
              <a:t>Datum vytvoření: </a:t>
            </a:r>
            <a:r>
              <a:rPr lang="cs-CZ" b="1" dirty="0" smtClean="0">
                <a:latin typeface="Calibri" pitchFamily="34" charset="0"/>
              </a:rPr>
              <a:t>leden 2012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Ročník: </a:t>
            </a:r>
            <a:r>
              <a:rPr lang="cs-CZ" b="1" dirty="0" smtClean="0">
                <a:latin typeface="Calibri" pitchFamily="34" charset="0"/>
              </a:rPr>
              <a:t>8.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Vzdělávací oblast: Člověk a příroda</a:t>
            </a:r>
          </a:p>
          <a:p>
            <a:r>
              <a:rPr lang="cs-CZ" b="1" dirty="0">
                <a:latin typeface="Calibri" pitchFamily="34" charset="0"/>
              </a:rPr>
              <a:t>Vzdělávací obor: Přírodopis</a:t>
            </a:r>
          </a:p>
          <a:p>
            <a:r>
              <a:rPr lang="cs-CZ" b="1" dirty="0">
                <a:latin typeface="Calibri" pitchFamily="34" charset="0"/>
              </a:rPr>
              <a:t>Tematický okruh: Biologie </a:t>
            </a:r>
            <a:r>
              <a:rPr lang="cs-CZ" b="1" dirty="0" smtClean="0">
                <a:latin typeface="Calibri" pitchFamily="34" charset="0"/>
              </a:rPr>
              <a:t>člověka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Téma</a:t>
            </a:r>
            <a:r>
              <a:rPr lang="cs-CZ" b="1" dirty="0" smtClean="0">
                <a:latin typeface="Calibri" pitchFamily="34" charset="0"/>
              </a:rPr>
              <a:t>: Dýchací soustava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39552" y="6151400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Calibri" pitchFamily="34" charset="0"/>
              </a:rPr>
              <a:t>Autorem materiálu a všech jeho částí, není-li uvedeno jinak, je Mgr. Jitka Žejdlíková</a:t>
            </a:r>
          </a:p>
        </p:txBody>
      </p:sp>
    </p:spTree>
    <p:extLst>
      <p:ext uri="{BB962C8B-B14F-4D97-AF65-F5344CB8AC3E}">
        <p14:creationId xmlns:p14="http://schemas.microsoft.com/office/powerpoint/2010/main" val="337339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Dýchací soustava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11960" y="1844824"/>
            <a:ext cx="3246002" cy="442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259632" y="2060848"/>
            <a:ext cx="1375698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+mj-lt"/>
              </a:rPr>
              <a:t>dutina nosní</a:t>
            </a:r>
          </a:p>
          <a:p>
            <a:endParaRPr lang="cs-CZ" b="1" dirty="0" smtClean="0">
              <a:latin typeface="+mj-lt"/>
            </a:endParaRPr>
          </a:p>
          <a:p>
            <a:r>
              <a:rPr lang="cs-CZ" b="1" dirty="0" smtClean="0">
                <a:latin typeface="+mj-lt"/>
              </a:rPr>
              <a:t>dutina ústní</a:t>
            </a:r>
          </a:p>
          <a:p>
            <a:endParaRPr lang="cs-CZ" b="1" dirty="0" smtClean="0">
              <a:latin typeface="+mj-lt"/>
            </a:endParaRPr>
          </a:p>
          <a:p>
            <a:r>
              <a:rPr lang="cs-CZ" b="1" dirty="0" smtClean="0">
                <a:latin typeface="+mj-lt"/>
              </a:rPr>
              <a:t>hrtan</a:t>
            </a:r>
          </a:p>
          <a:p>
            <a:endParaRPr lang="cs-CZ" b="1" dirty="0" smtClean="0">
              <a:latin typeface="+mj-lt"/>
            </a:endParaRPr>
          </a:p>
          <a:p>
            <a:r>
              <a:rPr lang="cs-CZ" b="1" dirty="0" smtClean="0">
                <a:latin typeface="+mj-lt"/>
              </a:rPr>
              <a:t>průdušnice</a:t>
            </a:r>
          </a:p>
          <a:p>
            <a:endParaRPr lang="cs-CZ" b="1" dirty="0" smtClean="0">
              <a:latin typeface="+mj-lt"/>
            </a:endParaRPr>
          </a:p>
          <a:p>
            <a:r>
              <a:rPr lang="cs-CZ" b="1" dirty="0" smtClean="0">
                <a:latin typeface="+mj-lt"/>
              </a:rPr>
              <a:t>průdušky</a:t>
            </a:r>
          </a:p>
          <a:p>
            <a:endParaRPr lang="cs-CZ" b="1" dirty="0" smtClean="0">
              <a:latin typeface="+mj-lt"/>
            </a:endParaRPr>
          </a:p>
          <a:p>
            <a:r>
              <a:rPr lang="cs-CZ" b="1" dirty="0" smtClean="0">
                <a:latin typeface="+mj-lt"/>
              </a:rPr>
              <a:t>průdušinky</a:t>
            </a:r>
          </a:p>
          <a:p>
            <a:endParaRPr lang="cs-CZ" b="1" dirty="0" smtClean="0">
              <a:latin typeface="+mj-lt"/>
            </a:endParaRPr>
          </a:p>
          <a:p>
            <a:r>
              <a:rPr lang="cs-CZ" b="1" dirty="0" smtClean="0">
                <a:latin typeface="+mj-lt"/>
              </a:rPr>
              <a:t>plíce</a:t>
            </a:r>
            <a:endParaRPr lang="cs-CZ" b="1" dirty="0">
              <a:latin typeface="+mj-lt"/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2611284" y="2276872"/>
            <a:ext cx="2464772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611284" y="2852936"/>
            <a:ext cx="26087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1935458" y="3356992"/>
            <a:ext cx="3644654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2483768" y="3907507"/>
            <a:ext cx="33123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2339752" y="4437112"/>
            <a:ext cx="3456384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V="1">
            <a:off x="2483768" y="4797152"/>
            <a:ext cx="273630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1935458" y="5229200"/>
            <a:ext cx="3140598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7542486" y="5754167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2032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Dýchání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přísun kyslíku do krve</a:t>
            </a:r>
          </a:p>
          <a:p>
            <a:r>
              <a:rPr lang="cs-CZ" dirty="0" smtClean="0"/>
              <a:t>odvádění oxidu uhličitého z organismu</a:t>
            </a:r>
          </a:p>
          <a:p>
            <a:r>
              <a:rPr lang="cs-CZ" dirty="0" smtClean="0"/>
              <a:t>řídí ho prodloužená mícha</a:t>
            </a:r>
          </a:p>
          <a:p>
            <a:r>
              <a:rPr lang="cs-CZ" dirty="0" smtClean="0"/>
              <a:t>dýcháme i ve spánku</a:t>
            </a:r>
          </a:p>
          <a:p>
            <a:endParaRPr lang="cs-CZ" dirty="0"/>
          </a:p>
          <a:p>
            <a:r>
              <a:rPr lang="cs-CZ" b="1" dirty="0" smtClean="0"/>
              <a:t>dýchání vnější</a:t>
            </a:r>
            <a:r>
              <a:rPr lang="cs-CZ" dirty="0" smtClean="0"/>
              <a:t>– výměna plynů mezi plícemi a krví</a:t>
            </a:r>
          </a:p>
          <a:p>
            <a:r>
              <a:rPr lang="cs-CZ" b="1" dirty="0" smtClean="0"/>
              <a:t>dýchání vnitřní</a:t>
            </a:r>
            <a:r>
              <a:rPr lang="cs-CZ" dirty="0" smtClean="0"/>
              <a:t>- výměna plynů mezi krví a tkáňovými buňkami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28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Plíce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96128"/>
            <a:ext cx="8248708" cy="4429151"/>
          </a:xfrm>
        </p:spPr>
        <p:txBody>
          <a:bodyPr/>
          <a:lstStyle/>
          <a:p>
            <a:r>
              <a:rPr lang="cs-CZ" dirty="0" smtClean="0"/>
              <a:t>mají šedorůžovou barvu</a:t>
            </a:r>
          </a:p>
          <a:p>
            <a:r>
              <a:rPr lang="cs-CZ" dirty="0" smtClean="0"/>
              <a:t>uloženy v dutině hrudní</a:t>
            </a:r>
          </a:p>
          <a:p>
            <a:r>
              <a:rPr lang="cs-CZ" dirty="0" smtClean="0"/>
              <a:t>pokrývá je poplicnice</a:t>
            </a:r>
          </a:p>
          <a:p>
            <a:r>
              <a:rPr lang="cs-CZ" dirty="0" smtClean="0"/>
              <a:t>tvořeny dvěma laloky</a:t>
            </a:r>
          </a:p>
          <a:p>
            <a:r>
              <a:rPr lang="cs-CZ" dirty="0" smtClean="0"/>
              <a:t>levý lalok je menší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668" y="1916832"/>
            <a:ext cx="3810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638672" y="5949280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495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0648"/>
            <a:ext cx="6553200" cy="361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668344" y="3429000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59632" y="4221088"/>
            <a:ext cx="941796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průdušnice				8. terciární průdušky			</a:t>
            </a:r>
          </a:p>
          <a:p>
            <a:pPr marL="342900" indent="-342900">
              <a:buAutoNum type="arabicPeriod"/>
            </a:pPr>
            <a:r>
              <a:rPr lang="cs-CZ" dirty="0" smtClean="0"/>
              <a:t>vlásečnice s okysličenou krví		9. sekundární průdušky</a:t>
            </a:r>
          </a:p>
          <a:p>
            <a:pPr marL="342900" indent="-342900">
              <a:buAutoNum type="arabicPeriod"/>
            </a:pPr>
            <a:r>
              <a:rPr lang="cs-CZ" dirty="0" smtClean="0"/>
              <a:t>vlásečnice s odkysličenou krví		10. primární průdušky</a:t>
            </a:r>
          </a:p>
          <a:p>
            <a:pPr marL="342900" indent="-342900">
              <a:buAutoNum type="arabicPeriod"/>
            </a:pPr>
            <a:r>
              <a:rPr lang="cs-CZ" dirty="0" smtClean="0"/>
              <a:t>plicní sklípek				11. hrtan	</a:t>
            </a:r>
          </a:p>
          <a:p>
            <a:pPr marL="342900" indent="-342900">
              <a:buAutoNum type="arabicPeriod"/>
            </a:pPr>
            <a:r>
              <a:rPr lang="cs-CZ" dirty="0" smtClean="0"/>
              <a:t>plicní váček</a:t>
            </a:r>
          </a:p>
          <a:p>
            <a:pPr marL="342900" indent="-342900">
              <a:buAutoNum type="arabicPeriod"/>
            </a:pPr>
            <a:r>
              <a:rPr lang="cs-CZ" dirty="0" smtClean="0"/>
              <a:t>plicní lalok</a:t>
            </a:r>
          </a:p>
          <a:p>
            <a:pPr marL="342900" indent="-342900">
              <a:buAutoNum type="arabicPeriod"/>
            </a:pPr>
            <a:r>
              <a:rPr lang="cs-CZ" dirty="0" smtClean="0"/>
              <a:t>průdušinky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522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Plicní ventilace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57370"/>
            <a:ext cx="8535892" cy="4429151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výměna plynů mezi vnějším prostředím a krví</a:t>
            </a:r>
          </a:p>
          <a:p>
            <a:pPr>
              <a:buFontTx/>
              <a:buChar char="-"/>
            </a:pPr>
            <a:r>
              <a:rPr lang="cs-CZ" dirty="0" smtClean="0"/>
              <a:t>můžeme zadržovat dech</a:t>
            </a:r>
          </a:p>
          <a:p>
            <a:pPr>
              <a:buFontTx/>
              <a:buChar char="-"/>
            </a:pPr>
            <a:r>
              <a:rPr lang="cs-CZ" dirty="0" smtClean="0"/>
              <a:t>má dvě fáze: 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vdech</a:t>
            </a:r>
            <a:r>
              <a:rPr lang="cs-CZ" dirty="0" smtClean="0"/>
              <a:t> a 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výdech</a:t>
            </a:r>
          </a:p>
          <a:p>
            <a:pPr>
              <a:buFontTx/>
              <a:buChar char="-"/>
            </a:pPr>
            <a:r>
              <a:rPr lang="cs-CZ" dirty="0" smtClean="0"/>
              <a:t>dýcháme pomocí dýchacích svalů: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bránice</a:t>
            </a:r>
            <a:r>
              <a:rPr lang="cs-CZ" dirty="0" smtClean="0"/>
              <a:t> a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mezižeberní svaly</a:t>
            </a:r>
          </a:p>
          <a:p>
            <a:pPr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4611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87624" y="836712"/>
            <a:ext cx="734169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  <a:latin typeface="+mj-lt"/>
              </a:rPr>
              <a:t>Dechová frekvence</a:t>
            </a:r>
          </a:p>
          <a:p>
            <a:pPr marL="457200" indent="-457200">
              <a:buFontTx/>
              <a:buChar char="-"/>
            </a:pPr>
            <a:r>
              <a:rPr lang="cs-CZ" sz="3200" dirty="0" smtClean="0">
                <a:latin typeface="+mj-lt"/>
              </a:rPr>
              <a:t>počet vdechů a výdechů za 1 minutu</a:t>
            </a:r>
          </a:p>
          <a:p>
            <a:pPr marL="457200" indent="-457200">
              <a:buFontTx/>
              <a:buChar char="-"/>
            </a:pPr>
            <a:r>
              <a:rPr lang="cs-CZ" sz="3200" dirty="0" smtClean="0">
                <a:latin typeface="+mj-lt"/>
              </a:rPr>
              <a:t>dospělý člověk se nadechne 16 – 18 krát</a:t>
            </a:r>
          </a:p>
          <a:p>
            <a:pPr marL="457200" indent="-457200">
              <a:buFontTx/>
              <a:buChar char="-"/>
            </a:pPr>
            <a:r>
              <a:rPr lang="cs-CZ" sz="3200" dirty="0" smtClean="0">
                <a:latin typeface="+mj-lt"/>
              </a:rPr>
              <a:t>dítě se nadechne 20 – 26 krát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331640" y="3140968"/>
            <a:ext cx="741453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  <a:latin typeface="+mj-lt"/>
              </a:rPr>
              <a:t>Kyslíkový dluh</a:t>
            </a:r>
          </a:p>
          <a:p>
            <a:pPr marL="457200" indent="-457200">
              <a:buFontTx/>
              <a:buChar char="-"/>
            </a:pPr>
            <a:r>
              <a:rPr lang="cs-CZ" sz="3200" dirty="0" smtClean="0">
                <a:latin typeface="+mj-lt"/>
              </a:rPr>
              <a:t>při námaze se spotřeba kyslíku zvyšuje a </a:t>
            </a:r>
          </a:p>
          <a:p>
            <a:r>
              <a:rPr lang="cs-CZ" sz="3200" dirty="0">
                <a:latin typeface="+mj-lt"/>
              </a:rPr>
              <a:t>	</a:t>
            </a:r>
            <a:r>
              <a:rPr lang="cs-CZ" sz="3200" dirty="0" smtClean="0">
                <a:latin typeface="+mj-lt"/>
              </a:rPr>
              <a:t>tím se zrychluje dýchání</a:t>
            </a:r>
            <a:endParaRPr lang="cs-CZ" sz="3200" dirty="0">
              <a:latin typeface="+mj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5157192"/>
            <a:ext cx="8486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Úkol:  	Jedním nadechnutím vdechneme  0,5 litru vzduchu, z něhož se vstřebá</a:t>
            </a:r>
          </a:p>
          <a:p>
            <a:r>
              <a:rPr lang="cs-CZ" dirty="0" smtClean="0"/>
              <a:t>	0,25 litru kyslíku. Kolik kyslíku člověk spotřebuje za hodinu, za den, za rok.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524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Kapacita plic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3028627"/>
              </p:ext>
            </p:extLst>
          </p:nvPr>
        </p:nvGraphicFramePr>
        <p:xfrm>
          <a:off x="466725" y="1857375"/>
          <a:ext cx="8248650" cy="330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65115"/>
                <a:gridCol w="1152128"/>
                <a:gridCol w="443140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Dechový objem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+mj-lt"/>
                        </a:rPr>
                        <a:t>0,5 l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množství vzduchu</a:t>
                      </a:r>
                      <a:r>
                        <a:rPr lang="cs-CZ" baseline="0" dirty="0" smtClean="0">
                          <a:latin typeface="+mj-lt"/>
                        </a:rPr>
                        <a:t> vdechnuté v klidu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Vdechový rezervní objem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+mj-lt"/>
                        </a:rPr>
                        <a:t>2 – 2,5 l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množství vzduchu,</a:t>
                      </a:r>
                      <a:r>
                        <a:rPr lang="cs-CZ" baseline="0" dirty="0" smtClean="0">
                          <a:latin typeface="+mj-lt"/>
                        </a:rPr>
                        <a:t> které je možné nadechnout po normálním vdechu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Výdechový rezervní objem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+mj-lt"/>
                        </a:rPr>
                        <a:t>1 – 1,5 l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cs-CZ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množství vzduchu,</a:t>
                      </a:r>
                      <a:r>
                        <a:rPr kumimoji="1" lang="cs-CZ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které je možné vydechnout po normálním výdechu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Vitální kapacita plic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+mj-lt"/>
                        </a:rPr>
                        <a:t>4,5 l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maximální množství vzduchu, které lze vydechnout po největším nádechu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Rezervní plicní objem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+mj-lt"/>
                        </a:rPr>
                        <a:t>1,5 l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množství vzduchu zbývající v těle</a:t>
                      </a:r>
                      <a:r>
                        <a:rPr lang="cs-CZ" baseline="0" dirty="0" smtClean="0">
                          <a:latin typeface="+mj-lt"/>
                        </a:rPr>
                        <a:t> po maximálním výdechu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Celková kapacita plic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+mj-lt"/>
                        </a:rPr>
                        <a:t>6 l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vitální kapacita plic a rezervní plicní objem</a:t>
                      </a:r>
                      <a:endParaRPr lang="cs-CZ" dirty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749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Použité obrázky</a:t>
            </a:r>
            <a:br>
              <a:rPr lang="cs-CZ" dirty="0"/>
            </a:br>
            <a:r>
              <a:rPr lang="cs-CZ" sz="1600" dirty="0" smtClean="0"/>
              <a:t>: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48708" cy="44291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1. [cit</a:t>
            </a:r>
            <a:r>
              <a:rPr lang="cs-CZ" sz="1400" dirty="0">
                <a:solidFill>
                  <a:schemeClr val="tx1"/>
                </a:solidFill>
              </a:rPr>
              <a:t>. 2012-01-03] autor </a:t>
            </a:r>
            <a:r>
              <a:rPr lang="cs-CZ" sz="1400" dirty="0" err="1" smtClean="0">
                <a:solidFill>
                  <a:schemeClr val="tx1"/>
                </a:solidFill>
              </a:rPr>
              <a:t>LadyofHats</a:t>
            </a:r>
            <a:r>
              <a:rPr lang="cs-CZ" sz="1400" dirty="0" smtClean="0">
                <a:solidFill>
                  <a:schemeClr val="tx1"/>
                </a:solidFill>
              </a:rPr>
              <a:t> Dostupný </a:t>
            </a:r>
            <a:r>
              <a:rPr lang="en-US" sz="1400" dirty="0">
                <a:solidFill>
                  <a:schemeClr val="tx1"/>
                </a:solidFill>
              </a:rPr>
              <a:t>pod </a:t>
            </a:r>
            <a:r>
              <a:rPr lang="en-US" sz="1400" dirty="0" err="1">
                <a:solidFill>
                  <a:schemeClr val="tx1"/>
                </a:solidFill>
              </a:rPr>
              <a:t>licenc</a:t>
            </a:r>
            <a:r>
              <a:rPr lang="cs-CZ" sz="1400" dirty="0">
                <a:solidFill>
                  <a:schemeClr val="tx1"/>
                </a:solidFill>
              </a:rPr>
              <a:t>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 http://</a:t>
            </a:r>
            <a:r>
              <a:rPr lang="cs-CZ" sz="1400" dirty="0" smtClean="0">
                <a:solidFill>
                  <a:schemeClr val="tx1"/>
                </a:solidFill>
              </a:rPr>
              <a:t>commons.wikimedia.org/wiki/File:Respiratory_system_complete_en.svg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2.</a:t>
            </a:r>
            <a:r>
              <a:rPr lang="cs-CZ" sz="1400" dirty="0">
                <a:solidFill>
                  <a:schemeClr val="tx1"/>
                </a:solidFill>
              </a:rPr>
              <a:t> [cit. 2012-01-03] autor </a:t>
            </a:r>
            <a:r>
              <a:rPr lang="cs-CZ" sz="1400" dirty="0" err="1" smtClean="0">
                <a:solidFill>
                  <a:schemeClr val="tx1"/>
                </a:solidFill>
              </a:rPr>
              <a:t>AndreasHeinemannDostupný</a:t>
            </a:r>
            <a:r>
              <a:rPr lang="cs-CZ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>
                <a:solidFill>
                  <a:schemeClr val="tx1"/>
                </a:solidFill>
              </a:rPr>
              <a:t>pod </a:t>
            </a:r>
            <a:r>
              <a:rPr lang="en-US" sz="1400" dirty="0" err="1">
                <a:solidFill>
                  <a:schemeClr val="tx1"/>
                </a:solidFill>
              </a:rPr>
              <a:t>licenc</a:t>
            </a:r>
            <a:r>
              <a:rPr lang="cs-CZ" sz="1400" dirty="0">
                <a:solidFill>
                  <a:schemeClr val="tx1"/>
                </a:solidFill>
              </a:rPr>
              <a:t>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 http://commons.wikimedia.org/wiki/File:Thorax_Lung_3d_from_ct_scans.jpg</a:t>
            </a:r>
            <a:endParaRPr lang="cs-CZ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3</a:t>
            </a:r>
            <a:r>
              <a:rPr lang="cs-CZ" sz="1400" dirty="0">
                <a:solidFill>
                  <a:schemeClr val="tx1"/>
                </a:solidFill>
              </a:rPr>
              <a:t>. [cit. 2012-01-03] autor  </a:t>
            </a:r>
            <a:r>
              <a:rPr lang="cs-CZ" sz="1400" dirty="0" err="1" smtClean="0">
                <a:solidFill>
                  <a:schemeClr val="tx1"/>
                </a:solidFill>
              </a:rPr>
              <a:t>RastrojoDostupný</a:t>
            </a:r>
            <a:r>
              <a:rPr lang="cs-CZ" sz="1400" dirty="0" smtClean="0">
                <a:solidFill>
                  <a:schemeClr val="tx1"/>
                </a:solidFill>
              </a:rPr>
              <a:t> </a:t>
            </a:r>
            <a:r>
              <a:rPr lang="en-US" sz="1400" dirty="0">
                <a:solidFill>
                  <a:schemeClr val="tx1"/>
                </a:solidFill>
              </a:rPr>
              <a:t>pod </a:t>
            </a:r>
            <a:r>
              <a:rPr lang="en-US" sz="1400" dirty="0" err="1">
                <a:solidFill>
                  <a:schemeClr val="tx1"/>
                </a:solidFill>
              </a:rPr>
              <a:t>licenc</a:t>
            </a:r>
            <a:r>
              <a:rPr lang="cs-CZ" sz="1400" dirty="0">
                <a:solidFill>
                  <a:schemeClr val="tx1"/>
                </a:solidFill>
              </a:rPr>
              <a:t>í </a:t>
            </a:r>
            <a:r>
              <a:rPr lang="cs-CZ" sz="1400" dirty="0" err="1">
                <a:solidFill>
                  <a:schemeClr val="tx1"/>
                </a:solidFill>
              </a:rPr>
              <a:t>Creative</a:t>
            </a: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err="1">
                <a:solidFill>
                  <a:schemeClr val="tx1"/>
                </a:solidFill>
              </a:rPr>
              <a:t>Commons</a:t>
            </a:r>
            <a:r>
              <a:rPr lang="cs-CZ" sz="1400" dirty="0">
                <a:solidFill>
                  <a:schemeClr val="tx1"/>
                </a:solidFill>
              </a:rPr>
              <a:t> na www: http://commons.wikimedia.org/wiki/File:Diagrama_de_los_pulmones.svg</a:t>
            </a:r>
          </a:p>
        </p:txBody>
      </p:sp>
    </p:spTree>
    <p:extLst>
      <p:ext uri="{BB962C8B-B14F-4D97-AF65-F5344CB8AC3E}">
        <p14:creationId xmlns:p14="http://schemas.microsoft.com/office/powerpoint/2010/main" val="5543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+mj-lt"/>
              </a:rPr>
              <a:t>Prezentace je věnována problematice lidského dýchání, může se využít k výkladu, opakování i procvičení tohoto tématu v </a:t>
            </a:r>
            <a:r>
              <a:rPr lang="cs-CZ">
                <a:latin typeface="+mj-lt"/>
              </a:rPr>
              <a:t>hodinách </a:t>
            </a:r>
            <a:r>
              <a:rPr lang="cs-CZ" smtClean="0">
                <a:latin typeface="+mj-lt"/>
              </a:rPr>
              <a:t>přírodopisu.</a:t>
            </a:r>
            <a:endParaRPr lang="cs-CZ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98317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Welcome">
      <a:dk1>
        <a:sysClr val="windowText" lastClr="000000"/>
      </a:dk1>
      <a:lt1>
        <a:sysClr val="window" lastClr="FFFFFF"/>
      </a:lt1>
      <a:dk2>
        <a:srgbClr val="00272B"/>
      </a:dk2>
      <a:lt2>
        <a:srgbClr val="F7F7FF"/>
      </a:lt2>
      <a:accent1>
        <a:srgbClr val="006AED"/>
      </a:accent1>
      <a:accent2>
        <a:srgbClr val="0087BF"/>
      </a:accent2>
      <a:accent3>
        <a:srgbClr val="5D974B"/>
      </a:accent3>
      <a:accent4>
        <a:srgbClr val="9DBB3F"/>
      </a:accent4>
      <a:accent5>
        <a:srgbClr val="C77CC7"/>
      </a:accent5>
      <a:accent6>
        <a:srgbClr val="996699"/>
      </a:accent6>
      <a:hlink>
        <a:srgbClr val="E78707"/>
      </a:hlink>
      <a:folHlink>
        <a:srgbClr val="C618BA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potůčku</Template>
  <TotalTime>55</TotalTime>
  <Words>357</Words>
  <Application>Microsoft Office PowerPoint</Application>
  <PresentationFormat>Předvádění na obrazovce (4:3)</PresentationFormat>
  <Paragraphs>86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Brooklet</vt:lpstr>
      <vt:lpstr>Prezentace aplikace PowerPoint</vt:lpstr>
      <vt:lpstr>Dýchací soustava</vt:lpstr>
      <vt:lpstr>Dýchání</vt:lpstr>
      <vt:lpstr>Plíce</vt:lpstr>
      <vt:lpstr>Prezentace aplikace PowerPoint</vt:lpstr>
      <vt:lpstr>Plicní ventilace</vt:lpstr>
      <vt:lpstr>Prezentace aplikace PowerPoint</vt:lpstr>
      <vt:lpstr>Kapacita plic</vt:lpstr>
      <vt:lpstr>Použité obrázky :  </vt:lpstr>
      <vt:lpstr>Metodika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Kosterní soustava</dc:title>
  <dc:creator>Michal</dc:creator>
  <cp:lastModifiedBy>Michal Žejdlík</cp:lastModifiedBy>
  <cp:revision>20</cp:revision>
  <dcterms:created xsi:type="dcterms:W3CDTF">2011-11-07T20:36:47Z</dcterms:created>
  <dcterms:modified xsi:type="dcterms:W3CDTF">2012-03-04T14:35:30Z</dcterms:modified>
</cp:coreProperties>
</file>