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7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5" r:id="rId14"/>
    <p:sldId id="273" r:id="rId15"/>
    <p:sldId id="274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43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6.5.2012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" t="9923" r="3369" b="10033"/>
          <a:stretch>
            <a:fillRect/>
          </a:stretch>
        </p:blipFill>
        <p:spPr bwMode="auto">
          <a:xfrm>
            <a:off x="2247886" y="332656"/>
            <a:ext cx="4824412" cy="9302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91880" y="1412776"/>
            <a:ext cx="26470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b="1" smtClean="0">
                <a:solidFill>
                  <a:srgbClr val="1E2051"/>
                </a:solidFill>
                <a:latin typeface="Calibri" pitchFamily="34" charset="0"/>
              </a:rPr>
              <a:t>VY_32_INOVACE_PŘČL.07</a:t>
            </a:r>
            <a:endParaRPr lang="cs-CZ" b="1" dirty="0">
              <a:solidFill>
                <a:srgbClr val="1E2051"/>
              </a:solidFill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86000" y="2413338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latin typeface="Calibri" pitchFamily="34" charset="0"/>
              </a:rPr>
              <a:t>Autor: Mgr. Jitka Žejdlíková</a:t>
            </a:r>
          </a:p>
          <a:p>
            <a:r>
              <a:rPr lang="cs-CZ" b="1" dirty="0">
                <a:latin typeface="Calibri" pitchFamily="34" charset="0"/>
              </a:rPr>
              <a:t>Datum vytvoření: </a:t>
            </a:r>
            <a:r>
              <a:rPr lang="cs-CZ" b="1" dirty="0" smtClean="0">
                <a:latin typeface="Calibri" pitchFamily="34" charset="0"/>
              </a:rPr>
              <a:t>leden 2012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Ročník: </a:t>
            </a:r>
            <a:r>
              <a:rPr lang="cs-CZ" b="1" dirty="0" smtClean="0">
                <a:latin typeface="Calibri" pitchFamily="34" charset="0"/>
              </a:rPr>
              <a:t>8.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Vzdělávací oblast: Člověk a příroda</a:t>
            </a:r>
          </a:p>
          <a:p>
            <a:r>
              <a:rPr lang="cs-CZ" b="1" dirty="0">
                <a:latin typeface="Calibri" pitchFamily="34" charset="0"/>
              </a:rPr>
              <a:t>Vzdělávací obor: Přírodopis</a:t>
            </a:r>
          </a:p>
          <a:p>
            <a:r>
              <a:rPr lang="cs-CZ" b="1" dirty="0">
                <a:latin typeface="Calibri" pitchFamily="34" charset="0"/>
              </a:rPr>
              <a:t>Tematický okruh: Biologie </a:t>
            </a:r>
            <a:r>
              <a:rPr lang="cs-CZ" b="1" dirty="0" smtClean="0">
                <a:latin typeface="Calibri" pitchFamily="34" charset="0"/>
              </a:rPr>
              <a:t>člověka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Téma</a:t>
            </a:r>
            <a:r>
              <a:rPr lang="cs-CZ" b="1" dirty="0" smtClean="0">
                <a:latin typeface="Calibri" pitchFamily="34" charset="0"/>
              </a:rPr>
              <a:t>: Trávicí soustava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6151400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Calibri" pitchFamily="34" charset="0"/>
              </a:rPr>
              <a:t>Autorem materiálu a všech jeho částí, není-li uvedeno jinak, je Mgr. Jitka Žejdlíková</a:t>
            </a:r>
          </a:p>
        </p:txBody>
      </p:sp>
    </p:spTree>
    <p:extLst>
      <p:ext uri="{BB962C8B-B14F-4D97-AF65-F5344CB8AC3E}">
        <p14:creationId xmlns:p14="http://schemas.microsoft.com/office/powerpoint/2010/main" val="337339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trávicí soustavy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Příjem potravy</a:t>
            </a:r>
          </a:p>
          <a:p>
            <a:r>
              <a:rPr lang="cs-CZ" sz="3600" dirty="0" smtClean="0"/>
              <a:t>Zpracování  potravy</a:t>
            </a:r>
          </a:p>
          <a:p>
            <a:r>
              <a:rPr lang="cs-CZ" sz="3600" dirty="0" smtClean="0"/>
              <a:t>Vstřebání potřebných látek</a:t>
            </a:r>
          </a:p>
          <a:p>
            <a:r>
              <a:rPr lang="cs-CZ" sz="3600" dirty="0" smtClean="0"/>
              <a:t>Vyloučení nepotřebných látek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902032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Zpracování potravy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57370"/>
            <a:ext cx="8856984" cy="4429151"/>
          </a:xfrm>
        </p:spPr>
        <p:txBody>
          <a:bodyPr/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Mechanické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smtClean="0"/>
              <a:t>– zuby, jazyk, žaludek</a:t>
            </a:r>
            <a:r>
              <a:rPr lang="cs-CZ" sz="3200" dirty="0" smtClean="0"/>
              <a:t>   				             rozmělnění potravy</a:t>
            </a:r>
          </a:p>
          <a:p>
            <a:endParaRPr lang="cs-CZ" dirty="0"/>
          </a:p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Chemické</a:t>
            </a:r>
            <a:r>
              <a:rPr lang="cs-CZ" sz="3200" dirty="0" smtClean="0"/>
              <a:t> -  rozložení potravy na  jednoduché 		        látky, které se  vstřebají do krve</a:t>
            </a:r>
          </a:p>
          <a:p>
            <a:endParaRPr lang="cs-CZ" sz="3200" dirty="0" smtClean="0"/>
          </a:p>
          <a:p>
            <a:pPr marL="2286000" lvl="5" indent="0">
              <a:buNone/>
            </a:pP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97281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60648"/>
            <a:ext cx="4498429" cy="62248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164288" y="6116169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4954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Části trávicí soustavy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43808" y="1556792"/>
            <a:ext cx="8248708" cy="4429151"/>
          </a:xfrm>
        </p:spPr>
        <p:txBody>
          <a:bodyPr/>
          <a:lstStyle/>
          <a:p>
            <a:r>
              <a:rPr lang="cs-CZ" dirty="0" smtClean="0"/>
              <a:t>Ústní dutina</a:t>
            </a:r>
          </a:p>
          <a:p>
            <a:r>
              <a:rPr lang="cs-CZ" dirty="0" smtClean="0"/>
              <a:t>Hltan</a:t>
            </a:r>
          </a:p>
          <a:p>
            <a:r>
              <a:rPr lang="cs-CZ" dirty="0" smtClean="0"/>
              <a:t>Jícen</a:t>
            </a:r>
          </a:p>
          <a:p>
            <a:r>
              <a:rPr lang="cs-CZ" dirty="0" smtClean="0"/>
              <a:t>Žaludek</a:t>
            </a:r>
          </a:p>
          <a:p>
            <a:r>
              <a:rPr lang="cs-CZ" dirty="0" smtClean="0"/>
              <a:t>Tenké střevo</a:t>
            </a:r>
          </a:p>
          <a:p>
            <a:r>
              <a:rPr lang="cs-CZ" dirty="0" smtClean="0"/>
              <a:t>Tlusté střevo</a:t>
            </a:r>
          </a:p>
          <a:p>
            <a:r>
              <a:rPr lang="cs-CZ" dirty="0" smtClean="0"/>
              <a:t>Konečník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5226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Ústní dutina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Rozkousání a rozmělnění potravy</a:t>
            </a:r>
          </a:p>
          <a:p>
            <a:pPr lvl="1"/>
            <a:r>
              <a:rPr lang="cs-CZ" sz="3200" dirty="0" smtClean="0"/>
              <a:t>zuby a jazyk</a:t>
            </a:r>
          </a:p>
          <a:p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Částečné natrávení potravy </a:t>
            </a:r>
            <a:endParaRPr lang="cs-CZ" dirty="0" smtClean="0"/>
          </a:p>
          <a:p>
            <a:pPr lvl="1"/>
            <a:r>
              <a:rPr lang="cs-CZ" sz="3200" dirty="0" smtClean="0"/>
              <a:t>sliny, enzymy</a:t>
            </a:r>
          </a:p>
          <a:p>
            <a:endParaRPr lang="cs-CZ" dirty="0" smtClean="0"/>
          </a:p>
          <a:p>
            <a:pPr marL="457200" lvl="1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492896"/>
            <a:ext cx="2763371" cy="3966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96136" y="6309320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4611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3816424" cy="1162050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Zuby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99992" y="785794"/>
            <a:ext cx="4017188" cy="5643602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Mléčný chrup</a:t>
            </a:r>
          </a:p>
          <a:p>
            <a:pPr marL="0" indent="0" algn="ctr">
              <a:buNone/>
            </a:pPr>
            <a:r>
              <a:rPr lang="cs-CZ" dirty="0" smtClean="0"/>
              <a:t>- obsahuje </a:t>
            </a:r>
            <a:r>
              <a:rPr lang="cs-CZ" dirty="0"/>
              <a:t>24 zubů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65010" y="1988840"/>
            <a:ext cx="3918958" cy="442915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Trvalý chrup</a:t>
            </a:r>
          </a:p>
          <a:p>
            <a:r>
              <a:rPr lang="cs-CZ" sz="3200" dirty="0" smtClean="0"/>
              <a:t>- obsahuje 32 zubů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50581" y="3601527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437230"/>
            <a:ext cx="3810000" cy="2552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0" y="5620598"/>
            <a:ext cx="412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</a:t>
            </a:r>
            <a:endParaRPr lang="cs-CZ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5497" y="2169736"/>
            <a:ext cx="3132813" cy="2543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980925"/>
            <a:ext cx="2060848" cy="16486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936018" y="6260271"/>
            <a:ext cx="412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5242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40768"/>
            <a:ext cx="4202562" cy="5083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8570" y="188640"/>
            <a:ext cx="8229600" cy="1143000"/>
          </a:xfrm>
        </p:spPr>
        <p:txBody>
          <a:bodyPr/>
          <a:lstStyle/>
          <a:p>
            <a:r>
              <a:rPr lang="cs-CZ" dirty="0" smtClean="0"/>
              <a:t>Stavba zubu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795978" y="1340768"/>
            <a:ext cx="4038600" cy="378621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dirty="0" smtClean="0"/>
              <a:t>A </a:t>
            </a:r>
            <a:r>
              <a:rPr lang="cs-CZ" sz="3200" dirty="0"/>
              <a:t> </a:t>
            </a:r>
            <a:r>
              <a:rPr lang="cs-CZ" sz="3200" dirty="0" smtClean="0"/>
              <a:t>	</a:t>
            </a:r>
            <a:r>
              <a:rPr lang="cs-CZ" sz="3200" b="1" dirty="0" smtClean="0"/>
              <a:t>korunka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>B 	</a:t>
            </a:r>
            <a:r>
              <a:rPr lang="cs-CZ" sz="3200" b="1" dirty="0" smtClean="0"/>
              <a:t>kořen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1.	zubní sklovina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2.	zubovina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>3</a:t>
            </a:r>
            <a:r>
              <a:rPr lang="cs-CZ" sz="3200" dirty="0" smtClean="0"/>
              <a:t>.	zubní dřeň</a:t>
            </a:r>
            <a:br>
              <a:rPr lang="cs-CZ" sz="3200" dirty="0" smtClean="0"/>
            </a:br>
            <a:r>
              <a:rPr lang="cs-CZ" sz="3200" dirty="0" smtClean="0"/>
              <a:t>4.	dáseň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5.	zubní cement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6.	čelistní kost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7.	céva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8.	nerv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7" y="593998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37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 a chuť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dirty="0" smtClean="0">
                <a:latin typeface="+mj-lt"/>
              </a:rPr>
              <a:t>Na jazyku vnímáme tyto chutě</a:t>
            </a:r>
          </a:p>
          <a:p>
            <a:pPr marL="0" indent="0">
              <a:buNone/>
            </a:pPr>
            <a:endParaRPr lang="cs-CZ" sz="3200" dirty="0" smtClean="0">
              <a:latin typeface="+mj-lt"/>
            </a:endParaRPr>
          </a:p>
          <a:p>
            <a:pPr marL="0" indent="0">
              <a:buNone/>
            </a:pPr>
            <a:r>
              <a:rPr lang="cs-CZ" sz="3200" b="1" dirty="0" smtClean="0">
                <a:latin typeface="+mj-lt"/>
              </a:rPr>
              <a:t>1 hořká</a:t>
            </a:r>
          </a:p>
          <a:p>
            <a:pPr marL="0" indent="0">
              <a:buNone/>
            </a:pPr>
            <a:r>
              <a:rPr lang="cs-CZ" sz="3200" b="1" dirty="0" smtClean="0">
                <a:latin typeface="+mj-lt"/>
              </a:rPr>
              <a:t>2 kyselá</a:t>
            </a:r>
          </a:p>
          <a:p>
            <a:pPr marL="0" indent="0">
              <a:buNone/>
            </a:pPr>
            <a:r>
              <a:rPr lang="cs-CZ" sz="3200" b="1" dirty="0" smtClean="0">
                <a:latin typeface="+mj-lt"/>
              </a:rPr>
              <a:t>3 slaná</a:t>
            </a:r>
          </a:p>
          <a:p>
            <a:pPr marL="0" indent="0">
              <a:buNone/>
            </a:pPr>
            <a:r>
              <a:rPr lang="cs-CZ" sz="3200" b="1" dirty="0" smtClean="0">
                <a:latin typeface="+mj-lt"/>
              </a:rPr>
              <a:t>4 sladká</a:t>
            </a:r>
            <a:endParaRPr lang="cs-CZ" sz="3200" b="1" dirty="0">
              <a:latin typeface="+mj-lt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12776"/>
            <a:ext cx="2958590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03570" y="6052646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3813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Slinné žlázy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292080" y="2260402"/>
            <a:ext cx="3394720" cy="37862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1.  příušní </a:t>
            </a:r>
          </a:p>
          <a:p>
            <a:pPr marL="0" indent="0">
              <a:buNone/>
            </a:pPr>
            <a:r>
              <a:rPr lang="cs-CZ" sz="3200" dirty="0" smtClean="0"/>
              <a:t>2.  podčelistní</a:t>
            </a:r>
          </a:p>
          <a:p>
            <a:pPr marL="0" indent="0">
              <a:buNone/>
            </a:pPr>
            <a:r>
              <a:rPr lang="cs-CZ" sz="3200" dirty="0" smtClean="0"/>
              <a:t>3.  podjazyková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1772816"/>
            <a:ext cx="4094187" cy="4761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3528" y="6164872"/>
            <a:ext cx="412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071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Žaludek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rozšířená část trávicí soustavy</a:t>
            </a:r>
          </a:p>
          <a:p>
            <a:r>
              <a:rPr lang="cs-CZ" sz="3200" dirty="0" smtClean="0"/>
              <a:t>potrava se rozmělňuje a promíchává se žaludeční šťávou (</a:t>
            </a:r>
            <a:r>
              <a:rPr lang="cs-CZ" sz="3200" dirty="0" err="1" smtClean="0"/>
              <a:t>HCl</a:t>
            </a:r>
            <a:r>
              <a:rPr lang="cs-CZ" sz="3200" dirty="0" smtClean="0"/>
              <a:t>, pepsin)</a:t>
            </a:r>
          </a:p>
          <a:p>
            <a:r>
              <a:rPr lang="cs-CZ" sz="3200" dirty="0" smtClean="0"/>
              <a:t>vzniká trávenina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629322"/>
            <a:ext cx="3949030" cy="4804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707749" y="593998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7668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Střevo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dirty="0" smtClean="0"/>
              <a:t>3. dvanáctník</a:t>
            </a:r>
          </a:p>
          <a:p>
            <a:pPr marL="0" indent="0">
              <a:buNone/>
            </a:pPr>
            <a:r>
              <a:rPr lang="cs-CZ" sz="3200" dirty="0" smtClean="0"/>
              <a:t>4. tenké střevo</a:t>
            </a:r>
          </a:p>
          <a:p>
            <a:pPr marL="0" indent="0">
              <a:buNone/>
            </a:pPr>
            <a:r>
              <a:rPr lang="cs-CZ" sz="3200" dirty="0" smtClean="0"/>
              <a:t>5. slepé střevo</a:t>
            </a:r>
          </a:p>
          <a:p>
            <a:pPr marL="0" indent="0">
              <a:buNone/>
            </a:pPr>
            <a:r>
              <a:rPr lang="cs-CZ" sz="3200" dirty="0" smtClean="0"/>
              <a:t>6. </a:t>
            </a:r>
            <a:r>
              <a:rPr lang="cs-CZ" sz="3200" dirty="0" err="1" smtClean="0"/>
              <a:t>appendix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7. tlusté střevo</a:t>
            </a:r>
          </a:p>
          <a:p>
            <a:pPr marL="0" indent="0">
              <a:buNone/>
            </a:pPr>
            <a:r>
              <a:rPr lang="cs-CZ" sz="3200" dirty="0" smtClean="0"/>
              <a:t>8. konečník</a:t>
            </a:r>
          </a:p>
          <a:p>
            <a:pPr marL="0" indent="0">
              <a:buNone/>
            </a:pPr>
            <a:r>
              <a:rPr lang="cs-CZ" sz="3200" dirty="0" smtClean="0"/>
              <a:t>9. řitní otvor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700808"/>
            <a:ext cx="4197158" cy="4381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591228" y="5635995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4804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28638" y="404664"/>
            <a:ext cx="8229600" cy="5112568"/>
          </a:xfrm>
        </p:spPr>
        <p:txBody>
          <a:bodyPr/>
          <a:lstStyle/>
          <a:p>
            <a:r>
              <a:rPr lang="cs-CZ" dirty="0" smtClean="0"/>
              <a:t>Co nesmí chybět ve vyvážené stravě?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Vyřešením tajenky si svou odpověď ověříš.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4628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0024843"/>
              </p:ext>
            </p:extLst>
          </p:nvPr>
        </p:nvGraphicFramePr>
        <p:xfrm>
          <a:off x="755574" y="332656"/>
          <a:ext cx="7440490" cy="62646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4049"/>
                <a:gridCol w="744049"/>
                <a:gridCol w="744049"/>
                <a:gridCol w="744049"/>
                <a:gridCol w="744049"/>
                <a:gridCol w="744049"/>
                <a:gridCol w="744049"/>
                <a:gridCol w="744049"/>
                <a:gridCol w="744049"/>
                <a:gridCol w="744049"/>
              </a:tblGrid>
              <a:tr h="783087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83087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83087"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783087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83087"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83087"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83087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83087"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6" name="Ovál 5"/>
          <p:cNvSpPr/>
          <p:nvPr/>
        </p:nvSpPr>
        <p:spPr>
          <a:xfrm>
            <a:off x="391976" y="1844824"/>
            <a:ext cx="4104456" cy="115212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Proces trávení začíná v ústní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885842" y="1951202"/>
            <a:ext cx="4104456" cy="127015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Látky pomáhající trávení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885842" y="188640"/>
            <a:ext cx="4104456" cy="115212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Největší žláza v lidském těle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002523" y="3861048"/>
            <a:ext cx="4104456" cy="115212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Část TS za hltanem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79512" y="3501008"/>
            <a:ext cx="4104456" cy="115212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Dlouhá část trávicí soustavy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5071629" y="5478255"/>
            <a:ext cx="4104456" cy="115212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Závěrečná část TS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77168" y="5445224"/>
            <a:ext cx="4104456" cy="115212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Důležitá tělní tekutina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0" y="167733"/>
            <a:ext cx="4104456" cy="133921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Co umožňuje rozmělnění potravy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5281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6045"/>
            <a:ext cx="7450137" cy="6316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476672"/>
            <a:ext cx="1388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REŠENÍ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7127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obrázky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124744"/>
            <a:ext cx="8248708" cy="5161777"/>
          </a:xfrm>
        </p:spPr>
        <p:txBody>
          <a:bodyPr>
            <a:normAutofit/>
          </a:bodyPr>
          <a:lstStyle/>
          <a:p>
            <a:r>
              <a:rPr lang="cs-CZ" sz="1400" dirty="0">
                <a:solidFill>
                  <a:schemeClr val="tx1"/>
                </a:solidFill>
              </a:rPr>
              <a:t>1. [cit. 2011-12-13]. autor Mariana </a:t>
            </a:r>
            <a:r>
              <a:rPr lang="cs-CZ" sz="1400" dirty="0" err="1">
                <a:solidFill>
                  <a:schemeClr val="tx1"/>
                </a:solidFill>
              </a:rPr>
              <a:t>Ruiz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Villarreal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 http://commons.wikimedia.org/wiki/File:Digestive_system_diagram_cs.svg</a:t>
            </a:r>
            <a:endParaRPr lang="cs-CZ" sz="1400" dirty="0" smtClean="0">
              <a:solidFill>
                <a:schemeClr val="tx1"/>
              </a:solidFill>
            </a:endParaRPr>
          </a:p>
          <a:p>
            <a:r>
              <a:rPr lang="cs-CZ" sz="1400" dirty="0">
                <a:solidFill>
                  <a:schemeClr val="tx1"/>
                </a:solidFill>
              </a:rPr>
              <a:t>2. [cit. 2011-12-13]. autor neuveden Dostupný 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 http://</a:t>
            </a:r>
            <a:r>
              <a:rPr lang="cs-CZ" sz="1400" dirty="0" smtClean="0">
                <a:solidFill>
                  <a:schemeClr val="tx1"/>
                </a:solidFill>
              </a:rPr>
              <a:t>cs.wikipedia.org/wiki/Soubor:Sagittalmouth.png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3</a:t>
            </a:r>
            <a:r>
              <a:rPr lang="cs-CZ" sz="1400" dirty="0">
                <a:solidFill>
                  <a:schemeClr val="tx1"/>
                </a:solidFill>
              </a:rPr>
              <a:t>. [cit. 2011-12-13]. autor neuveden Dostupný 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 http://</a:t>
            </a:r>
            <a:r>
              <a:rPr lang="cs-CZ" sz="1400" dirty="0" smtClean="0">
                <a:solidFill>
                  <a:schemeClr val="tx1"/>
                </a:solidFill>
              </a:rPr>
              <a:t>commons.wikimedia.org/wiki/File:Gray1002.png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4</a:t>
            </a:r>
            <a:r>
              <a:rPr lang="cs-CZ" sz="1400" dirty="0">
                <a:solidFill>
                  <a:schemeClr val="tx1"/>
                </a:solidFill>
              </a:rPr>
              <a:t>. [cit. 2011-12-13]. autor neuveden Dostupný 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 http://commons.wikimedia.org/wiki/File:Gray1004.png</a:t>
            </a:r>
            <a:endParaRPr lang="cs-CZ" sz="1400" dirty="0" smtClean="0">
              <a:solidFill>
                <a:schemeClr val="tx1"/>
              </a:solidFill>
            </a:endParaRPr>
          </a:p>
          <a:p>
            <a:r>
              <a:rPr lang="cs-CZ" sz="1400" dirty="0">
                <a:solidFill>
                  <a:schemeClr val="tx1"/>
                </a:solidFill>
              </a:rPr>
              <a:t>5. [cit. 2011-12-13]. autor </a:t>
            </a:r>
            <a:r>
              <a:rPr lang="cs-CZ" sz="1400" dirty="0" err="1" smtClean="0">
                <a:solidFill>
                  <a:schemeClr val="tx1"/>
                </a:solidFill>
              </a:rPr>
              <a:t>RosarioVanTulpe</a:t>
            </a:r>
            <a:r>
              <a:rPr lang="cs-CZ" sz="1400" dirty="0" smtClean="0">
                <a:solidFill>
                  <a:schemeClr val="tx1"/>
                </a:solidFill>
              </a:rPr>
              <a:t> Dostupný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 http://</a:t>
            </a:r>
            <a:r>
              <a:rPr lang="cs-CZ" sz="1400" dirty="0" smtClean="0">
                <a:solidFill>
                  <a:schemeClr val="tx1"/>
                </a:solidFill>
              </a:rPr>
              <a:t>commons.wikimedia.org/wiki/File:Dentition4.JPG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6</a:t>
            </a:r>
            <a:r>
              <a:rPr lang="cs-CZ" sz="1400" dirty="0">
                <a:solidFill>
                  <a:schemeClr val="tx1"/>
                </a:solidFill>
              </a:rPr>
              <a:t>. [cit. 2011-12-13]. autor neuveden Dostupný 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 http://</a:t>
            </a:r>
            <a:r>
              <a:rPr lang="cs-CZ" sz="1400" dirty="0" smtClean="0">
                <a:solidFill>
                  <a:schemeClr val="tx1"/>
                </a:solidFill>
              </a:rPr>
              <a:t>commons.wikimedia.org/wiki/File:Tooth_section_international.png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7</a:t>
            </a:r>
            <a:r>
              <a:rPr lang="cs-CZ" sz="1400" dirty="0">
                <a:solidFill>
                  <a:schemeClr val="tx1"/>
                </a:solidFill>
              </a:rPr>
              <a:t>. [cit. 2011-12-13]. autor </a:t>
            </a:r>
            <a:r>
              <a:rPr lang="cs-CZ" sz="1400" dirty="0" err="1">
                <a:solidFill>
                  <a:schemeClr val="tx1"/>
                </a:solidFill>
              </a:rPr>
              <a:t>MesserWoland</a:t>
            </a:r>
            <a:r>
              <a:rPr lang="cs-CZ" sz="1400" dirty="0" err="1" smtClean="0">
                <a:solidFill>
                  <a:schemeClr val="tx1"/>
                </a:solidFill>
              </a:rPr>
              <a:t>Dostupný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>
                <a:solidFill>
                  <a:schemeClr val="tx1"/>
                </a:solidFill>
              </a:rPr>
              <a:t>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 http://</a:t>
            </a:r>
            <a:r>
              <a:rPr lang="cs-CZ" sz="1400" dirty="0" smtClean="0">
                <a:solidFill>
                  <a:schemeClr val="tx1"/>
                </a:solidFill>
              </a:rPr>
              <a:t>commons.wikimedia.org/wiki/File:Taste_buds.svg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8</a:t>
            </a:r>
            <a:r>
              <a:rPr lang="cs-CZ" sz="1400" dirty="0">
                <a:solidFill>
                  <a:schemeClr val="tx1"/>
                </a:solidFill>
              </a:rPr>
              <a:t>. [cit. 2011-12-13]. autor neuveden Dostupný 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 http://</a:t>
            </a:r>
            <a:r>
              <a:rPr lang="cs-CZ" sz="1400" dirty="0" smtClean="0">
                <a:solidFill>
                  <a:schemeClr val="tx1"/>
                </a:solidFill>
              </a:rPr>
              <a:t>commons.wikimedia.org/wiki/File:Illu_quiz_hn_02.jpg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9</a:t>
            </a:r>
            <a:r>
              <a:rPr lang="cs-CZ" sz="1400" dirty="0">
                <a:solidFill>
                  <a:schemeClr val="tx1"/>
                </a:solidFill>
              </a:rPr>
              <a:t>. [cit. 2011-12-13]. autor neuveden Dostupný 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 http://</a:t>
            </a:r>
            <a:r>
              <a:rPr lang="cs-CZ" sz="1400" dirty="0" smtClean="0">
                <a:solidFill>
                  <a:schemeClr val="tx1"/>
                </a:solidFill>
              </a:rPr>
              <a:t>commons.wikimedia.org/wiki/File:Illu_stomach.jpg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10</a:t>
            </a:r>
            <a:r>
              <a:rPr lang="cs-CZ" sz="1400" dirty="0">
                <a:solidFill>
                  <a:schemeClr val="tx1"/>
                </a:solidFill>
              </a:rPr>
              <a:t>. [cit. 2011-12-13]. autor neuveden Dostupný pod licencí </a:t>
            </a:r>
            <a:r>
              <a:rPr lang="cs-CZ" sz="1400" dirty="0" err="1">
                <a:solidFill>
                  <a:schemeClr val="tx1"/>
                </a:solidFill>
              </a:rPr>
              <a:t>Creative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err="1">
                <a:solidFill>
                  <a:schemeClr val="tx1"/>
                </a:solidFill>
              </a:rPr>
              <a:t>Commons</a:t>
            </a:r>
            <a:r>
              <a:rPr lang="cs-CZ" sz="1400" dirty="0">
                <a:solidFill>
                  <a:schemeClr val="tx1"/>
                </a:solidFill>
              </a:rPr>
              <a:t> na www: http://commons.wikimedia.org/wiki/File:Magendarmkanal.JPG</a:t>
            </a:r>
            <a:endParaRPr lang="cs-CZ" sz="14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8783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+mj-lt"/>
              </a:rPr>
              <a:t>Prezentace slouží k zopakování učiva </a:t>
            </a:r>
            <a:r>
              <a:rPr lang="cs-CZ">
                <a:latin typeface="+mj-lt"/>
              </a:rPr>
              <a:t>o </a:t>
            </a:r>
            <a:r>
              <a:rPr lang="cs-CZ" smtClean="0">
                <a:latin typeface="+mj-lt"/>
              </a:rPr>
              <a:t>trávicí soustavě </a:t>
            </a:r>
            <a:r>
              <a:rPr lang="cs-CZ" dirty="0">
                <a:latin typeface="+mj-lt"/>
              </a:rPr>
              <a:t>člověka. Jsou zde shrnuty nejdůležitější poznatky, které by si žáci měli pamatovat.</a:t>
            </a:r>
          </a:p>
        </p:txBody>
      </p:sp>
    </p:spTree>
    <p:extLst>
      <p:ext uri="{BB962C8B-B14F-4D97-AF65-F5344CB8AC3E}">
        <p14:creationId xmlns:p14="http://schemas.microsoft.com/office/powerpoint/2010/main" val="3233739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136</TotalTime>
  <Words>467</Words>
  <Application>Microsoft Office PowerPoint</Application>
  <PresentationFormat>Předvádění na obrazovce (4:3)</PresentationFormat>
  <Paragraphs>99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Brooklet</vt:lpstr>
      <vt:lpstr>Prezentace aplikace PowerPoint</vt:lpstr>
      <vt:lpstr>Funkce trávicí soustavy</vt:lpstr>
      <vt:lpstr>Zpracování potravy</vt:lpstr>
      <vt:lpstr>Prezentace aplikace PowerPoint</vt:lpstr>
      <vt:lpstr>Části trávicí soustavy </vt:lpstr>
      <vt:lpstr>Ústní dutina</vt:lpstr>
      <vt:lpstr>Zuby</vt:lpstr>
      <vt:lpstr>Stavba zubu</vt:lpstr>
      <vt:lpstr>Jazyk a chuť</vt:lpstr>
      <vt:lpstr>Slinné žlázy</vt:lpstr>
      <vt:lpstr>Žaludek</vt:lpstr>
      <vt:lpstr>Střevo</vt:lpstr>
      <vt:lpstr>Co nesmí chybět ve vyvážené stravě?  Vyřešením tajenky si svou odpověď ověříš.</vt:lpstr>
      <vt:lpstr>Prezentace aplikace PowerPoint</vt:lpstr>
      <vt:lpstr>Prezentace aplikace PowerPoint</vt:lpstr>
      <vt:lpstr>Použité obrázky </vt:lpstr>
      <vt:lpstr>Metodika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Michal</dc:creator>
  <cp:lastModifiedBy>Michal Žejdlík</cp:lastModifiedBy>
  <cp:revision>29</cp:revision>
  <dcterms:created xsi:type="dcterms:W3CDTF">2011-11-07T20:36:47Z</dcterms:created>
  <dcterms:modified xsi:type="dcterms:W3CDTF">2012-05-06T19:25:38Z</dcterms:modified>
</cp:coreProperties>
</file>