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sldIdLst>
    <p:sldId id="256" r:id="rId2"/>
    <p:sldId id="270" r:id="rId3"/>
    <p:sldId id="265" r:id="rId4"/>
    <p:sldId id="266" r:id="rId5"/>
    <p:sldId id="267" r:id="rId6"/>
    <p:sldId id="268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4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247886" y="332656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91880" y="1412776"/>
            <a:ext cx="26470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 smtClean="0">
                <a:solidFill>
                  <a:srgbClr val="1E2051"/>
                </a:solidFill>
                <a:latin typeface="Calibri" pitchFamily="34" charset="0"/>
              </a:rPr>
              <a:t>VY_32_INOVACE_PŘČL.08</a:t>
            </a:r>
            <a:endParaRPr lang="cs-CZ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86000" y="241333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Autor: Mgr. Jitka Žejdlíková</a:t>
            </a:r>
          </a:p>
          <a:p>
            <a:r>
              <a:rPr lang="cs-CZ" b="1" dirty="0">
                <a:latin typeface="Calibri" pitchFamily="34" charset="0"/>
              </a:rPr>
              <a:t>Datum vytvoření: </a:t>
            </a:r>
            <a:r>
              <a:rPr lang="cs-CZ" b="1" dirty="0" smtClean="0">
                <a:latin typeface="Calibri" pitchFamily="34" charset="0"/>
              </a:rPr>
              <a:t>leden 2012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Ročník: </a:t>
            </a:r>
            <a:r>
              <a:rPr lang="cs-CZ" b="1" dirty="0" smtClean="0">
                <a:latin typeface="Calibri" pitchFamily="34" charset="0"/>
              </a:rPr>
              <a:t>8.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Vzdělávací oblast: Člověk a příroda</a:t>
            </a:r>
          </a:p>
          <a:p>
            <a:r>
              <a:rPr lang="cs-CZ" b="1" dirty="0">
                <a:latin typeface="Calibri" pitchFamily="34" charset="0"/>
              </a:rPr>
              <a:t>Vzdělávací obor: Přírodopis</a:t>
            </a:r>
          </a:p>
          <a:p>
            <a:r>
              <a:rPr lang="cs-CZ" b="1" dirty="0">
                <a:latin typeface="Calibri" pitchFamily="34" charset="0"/>
              </a:rPr>
              <a:t>Tematický okruh: Biologie </a:t>
            </a:r>
            <a:r>
              <a:rPr lang="cs-CZ" b="1" dirty="0" smtClean="0">
                <a:latin typeface="Calibri" pitchFamily="34" charset="0"/>
              </a:rPr>
              <a:t>člověka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Téma</a:t>
            </a:r>
            <a:r>
              <a:rPr lang="cs-CZ" b="1" dirty="0" smtClean="0">
                <a:latin typeface="Calibri" pitchFamily="34" charset="0"/>
              </a:rPr>
              <a:t>: Vylučovací soustava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6151400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Autorem materiálu a všech jeho částí, není-li uvedeno jinak, je Mgr. Jitka Žejdlíková</a:t>
            </a:r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57016"/>
            <a:ext cx="2733675" cy="4572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862" y="1556792"/>
            <a:ext cx="4582010" cy="3912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1862" y="620688"/>
            <a:ext cx="34443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Vylučovací soustava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1862" y="573325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748464" y="5157192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380536" y="4945264"/>
            <a:ext cx="648072" cy="2308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337984" y="3397740"/>
            <a:ext cx="648072" cy="2308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461381" y="3933056"/>
            <a:ext cx="648072" cy="2308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402588" y="2852936"/>
            <a:ext cx="648072" cy="2308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384003" y="4645181"/>
            <a:ext cx="13333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močová </a:t>
            </a:r>
          </a:p>
          <a:p>
            <a:r>
              <a:rPr lang="cs-CZ" sz="2400" b="1" dirty="0" smtClean="0"/>
              <a:t>trubice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15007" y="3814184"/>
            <a:ext cx="13383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močový </a:t>
            </a:r>
          </a:p>
          <a:p>
            <a:r>
              <a:rPr lang="cs-CZ" sz="2400" b="1" dirty="0" smtClean="0"/>
              <a:t>měchýř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80535" y="3318469"/>
            <a:ext cx="14578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močovod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94605" y="2692044"/>
            <a:ext cx="12296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ledvina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33316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5" grpId="0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Ledviny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odstraňují z těla škodlivé látky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regulují objem vody a obsah solí v těle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pokud dojde k selhání ledvin nastává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během </a:t>
            </a:r>
            <a:r>
              <a:rPr lang="cs-CZ" dirty="0" smtClean="0"/>
              <a:t>několika dní smrt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2570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560" y="692696"/>
            <a:ext cx="16644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Ledviny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779" y="476672"/>
            <a:ext cx="43338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707995" y="6318289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7174" y="1988840"/>
            <a:ext cx="4157933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párový orgán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fazolovitý tvar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délka 12 cm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hmotnost 150g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uloženy po stranách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</a:t>
            </a:r>
            <a:r>
              <a:rPr lang="cs-CZ" sz="3200" dirty="0" smtClean="0"/>
              <a:t>bederní </a:t>
            </a:r>
            <a:r>
              <a:rPr lang="cs-CZ" sz="3200" dirty="0" smtClean="0"/>
              <a:t>páteře</a:t>
            </a:r>
            <a:endParaRPr lang="cs-CZ" sz="3200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446140" y="985083"/>
            <a:ext cx="3205980" cy="2155885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446140" y="985083"/>
            <a:ext cx="5510236" cy="2011869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6643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323945"/>
            <a:ext cx="32047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Ledviny - stavba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9492" y="980728"/>
            <a:ext cx="56102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728106" y="632639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62677" y="1256678"/>
            <a:ext cx="8842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kůra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4446958" y="1518288"/>
            <a:ext cx="989138" cy="0"/>
          </a:xfrm>
          <a:prstGeom prst="straightConnector1">
            <a:avLst/>
          </a:prstGeom>
          <a:ln w="38100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008170" y="1518288"/>
            <a:ext cx="9023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dřeň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10" name="Přímá spojnice se šipkou 9"/>
          <p:cNvCxnSpPr>
            <a:stCxn id="8" idx="1"/>
          </p:cNvCxnSpPr>
          <p:nvPr/>
        </p:nvCxnSpPr>
        <p:spPr>
          <a:xfrm flipH="1">
            <a:off x="7020272" y="1779898"/>
            <a:ext cx="987898" cy="929022"/>
          </a:xfrm>
          <a:prstGeom prst="straightConnector1">
            <a:avLst/>
          </a:prstGeom>
          <a:ln w="38100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19185" y="4365104"/>
            <a:ext cx="31092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ledvinová pánvička</a:t>
            </a:r>
            <a:endParaRPr lang="cs-CZ" sz="2800" dirty="0"/>
          </a:p>
        </p:txBody>
      </p:sp>
      <p:cxnSp>
        <p:nvCxnSpPr>
          <p:cNvPr id="13" name="Přímá spojnice se šipkou 12"/>
          <p:cNvCxnSpPr/>
          <p:nvPr/>
        </p:nvCxnSpPr>
        <p:spPr>
          <a:xfrm flipV="1">
            <a:off x="3328434" y="3838228"/>
            <a:ext cx="2107662" cy="788486"/>
          </a:xfrm>
          <a:prstGeom prst="straightConnector1">
            <a:avLst/>
          </a:prstGeom>
          <a:ln w="38100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4165" y="1982799"/>
            <a:ext cx="32068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ledvinová pyramida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83568" y="5805264"/>
            <a:ext cx="15814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močovod</a:t>
            </a:r>
            <a:endParaRPr lang="cs-CZ" sz="2800" dirty="0"/>
          </a:p>
        </p:txBody>
      </p:sp>
      <p:cxnSp>
        <p:nvCxnSpPr>
          <p:cNvPr id="19" name="Přímá spojnice se šipkou 18"/>
          <p:cNvCxnSpPr>
            <a:stCxn id="17" idx="3"/>
          </p:cNvCxnSpPr>
          <p:nvPr/>
        </p:nvCxnSpPr>
        <p:spPr>
          <a:xfrm flipV="1">
            <a:off x="2265027" y="4725144"/>
            <a:ext cx="2595005" cy="1341730"/>
          </a:xfrm>
          <a:prstGeom prst="straightConnector1">
            <a:avLst/>
          </a:prstGeom>
          <a:ln w="38100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19184" y="2851264"/>
            <a:ext cx="26107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ledvinová tepna</a:t>
            </a:r>
          </a:p>
        </p:txBody>
      </p:sp>
      <p:cxnSp>
        <p:nvCxnSpPr>
          <p:cNvPr id="23" name="Přímá spojnice se šipkou 22"/>
          <p:cNvCxnSpPr>
            <a:stCxn id="14" idx="3"/>
          </p:cNvCxnSpPr>
          <p:nvPr/>
        </p:nvCxnSpPr>
        <p:spPr>
          <a:xfrm>
            <a:off x="3241005" y="2244409"/>
            <a:ext cx="2411115" cy="104471"/>
          </a:xfrm>
          <a:prstGeom prst="straightConnector1">
            <a:avLst/>
          </a:prstGeom>
          <a:ln w="38100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2829963" y="3140968"/>
            <a:ext cx="1886053" cy="72008"/>
          </a:xfrm>
          <a:prstGeom prst="straightConnector1">
            <a:avLst/>
          </a:prstGeom>
          <a:ln w="38100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2555776" y="3717032"/>
            <a:ext cx="2304256" cy="288032"/>
          </a:xfrm>
          <a:prstGeom prst="straightConnector1">
            <a:avLst/>
          </a:prstGeom>
          <a:ln w="38100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284938" y="3743454"/>
            <a:ext cx="22772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ledvinová žíla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80645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2995" y="1700808"/>
            <a:ext cx="4587630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Ledvinové tělísko - </a:t>
            </a:r>
            <a:r>
              <a:rPr lang="cs-CZ" b="1" dirty="0" smtClean="0">
                <a:solidFill>
                  <a:srgbClr val="7030A0"/>
                </a:solidFill>
              </a:rPr>
              <a:t>nefron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každá ledvina má více než 1 milion nefronů</a:t>
            </a:r>
          </a:p>
          <a:p>
            <a:r>
              <a:rPr lang="cs-CZ" dirty="0" smtClean="0"/>
              <a:t>tady vzniká primární moč</a:t>
            </a:r>
          </a:p>
          <a:p>
            <a:r>
              <a:rPr lang="cs-CZ" dirty="0" smtClean="0"/>
              <a:t>ve sběrném kanálku vzniká definitivní moč (1,5 litru denně)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067944" y="3933056"/>
            <a:ext cx="3024336" cy="648072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8604448" y="638132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4550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88840"/>
            <a:ext cx="8248708" cy="44291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1.[cit</a:t>
            </a:r>
            <a:r>
              <a:rPr lang="cs-CZ" sz="1400" dirty="0">
                <a:solidFill>
                  <a:schemeClr val="tx1"/>
                </a:solidFill>
              </a:rPr>
              <a:t>. </a:t>
            </a:r>
            <a:r>
              <a:rPr lang="cs-CZ" sz="1400" dirty="0" smtClean="0">
                <a:solidFill>
                  <a:schemeClr val="tx1"/>
                </a:solidFill>
              </a:rPr>
              <a:t>2012-01-04]. </a:t>
            </a:r>
            <a:r>
              <a:rPr lang="cs-CZ" sz="1400" dirty="0">
                <a:solidFill>
                  <a:schemeClr val="tx1"/>
                </a:solidFill>
              </a:rPr>
              <a:t>autor </a:t>
            </a:r>
            <a:r>
              <a:rPr lang="cs-CZ" sz="1400" dirty="0" err="1" smtClean="0">
                <a:solidFill>
                  <a:schemeClr val="tx1"/>
                </a:solidFill>
              </a:rPr>
              <a:t>Roxbury</a:t>
            </a:r>
            <a:r>
              <a:rPr lang="cs-CZ" sz="1400" dirty="0" smtClean="0">
                <a:solidFill>
                  <a:schemeClr val="tx1"/>
                </a:solidFill>
              </a:rPr>
              <a:t>-de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commons.wikimedia.org/wiki/File:Gray1120-kidneys.png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2</a:t>
            </a:r>
            <a:r>
              <a:rPr lang="cs-CZ" sz="1400" dirty="0">
                <a:solidFill>
                  <a:schemeClr val="tx1"/>
                </a:solidFill>
              </a:rPr>
              <a:t>. [cit. 2012-01-04]. autor Piotr </a:t>
            </a:r>
            <a:r>
              <a:rPr lang="cs-CZ" sz="1400" dirty="0" err="1">
                <a:solidFill>
                  <a:schemeClr val="tx1"/>
                </a:solidFill>
              </a:rPr>
              <a:t>Michał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 smtClean="0">
                <a:solidFill>
                  <a:schemeClr val="tx1"/>
                </a:solidFill>
              </a:rPr>
              <a:t>Jaworski</a:t>
            </a:r>
            <a:r>
              <a:rPr lang="cs-CZ" sz="1400" dirty="0" smtClean="0">
                <a:solidFill>
                  <a:schemeClr val="tx1"/>
                </a:solidFill>
              </a:rPr>
              <a:t>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commons.wikimedia.org/wiki/File:Kidney_PioM.png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3</a:t>
            </a:r>
            <a:r>
              <a:rPr lang="cs-CZ" sz="1400" dirty="0">
                <a:solidFill>
                  <a:schemeClr val="tx1"/>
                </a:solidFill>
              </a:rPr>
              <a:t>. [cit. 2012-01-04]. autor </a:t>
            </a:r>
            <a:r>
              <a:rPr lang="cs-CZ" sz="1400" dirty="0" smtClean="0">
                <a:solidFill>
                  <a:schemeClr val="tx1"/>
                </a:solidFill>
              </a:rPr>
              <a:t>neuveden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commons.wikimedia.org/wiki/File:Kidney_nephron.png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4</a:t>
            </a:r>
            <a:r>
              <a:rPr lang="cs-CZ" sz="1400" dirty="0">
                <a:solidFill>
                  <a:schemeClr val="tx1"/>
                </a:solidFill>
              </a:rPr>
              <a:t>. [cit. 2012-01-04]. autor neuveden </a:t>
            </a:r>
            <a:r>
              <a:rPr lang="cs-CZ" sz="1400" dirty="0" smtClean="0">
                <a:solidFill>
                  <a:schemeClr val="tx1"/>
                </a:solidFill>
              </a:rPr>
              <a:t>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commons.wikimedia.org/wiki/File:Illu_urinary_system.jpg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5</a:t>
            </a:r>
            <a:r>
              <a:rPr lang="cs-CZ" sz="1400" dirty="0">
                <a:solidFill>
                  <a:schemeClr val="tx1"/>
                </a:solidFill>
              </a:rPr>
              <a:t>. [cit. 2012-01-04]. autor http://lifesciencedb.jp/bp3d</a:t>
            </a:r>
            <a:r>
              <a:rPr lang="cs-CZ" sz="1400">
                <a:solidFill>
                  <a:schemeClr val="tx1"/>
                </a:solidFill>
              </a:rPr>
              <a:t>/?</a:t>
            </a:r>
            <a:r>
              <a:rPr lang="cs-CZ" sz="1400" smtClean="0">
                <a:solidFill>
                  <a:schemeClr val="tx1"/>
                </a:solidFill>
              </a:rPr>
              <a:t>locale=en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http://commons.wikimedia.org/wiki/File:Urinary_system_00000.gif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400" dirty="0"/>
          </a:p>
        </p:txBody>
      </p:sp>
      <p:sp>
        <p:nvSpPr>
          <p:cNvPr id="4" name="Nadpis 2"/>
          <p:cNvSpPr>
            <a:spLocks noGrp="1"/>
          </p:cNvSpPr>
          <p:nvPr>
            <p:ph type="title"/>
          </p:nvPr>
        </p:nvSpPr>
        <p:spPr>
          <a:xfrm>
            <a:off x="755576" y="692696"/>
            <a:ext cx="8013576" cy="1008112"/>
          </a:xfrm>
        </p:spPr>
        <p:txBody>
          <a:bodyPr>
            <a:normAutofit fontScale="90000"/>
          </a:bodyPr>
          <a:lstStyle/>
          <a:p>
            <a:r>
              <a:rPr lang="cs-CZ" dirty="0"/>
              <a:t>Použité obrázky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37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225</TotalTime>
  <Words>258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Brooklet</vt:lpstr>
      <vt:lpstr>Prezentace aplikace PowerPoint</vt:lpstr>
      <vt:lpstr>Prezentace aplikace PowerPoint</vt:lpstr>
      <vt:lpstr>Ledviny</vt:lpstr>
      <vt:lpstr>Prezentace aplikace PowerPoint</vt:lpstr>
      <vt:lpstr>Prezentace aplikace PowerPoint</vt:lpstr>
      <vt:lpstr>Ledvinové tělísko - nefron</vt:lpstr>
      <vt:lpstr>Použité obrázky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Michal Žejdlík</cp:lastModifiedBy>
  <cp:revision>43</cp:revision>
  <dcterms:created xsi:type="dcterms:W3CDTF">2011-11-07T20:36:47Z</dcterms:created>
  <dcterms:modified xsi:type="dcterms:W3CDTF">2012-03-28T14:47:41Z</dcterms:modified>
</cp:coreProperties>
</file>