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69" r:id="rId3"/>
    <p:sldId id="270" r:id="rId4"/>
    <p:sldId id="273" r:id="rId5"/>
    <p:sldId id="271" r:id="rId6"/>
    <p:sldId id="272" r:id="rId7"/>
    <p:sldId id="275" r:id="rId8"/>
    <p:sldId id="276" r:id="rId9"/>
    <p:sldId id="277" r:id="rId10"/>
    <p:sldId id="278" r:id="rId11"/>
    <p:sldId id="264" r:id="rId12"/>
    <p:sldId id="27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647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smtClean="0">
                <a:solidFill>
                  <a:srgbClr val="1E2051"/>
                </a:solidFill>
                <a:latin typeface="Calibri" pitchFamily="34" charset="0"/>
              </a:rPr>
              <a:t>VY_32_INOVACE_PŘČL.09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8.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člověka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Kožní soustava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61514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Kožní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52291"/>
            <a:ext cx="8248708" cy="4429151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lidská kůže</a:t>
            </a:r>
            <a:r>
              <a:rPr lang="cs-CZ" dirty="0" smtClean="0"/>
              <a:t> pokrývá </a:t>
            </a:r>
          </a:p>
          <a:p>
            <a:pPr marL="0" indent="0">
              <a:buNone/>
            </a:pPr>
            <a:r>
              <a:rPr lang="cs-CZ" dirty="0" smtClean="0"/>
              <a:t>    povrch </a:t>
            </a:r>
            <a:r>
              <a:rPr lang="cs-CZ" sz="3200" dirty="0" smtClean="0"/>
              <a:t>těla</a:t>
            </a:r>
          </a:p>
          <a:p>
            <a:r>
              <a:rPr lang="cs-CZ" dirty="0" smtClean="0"/>
              <a:t>chrání před poškozením, </a:t>
            </a:r>
          </a:p>
          <a:p>
            <a:pPr marL="0" indent="0">
              <a:buNone/>
            </a:pPr>
            <a:r>
              <a:rPr lang="cs-CZ" dirty="0" smtClean="0"/>
              <a:t>    UV zářením, škodlivými</a:t>
            </a:r>
          </a:p>
          <a:p>
            <a:pPr marL="0" indent="0">
              <a:buNone/>
            </a:pPr>
            <a:r>
              <a:rPr lang="cs-CZ" sz="3200" dirty="0" smtClean="0"/>
              <a:t>    látkami</a:t>
            </a:r>
          </a:p>
          <a:p>
            <a:r>
              <a:rPr lang="cs-CZ" dirty="0" smtClean="0"/>
              <a:t>řídí tělesnou teplotu</a:t>
            </a:r>
          </a:p>
          <a:p>
            <a:r>
              <a:rPr lang="cs-CZ" sz="3200" dirty="0" smtClean="0"/>
              <a:t>sídlo receptorů</a:t>
            </a:r>
          </a:p>
          <a:p>
            <a:r>
              <a:rPr lang="cs-CZ" dirty="0" smtClean="0"/>
              <a:t>vytváří se v ní vitamín D</a:t>
            </a:r>
            <a:endParaRPr lang="cs-CZ" sz="3200" dirty="0" smtClean="0"/>
          </a:p>
          <a:p>
            <a:pPr marL="457200" lvl="1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22292" y="2414613"/>
            <a:ext cx="502920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76456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89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Řez kůží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96754"/>
            <a:ext cx="8248708" cy="50897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8720" y="1196753"/>
            <a:ext cx="5402169" cy="535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6550107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3555889" y="1252870"/>
            <a:ext cx="603494" cy="217612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159383" y="2079324"/>
            <a:ext cx="51020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pokožka</a:t>
            </a:r>
            <a:r>
              <a:rPr lang="cs-CZ" sz="2800" dirty="0" smtClean="0"/>
              <a:t> – na povrchu se buňky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           stále odlupují </a:t>
            </a:r>
            <a:endParaRPr lang="cs-CZ" sz="2800" dirty="0"/>
          </a:p>
        </p:txBody>
      </p:sp>
      <p:sp>
        <p:nvSpPr>
          <p:cNvPr id="13" name="Pravá složená závorka 12"/>
          <p:cNvSpPr/>
          <p:nvPr/>
        </p:nvSpPr>
        <p:spPr>
          <a:xfrm>
            <a:off x="3606392" y="3428999"/>
            <a:ext cx="502487" cy="16561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ravá složená závorka 13"/>
          <p:cNvSpPr/>
          <p:nvPr/>
        </p:nvSpPr>
        <p:spPr>
          <a:xfrm>
            <a:off x="3657147" y="5085184"/>
            <a:ext cx="400975" cy="141845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159383" y="3995481"/>
            <a:ext cx="51419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škára</a:t>
            </a:r>
            <a:r>
              <a:rPr lang="cs-CZ" sz="2800" dirty="0" smtClean="0"/>
              <a:t> – vazivová tkáň a zajišťuje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     pevnost a pružnost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kůže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90292" y="5532802"/>
            <a:ext cx="5200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podkožní vazivo</a:t>
            </a:r>
            <a:r>
              <a:rPr lang="cs-CZ" sz="2800" dirty="0" smtClean="0"/>
              <a:t> – nejspodnější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     vrstva kůže, izolace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2569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13" grpId="0" animBg="1"/>
      <p:bldP spid="14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3224" y="526370"/>
            <a:ext cx="8229600" cy="1143000"/>
          </a:xfrm>
        </p:spPr>
        <p:txBody>
          <a:bodyPr/>
          <a:lstStyle/>
          <a:p>
            <a:r>
              <a:rPr lang="cs-CZ" dirty="0" smtClean="0"/>
              <a:t>Kožní útvary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vlasy</a:t>
            </a:r>
          </a:p>
          <a:p>
            <a:r>
              <a:rPr lang="cs-CZ" dirty="0" smtClean="0"/>
              <a:t>chlupy</a:t>
            </a:r>
          </a:p>
          <a:p>
            <a:r>
              <a:rPr lang="cs-CZ" dirty="0" smtClean="0"/>
              <a:t>řasy</a:t>
            </a:r>
          </a:p>
          <a:p>
            <a:r>
              <a:rPr lang="cs-CZ" dirty="0" smtClean="0"/>
              <a:t>nehty</a:t>
            </a:r>
          </a:p>
          <a:p>
            <a:r>
              <a:rPr lang="cs-CZ" dirty="0" smtClean="0"/>
              <a:t>kožní žlázy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00808"/>
            <a:ext cx="3617978" cy="170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60432" y="285293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3573016"/>
            <a:ext cx="14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zvětšený vlas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21088"/>
            <a:ext cx="3161928" cy="237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164288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49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Kožní žlázy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48708" cy="4429151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potní</a:t>
            </a:r>
            <a:r>
              <a:rPr lang="cs-CZ" sz="2800" dirty="0" smtClean="0"/>
              <a:t> - upravují vodní režim v těle ochlazují tělo</a:t>
            </a:r>
          </a:p>
          <a:p>
            <a:pPr marL="0" indent="0">
              <a:buNone/>
            </a:pPr>
            <a:r>
              <a:rPr lang="cs-CZ" sz="2800" dirty="0"/>
              <a:t>	 </a:t>
            </a:r>
            <a:r>
              <a:rPr lang="cs-CZ" sz="2800" dirty="0" smtClean="0"/>
              <a:t>    - pot obsahuje vodu, močovinu a soli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     - denně vypotíme až 0,5 litru potu za den</a:t>
            </a:r>
          </a:p>
          <a:p>
            <a:endParaRPr lang="cs-CZ" sz="2800" dirty="0" smtClean="0"/>
          </a:p>
          <a:p>
            <a:r>
              <a:rPr lang="cs-CZ" sz="2800" b="1" dirty="0" smtClean="0">
                <a:solidFill>
                  <a:srgbClr val="7030A0"/>
                </a:solidFill>
              </a:rPr>
              <a:t>mazové</a:t>
            </a:r>
            <a:r>
              <a:rPr lang="cs-CZ" sz="2800" dirty="0" smtClean="0"/>
              <a:t> -  chrání pokožku, vlasy a chlupy před 		  vlhkem, suchem a bakteriemi</a:t>
            </a:r>
            <a:endParaRPr lang="cs-CZ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19575"/>
            <a:ext cx="285750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75856" y="4219575"/>
            <a:ext cx="787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vlas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11984" y="4658328"/>
            <a:ext cx="2051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povrch kůže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69859" y="5150902"/>
            <a:ext cx="821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maz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5835" y="6197342"/>
            <a:ext cx="22075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mazová žláza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52179" y="5674122"/>
            <a:ext cx="2511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vlasová cibulka</a:t>
            </a:r>
            <a:endParaRPr lang="cs-CZ" sz="2800" dirty="0"/>
          </a:p>
        </p:txBody>
      </p:sp>
      <p:cxnSp>
        <p:nvCxnSpPr>
          <p:cNvPr id="11" name="Přímá spojnice se šipkou 10"/>
          <p:cNvCxnSpPr>
            <a:stCxn id="5" idx="3"/>
          </p:cNvCxnSpPr>
          <p:nvPr/>
        </p:nvCxnSpPr>
        <p:spPr>
          <a:xfrm>
            <a:off x="4063700" y="4481185"/>
            <a:ext cx="2524524" cy="177143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6" idx="3"/>
          </p:cNvCxnSpPr>
          <p:nvPr/>
        </p:nvCxnSpPr>
        <p:spPr>
          <a:xfrm>
            <a:off x="4063700" y="4919938"/>
            <a:ext cx="2380508" cy="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7" idx="3"/>
          </p:cNvCxnSpPr>
          <p:nvPr/>
        </p:nvCxnSpPr>
        <p:spPr>
          <a:xfrm>
            <a:off x="3990918" y="5412512"/>
            <a:ext cx="2813330" cy="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9" idx="3"/>
          </p:cNvCxnSpPr>
          <p:nvPr/>
        </p:nvCxnSpPr>
        <p:spPr>
          <a:xfrm flipV="1">
            <a:off x="4063700" y="5674122"/>
            <a:ext cx="2884564" cy="26161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4063700" y="5935732"/>
            <a:ext cx="2657130" cy="52322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316416" y="645895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97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Kožní žlázy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pachové</a:t>
            </a:r>
            <a:r>
              <a:rPr lang="cs-CZ" dirty="0"/>
              <a:t> – nejvíce jsou v podpaží a v okolí </a:t>
            </a:r>
            <a:r>
              <a:rPr lang="cs-CZ" dirty="0" smtClean="0"/>
              <a:t>			pohlavních  orgánů</a:t>
            </a:r>
            <a:endParaRPr lang="cs-CZ" dirty="0"/>
          </a:p>
          <a:p>
            <a:endParaRPr lang="cs-CZ" dirty="0"/>
          </a:p>
          <a:p>
            <a:r>
              <a:rPr lang="cs-CZ" b="1" dirty="0">
                <a:solidFill>
                  <a:srgbClr val="7030A0"/>
                </a:solidFill>
              </a:rPr>
              <a:t>mléčné</a:t>
            </a:r>
            <a:r>
              <a:rPr lang="cs-CZ" dirty="0"/>
              <a:t> – vyvíjejí se v pubertě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u žen</a:t>
            </a:r>
            <a:endParaRPr lang="cs-CZ" dirty="0"/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8"/>
            <a:ext cx="2827015" cy="3269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820472" y="6410045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57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Vlasy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8135" y="1372859"/>
            <a:ext cx="8248708" cy="523378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Stavba lidského vlasu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				vlas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 povrch kůže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maz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váček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mazové žlázy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9"/>
          <a:stretch/>
        </p:blipFill>
        <p:spPr bwMode="auto">
          <a:xfrm>
            <a:off x="5344732" y="2132856"/>
            <a:ext cx="3295930" cy="3876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88424" y="62373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1028" name="Picture 4" descr="C:\Users\Michal\AppData\Local\Microsoft\Windows\Temporary Internet Files\Content.IE5\A5S3MERO\MC9004406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ichal\AppData\Local\Microsoft\Windows\Temporary Internet Files\Content.IE5\A5S3MERO\MC9004405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0851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408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6696" y="188640"/>
            <a:ext cx="8248708" cy="609788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Chemické složení vlasu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uhlík, vodík, kyslík, dusík, železo, měď, zinek, jód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aminokyseliny, bílkoviny, tuky, vodu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err="1" smtClean="0"/>
              <a:t>prekreatin</a:t>
            </a:r>
            <a:r>
              <a:rPr lang="cs-CZ" dirty="0" smtClean="0"/>
              <a:t>, který se mění na pevný kreatin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Průměr vlasu: </a:t>
            </a:r>
            <a:r>
              <a:rPr lang="cs-CZ" dirty="0" smtClean="0"/>
              <a:t>18 </a:t>
            </a:r>
            <a:r>
              <a:rPr lang="cs-CZ" dirty="0"/>
              <a:t>µm - 180 µm.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Počet vlasů: </a:t>
            </a:r>
            <a:r>
              <a:rPr lang="cs-CZ" dirty="0" smtClean="0"/>
              <a:t>světlovlasí </a:t>
            </a:r>
            <a:r>
              <a:rPr lang="cs-CZ" dirty="0"/>
              <a:t>lidé </a:t>
            </a:r>
            <a:r>
              <a:rPr lang="cs-CZ" dirty="0" smtClean="0"/>
              <a:t>- okolo </a:t>
            </a:r>
            <a:r>
              <a:rPr lang="cs-CZ" dirty="0"/>
              <a:t>140 </a:t>
            </a:r>
            <a:r>
              <a:rPr lang="cs-CZ" dirty="0" smtClean="0"/>
              <a:t>000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zrzaví lidé - asi </a:t>
            </a:r>
            <a:r>
              <a:rPr lang="cs-CZ" dirty="0"/>
              <a:t>80 </a:t>
            </a:r>
            <a:r>
              <a:rPr lang="cs-CZ" dirty="0" smtClean="0"/>
              <a:t>000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tmavovlasí lidé – mezi 80 000 – 140 000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Vlas </a:t>
            </a:r>
            <a:r>
              <a:rPr lang="cs-CZ" dirty="0"/>
              <a:t>roste přibližně 2 - 6 let a potom vypadne.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Denně </a:t>
            </a:r>
            <a:r>
              <a:rPr lang="cs-CZ" dirty="0"/>
              <a:t>vypadne člověku asi 70 - 100 </a:t>
            </a:r>
            <a:r>
              <a:rPr lang="cs-CZ" dirty="0" smtClean="0"/>
              <a:t>vlasů.</a:t>
            </a:r>
          </a:p>
          <a:p>
            <a:pPr marL="0" indent="0">
              <a:buNone/>
            </a:pPr>
            <a:r>
              <a:rPr lang="cs-CZ" dirty="0" smtClean="0"/>
              <a:t>Každý </a:t>
            </a:r>
            <a:r>
              <a:rPr lang="cs-CZ" dirty="0"/>
              <a:t>den vlasy povyrostou o 0,2 - 0,45 mm.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Michal\AppData\Local\Microsoft\Windows\Temporary Internet Files\Content.IE5\EQOZP1ZT\MC9004406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1683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ichal\AppData\Local\Microsoft\Windows\Temporary Internet Files\Content.IE5\FLNK09QS\MC9003247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13" y="5157192"/>
            <a:ext cx="1840687" cy="152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79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		Daktyloskopie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nauka o </a:t>
            </a:r>
            <a:r>
              <a:rPr lang="cs-CZ" dirty="0" smtClean="0"/>
              <a:t>kožních papilárních liniích na prstech, dlaních a </a:t>
            </a:r>
            <a:r>
              <a:rPr lang="cs-CZ" dirty="0" err="1" smtClean="0"/>
              <a:t>ploskách</a:t>
            </a:r>
            <a:r>
              <a:rPr lang="cs-CZ" dirty="0" smtClean="0"/>
              <a:t> nohou</a:t>
            </a:r>
          </a:p>
          <a:p>
            <a:r>
              <a:rPr lang="cs-CZ" dirty="0" smtClean="0"/>
              <a:t>První začal studovat papilární linie Jan Evangelista Purkyně</a:t>
            </a:r>
          </a:p>
          <a:p>
            <a:r>
              <a:rPr lang="cs-CZ" dirty="0" smtClean="0"/>
              <a:t>Poprvé využil otisky prstů William </a:t>
            </a:r>
            <a:r>
              <a:rPr lang="cs-CZ" dirty="0" err="1" smtClean="0"/>
              <a:t>Herschel</a:t>
            </a:r>
            <a:r>
              <a:rPr lang="cs-CZ" dirty="0" smtClean="0"/>
              <a:t> v roce 1877 – ověřoval si, že osoby pobírající peněžitou penzi jen jednou</a:t>
            </a:r>
            <a:endParaRPr lang="cs-CZ" dirty="0"/>
          </a:p>
        </p:txBody>
      </p:sp>
      <p:pic>
        <p:nvPicPr>
          <p:cNvPr id="3074" name="Picture 2" descr="C:\Users\Michal\AppData\Local\Microsoft\Windows\Temporary Internet Files\Content.IE5\EQOZP1ZT\MP9004018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952" l="5469" r="93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3109352" cy="207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786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Využití daktyloskopie v kriminalistice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 její </a:t>
            </a:r>
            <a:r>
              <a:rPr lang="cs-CZ" dirty="0"/>
              <a:t>pomocí se </a:t>
            </a:r>
            <a:r>
              <a:rPr lang="cs-CZ" dirty="0" smtClean="0"/>
              <a:t>hledají </a:t>
            </a:r>
            <a:r>
              <a:rPr lang="cs-CZ" dirty="0"/>
              <a:t>pachatelé, ale i identifikují neznámá těla. </a:t>
            </a:r>
            <a:endParaRPr lang="cs-CZ" dirty="0" smtClean="0"/>
          </a:p>
          <a:p>
            <a:r>
              <a:rPr lang="cs-CZ" dirty="0" smtClean="0"/>
              <a:t>Daktyloskopické otisky zanechává </a:t>
            </a:r>
            <a:r>
              <a:rPr lang="cs-CZ" dirty="0"/>
              <a:t>člověk </a:t>
            </a:r>
            <a:r>
              <a:rPr lang="cs-CZ" dirty="0" smtClean="0"/>
              <a:t>na všech předmětech, kterých se dotkl. </a:t>
            </a:r>
            <a:endParaRPr lang="cs-CZ" dirty="0"/>
          </a:p>
        </p:txBody>
      </p:sp>
      <p:pic>
        <p:nvPicPr>
          <p:cNvPr id="4098" name="Picture 2" descr="C:\Users\Michal\AppData\Local\Microsoft\Windows\Temporary Internet Files\Content.IE5\EQOZP1ZT\MC9003100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9080"/>
            <a:ext cx="2536521" cy="288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692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60848"/>
            <a:ext cx="8248708" cy="44291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Neoznačené obrázky:  </a:t>
            </a:r>
            <a:r>
              <a:rPr lang="cs-CZ" sz="1400" dirty="0" smtClean="0">
                <a:solidFill>
                  <a:schemeClr val="tx1"/>
                </a:solidFill>
              </a:rPr>
              <a:t>Použité </a:t>
            </a:r>
            <a:r>
              <a:rPr lang="cs-CZ" sz="1400" dirty="0">
                <a:solidFill>
                  <a:schemeClr val="tx1"/>
                </a:solidFill>
              </a:rPr>
              <a:t>obrázky jsou dostupné pod licencí Microsoft </a:t>
            </a:r>
            <a:r>
              <a:rPr lang="cs-CZ" sz="1400" dirty="0" smtClean="0">
                <a:solidFill>
                  <a:schemeClr val="tx1"/>
                </a:solidFill>
              </a:rPr>
              <a:t>Office. Staženo: 2012-05-08</a:t>
            </a:r>
            <a:endParaRPr lang="cs-CZ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</a:t>
            </a:r>
            <a:r>
              <a:rPr lang="cs-CZ" sz="1400" dirty="0">
                <a:solidFill>
                  <a:schemeClr val="tx1"/>
                </a:solidFill>
              </a:rPr>
              <a:t>. [cit. 2012-01-04].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http://commons.wikimedia.org/wiki/File:Human_skin_structure.jpg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2.</a:t>
            </a:r>
            <a:r>
              <a:rPr lang="cs-CZ" sz="1400" dirty="0">
                <a:solidFill>
                  <a:schemeClr val="tx1"/>
                </a:solidFill>
              </a:rPr>
              <a:t> [cit. 2012-01-04].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http://commons.wikimedia.org/wiki/File:Skinlayers.png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cs-CZ" sz="1400" dirty="0">
                <a:solidFill>
                  <a:schemeClr val="tx1"/>
                </a:solidFill>
              </a:rPr>
              <a:t>. [cit. 2012-01-04].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commons.wikimedia.org/wiki/File:Human_Hair_10x.JPG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4</a:t>
            </a:r>
            <a:r>
              <a:rPr lang="cs-CZ" sz="1400" dirty="0">
                <a:solidFill>
                  <a:schemeClr val="tx1"/>
                </a:solidFill>
              </a:rPr>
              <a:t>. [cit. 2012-01-04].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</a:t>
            </a:r>
            <a:r>
              <a:rPr lang="cs-CZ" sz="1400" dirty="0" smtClean="0">
                <a:solidFill>
                  <a:schemeClr val="tx1"/>
                </a:solidFill>
              </a:rPr>
              <a:t>http</a:t>
            </a:r>
            <a:r>
              <a:rPr lang="cs-CZ" sz="1400" dirty="0">
                <a:solidFill>
                  <a:schemeClr val="tx1"/>
                </a:solidFill>
              </a:rPr>
              <a:t>://cs.wikipedia.org/wiki/Soubor:Hair_follicle-en.svg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5.</a:t>
            </a:r>
            <a:r>
              <a:rPr lang="cs-CZ" sz="1400" dirty="0">
                <a:solidFill>
                  <a:schemeClr val="tx1"/>
                </a:solidFill>
              </a:rPr>
              <a:t> [cit. 2012-01-04]. autor Michiel1972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commons.wikimedia.org/wiki/File:Nagel.jpg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6</a:t>
            </a:r>
            <a:r>
              <a:rPr lang="cs-CZ" sz="1400" dirty="0">
                <a:solidFill>
                  <a:schemeClr val="tx1"/>
                </a:solidFill>
              </a:rPr>
              <a:t>. [cit. 2012-01-04]. autor Patrick J. </a:t>
            </a:r>
            <a:r>
              <a:rPr lang="cs-CZ" sz="1400" dirty="0" smtClean="0">
                <a:solidFill>
                  <a:schemeClr val="tx1"/>
                </a:solidFill>
              </a:rPr>
              <a:t>Lynch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cs.wikipedia.org/wiki/Soubor:Breast_anatomy_normal_scheme.png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7. </a:t>
            </a:r>
            <a:r>
              <a:rPr lang="cs-CZ" sz="1400" dirty="0">
                <a:solidFill>
                  <a:schemeClr val="tx1"/>
                </a:solidFill>
              </a:rPr>
              <a:t>[cit. </a:t>
            </a:r>
            <a:r>
              <a:rPr lang="cs-CZ" sz="1400" dirty="0" smtClean="0">
                <a:solidFill>
                  <a:schemeClr val="tx1"/>
                </a:solidFill>
              </a:rPr>
              <a:t>2012-05 - 08]. </a:t>
            </a:r>
            <a:r>
              <a:rPr lang="cs-CZ" sz="1400" dirty="0">
                <a:solidFill>
                  <a:schemeClr val="tx1"/>
                </a:solidFill>
              </a:rPr>
              <a:t>autor </a:t>
            </a:r>
            <a:r>
              <a:rPr lang="cs-CZ" sz="1400" dirty="0" err="1">
                <a:solidFill>
                  <a:schemeClr val="tx1"/>
                </a:solidFill>
              </a:rPr>
              <a:t>Tsaitgaist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http://cs.wikipedia.org/wiki/Soubor:Hair_follicle-en.svg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4" name="Nadpis 2"/>
          <p:cNvSpPr>
            <a:spLocks noGrp="1"/>
          </p:cNvSpPr>
          <p:nvPr>
            <p:ph type="title"/>
          </p:nvPr>
        </p:nvSpPr>
        <p:spPr>
          <a:xfrm>
            <a:off x="755576" y="692696"/>
            <a:ext cx="8013576" cy="1008112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Použité obrázky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3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+mj-lt"/>
              </a:rPr>
              <a:t>Prezentace slouží k zopakování učiva o </a:t>
            </a:r>
            <a:r>
              <a:rPr lang="cs-CZ" dirty="0" smtClean="0">
                <a:latin typeface="+mj-lt"/>
              </a:rPr>
              <a:t>kožní soustavě </a:t>
            </a:r>
            <a:r>
              <a:rPr lang="cs-CZ" dirty="0">
                <a:latin typeface="+mj-lt"/>
              </a:rPr>
              <a:t>člověka. Jsou zde shrnuty nejdůležitější poznatky, které by si žáci měli pamatovat.</a:t>
            </a:r>
          </a:p>
        </p:txBody>
      </p:sp>
    </p:spTree>
    <p:extLst>
      <p:ext uri="{BB962C8B-B14F-4D97-AF65-F5344CB8AC3E}">
        <p14:creationId xmlns:p14="http://schemas.microsoft.com/office/powerpoint/2010/main" val="29949969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300</TotalTime>
  <Words>415</Words>
  <Application>Microsoft Office PowerPoint</Application>
  <PresentationFormat>Předvádění na obrazovce (4:3)</PresentationFormat>
  <Paragraphs>98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Brooklet</vt:lpstr>
      <vt:lpstr>Prezentace aplikace PowerPoint</vt:lpstr>
      <vt:lpstr>Kožní soustava</vt:lpstr>
      <vt:lpstr>Řez kůží</vt:lpstr>
      <vt:lpstr>Kožní útvary</vt:lpstr>
      <vt:lpstr>Kožní žlázy</vt:lpstr>
      <vt:lpstr>Kožní žlázy</vt:lpstr>
      <vt:lpstr>Vlasy</vt:lpstr>
      <vt:lpstr>Prezentace aplikace PowerPoint</vt:lpstr>
      <vt:lpstr>  Daktyloskopie</vt:lpstr>
      <vt:lpstr>Využití daktyloskopie v kriminalistice</vt:lpstr>
      <vt:lpstr>Použité obrázky 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54</cp:revision>
  <dcterms:created xsi:type="dcterms:W3CDTF">2011-11-07T20:36:47Z</dcterms:created>
  <dcterms:modified xsi:type="dcterms:W3CDTF">2012-05-08T10:20:46Z</dcterms:modified>
</cp:coreProperties>
</file>