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ja-JP" altLang="en-US">
              <a:latin typeface="+mn-lt"/>
              <a:cs typeface="+mn-cs"/>
            </a:endParaRPr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5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3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7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1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89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7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51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5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  <a:cs typeface="+mn-cs"/>
              </a:endParaRPr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3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7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5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09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3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9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1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7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7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C3128-6541-481A-A351-0FAA0C97945E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4AF4EC-6A94-4E61-991E-550BFDBDB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8FCC6-55AC-4F27-9D37-8AF8FDD86ABF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3D65D-7DAE-4FCC-8B36-09D701F74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687997-2847-40BA-8CD7-F2001C2B5849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2DA7CD-05F1-403E-AD3B-8CD9018FF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37B31-AD1E-4A6F-B03C-6A82A29D60CC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5E0C19-62DC-4ECB-AF3C-2D1389B90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1E5ED4-25C6-41D9-958B-7011291FC74D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E202D-31F9-4C41-A9B9-3C2CF13C61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94D60-007A-4FCF-842B-7EE6E700D16D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2EAC8-663D-472F-AD43-2FE19BD2B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3A80D-AC52-4462-B08A-6FC5F8794414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8776D-3357-490F-9600-7DA98A68A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B41E5-1225-407E-A767-629CAA29C714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1A541-6119-45E6-AFF3-293B3E22B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5B616A-A930-4267-98B6-D44C033EA345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6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C6A955-1058-4472-8528-A2006CC45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ECD30-FF31-4834-9015-596E8919DBB6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BCDDEF-23BF-46EC-83C7-60E26CADE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347ED-07AE-47F0-A3B6-9E4338C6FED1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7BE13-2B71-42DD-90AF-C15626A1E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BEA4A-C704-4444-A250-E566D74E0EA2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8FA24-257F-4A3B-AEC5-53FD29CC9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ja-JP" altLang="en-US">
              <a:latin typeface="+mn-lt"/>
              <a:cs typeface="+mn-cs"/>
            </a:endParaRPr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4EB84C-5305-47B1-90BB-05486897F126}" type="datetimeFigureOut">
              <a:rPr lang="cs-CZ"/>
              <a:pPr>
                <a:defRPr/>
              </a:pPr>
              <a:t>1.8.2012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395BCC7-EB04-49BB-AD5E-15913D4BF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  <a:cs typeface="+mn-cs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5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3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7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1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9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7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1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5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3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7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5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9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3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9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  <a:cs typeface="+mn-cs"/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1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7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7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69" r:id="rId2"/>
    <p:sldLayoutId id="2147483771" r:id="rId3"/>
    <p:sldLayoutId id="2147483772" r:id="rId4"/>
    <p:sldLayoutId id="2147483773" r:id="rId5"/>
    <p:sldLayoutId id="2147483768" r:id="rId6"/>
    <p:sldLayoutId id="2147483767" r:id="rId7"/>
    <p:sldLayoutId id="2147483774" r:id="rId8"/>
    <p:sldLayoutId id="2147483775" r:id="rId9"/>
    <p:sldLayoutId id="2147483776" r:id="rId10"/>
    <p:sldLayoutId id="2147483777" r:id="rId11"/>
    <p:sldLayoutId id="2147483766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005CD1"/>
        </a:buClr>
        <a:buSzPct val="55000"/>
        <a:buFont typeface="Wingdings" pitchFamily="2" charset="2"/>
        <a:buChar char="p"/>
        <a:defRPr kumimoji="1" sz="3200">
          <a:solidFill>
            <a:srgbClr val="00007D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0007D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5D974B"/>
        </a:buClr>
        <a:buSzPct val="48000"/>
        <a:buFont typeface="Wingdings" pitchFamily="2" charset="2"/>
        <a:buChar char="n"/>
        <a:defRPr kumimoji="1" sz="2400">
          <a:solidFill>
            <a:srgbClr val="00007D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rgbClr val="9DBB3F"/>
        </a:buClr>
        <a:buSzPct val="45000"/>
        <a:buFont typeface="Wingdings" pitchFamily="2" charset="2"/>
        <a:buChar char="n"/>
        <a:defRPr kumimoji="1" sz="2000">
          <a:solidFill>
            <a:srgbClr val="00007D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rgbClr val="C77CC7"/>
        </a:buClr>
        <a:buSzPct val="40000"/>
        <a:buFont typeface="Wingdings" pitchFamily="2" charset="2"/>
        <a:buChar char="n"/>
        <a:defRPr kumimoji="1" sz="2000">
          <a:solidFill>
            <a:srgbClr val="00007D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/>
          <p:cNvPicPr>
            <a:picLocks noChangeAspect="1" noChangeArrowheads="1"/>
          </p:cNvPicPr>
          <p:nvPr/>
        </p:nvPicPr>
        <p:blipFill>
          <a:blip r:embed="rId2"/>
          <a:srcRect l="3369" t="9923" r="3369" b="10033"/>
          <a:stretch>
            <a:fillRect/>
          </a:stretch>
        </p:blipFill>
        <p:spPr bwMode="auto">
          <a:xfrm>
            <a:off x="2247900" y="333375"/>
            <a:ext cx="4824413" cy="930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8" name="Obdélník 3"/>
          <p:cNvSpPr>
            <a:spLocks noChangeArrowheads="1"/>
          </p:cNvSpPr>
          <p:nvPr/>
        </p:nvSpPr>
        <p:spPr bwMode="auto">
          <a:xfrm>
            <a:off x="3492500" y="1412875"/>
            <a:ext cx="2646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>
                <a:solidFill>
                  <a:srgbClr val="1E2051"/>
                </a:solidFill>
                <a:latin typeface="Calibri" pitchFamily="34" charset="0"/>
              </a:rPr>
              <a:t>VY_32_INOVACE_PŘČL.10</a:t>
            </a:r>
          </a:p>
        </p:txBody>
      </p:sp>
      <p:sp>
        <p:nvSpPr>
          <p:cNvPr id="14339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Autor: Mgr. Jitka Žejdlíková</a:t>
            </a:r>
          </a:p>
          <a:p>
            <a:r>
              <a:rPr lang="cs-CZ" b="1">
                <a:latin typeface="Calibri" pitchFamily="34" charset="0"/>
              </a:rPr>
              <a:t>Datum vytvoření: leden 2012</a:t>
            </a:r>
          </a:p>
          <a:p>
            <a:r>
              <a:rPr lang="cs-CZ" b="1">
                <a:latin typeface="Calibri" pitchFamily="34" charset="0"/>
              </a:rPr>
              <a:t>Ročník: 8.</a:t>
            </a:r>
          </a:p>
          <a:p>
            <a:r>
              <a:rPr lang="cs-CZ" b="1">
                <a:latin typeface="Calibri" pitchFamily="34" charset="0"/>
              </a:rPr>
              <a:t>Vzdělávací oblast: Člověk a příroda</a:t>
            </a:r>
          </a:p>
          <a:p>
            <a:r>
              <a:rPr lang="cs-CZ" b="1">
                <a:latin typeface="Calibri" pitchFamily="34" charset="0"/>
              </a:rPr>
              <a:t>Vzdělávací obor: Přírodopis</a:t>
            </a:r>
          </a:p>
          <a:p>
            <a:r>
              <a:rPr lang="cs-CZ" b="1">
                <a:latin typeface="Calibri" pitchFamily="34" charset="0"/>
              </a:rPr>
              <a:t>Tematický okruh: Biologie člověka</a:t>
            </a:r>
          </a:p>
          <a:p>
            <a:r>
              <a:rPr lang="cs-CZ" b="1">
                <a:latin typeface="Calibri" pitchFamily="34" charset="0"/>
              </a:rPr>
              <a:t>Téma: Nervová soustava</a:t>
            </a:r>
            <a:endParaRPr lang="cs-CZ">
              <a:latin typeface="Cambria" pitchFamily="18" charset="0"/>
            </a:endParaRPr>
          </a:p>
        </p:txBody>
      </p:sp>
      <p:sp>
        <p:nvSpPr>
          <p:cNvPr id="14340" name="Obdélník 5"/>
          <p:cNvSpPr>
            <a:spLocks noChangeArrowheads="1"/>
          </p:cNvSpPr>
          <p:nvPr/>
        </p:nvSpPr>
        <p:spPr bwMode="auto">
          <a:xfrm>
            <a:off x="539750" y="6151563"/>
            <a:ext cx="8280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0055" y="26064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48650" cy="44291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řídí činnost celého těla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dělí se:	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centrální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obvodová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základem je nervová buňka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neuron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86425" y="1152525"/>
            <a:ext cx="34575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8748713" y="645318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1.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4576763"/>
            <a:ext cx="381000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 flipH="1">
            <a:off x="2268538" y="4149725"/>
            <a:ext cx="503237" cy="1655763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7" name="TextovéPole 6"/>
          <p:cNvSpPr txBox="1">
            <a:spLocks noChangeArrowheads="1"/>
          </p:cNvSpPr>
          <p:nvPr/>
        </p:nvSpPr>
        <p:spPr bwMode="auto">
          <a:xfrm>
            <a:off x="755650" y="64531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2.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484313"/>
            <a:ext cx="842486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4400" y="190500"/>
            <a:ext cx="6681936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Neuron</a:t>
            </a:r>
            <a:endParaRPr lang="cs-CZ" dirty="0"/>
          </a:p>
        </p:txBody>
      </p:sp>
      <p:sp>
        <p:nvSpPr>
          <p:cNvPr id="16387" name="TextovéPole 7"/>
          <p:cNvSpPr txBox="1">
            <a:spLocks noChangeArrowheads="1"/>
          </p:cNvSpPr>
          <p:nvPr/>
        </p:nvSpPr>
        <p:spPr bwMode="auto">
          <a:xfrm>
            <a:off x="8604250" y="6237288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mbria" pitchFamily="18" charset="0"/>
              </a:rPr>
              <a:t>2.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9850" y="1223963"/>
            <a:ext cx="13271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dendrit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5900" y="5692775"/>
            <a:ext cx="2371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buněčné jádro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87675" y="2662238"/>
            <a:ext cx="21526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tělo neuronu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79838" y="5427663"/>
            <a:ext cx="2924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myelinová pochva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704013" y="4797425"/>
            <a:ext cx="21431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Schwannova</a:t>
            </a:r>
          </a:p>
          <a:p>
            <a:r>
              <a:rPr lang="cs-CZ" sz="2800">
                <a:latin typeface="Cambria" pitchFamily="18" charset="0"/>
              </a:rPr>
              <a:t>	buňka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138988" y="1746250"/>
            <a:ext cx="1728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mbria" pitchFamily="18" charset="0"/>
              </a:rPr>
              <a:t>zakončení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879" y="332656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Centrální 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268413"/>
            <a:ext cx="8248650" cy="50180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>
                <a:latin typeface="Calibri" pitchFamily="34" charset="0"/>
              </a:rPr>
              <a:t>skládá se z </a:t>
            </a:r>
            <a:r>
              <a:rPr lang="cs-CZ" b="1" smtClean="0">
                <a:solidFill>
                  <a:srgbClr val="7030A0"/>
                </a:solidFill>
                <a:latin typeface="Calibri" pitchFamily="34" charset="0"/>
              </a:rPr>
              <a:t>mozku </a:t>
            </a:r>
            <a:r>
              <a:rPr lang="cs-CZ" smtClean="0">
                <a:latin typeface="Calibri" pitchFamily="34" charset="0"/>
              </a:rPr>
              <a:t>a </a:t>
            </a:r>
            <a:r>
              <a:rPr lang="cs-CZ" b="1" smtClean="0">
                <a:solidFill>
                  <a:srgbClr val="7030A0"/>
                </a:solidFill>
                <a:latin typeface="Calibri" pitchFamily="34" charset="0"/>
              </a:rPr>
              <a:t>míchy</a:t>
            </a:r>
          </a:p>
          <a:p>
            <a:pPr>
              <a:buFont typeface="Wingdings" pitchFamily="2" charset="2"/>
              <a:buNone/>
            </a:pPr>
            <a:endParaRPr lang="cs-CZ" b="1" smtClean="0">
              <a:solidFill>
                <a:srgbClr val="7030A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cs-CZ" b="1" smtClean="0">
                <a:solidFill>
                  <a:srgbClr val="7030A0"/>
                </a:solidFill>
                <a:latin typeface="Calibri" pitchFamily="34" charset="0"/>
              </a:rPr>
              <a:t>	MÍCHA</a:t>
            </a:r>
            <a:r>
              <a:rPr lang="cs-CZ" smtClean="0">
                <a:latin typeface="Calibri" pitchFamily="34" charset="0"/>
              </a:rPr>
              <a:t> je uložena v </a:t>
            </a:r>
            <a:r>
              <a:rPr lang="cs-CZ" u="sng" smtClean="0">
                <a:latin typeface="Calibri" pitchFamily="34" charset="0"/>
              </a:rPr>
              <a:t>páteřním kanálu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179388" y="6524625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3.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12725" y="3573463"/>
            <a:ext cx="5513388" cy="4735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360363" y="638175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3.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53088" y="3719513"/>
            <a:ext cx="17430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j-lt"/>
                <a:cs typeface="+mn-cs"/>
              </a:rPr>
              <a:t>bílá hmota</a:t>
            </a:r>
            <a:endParaRPr lang="cs-CZ" sz="2800" dirty="0">
              <a:latin typeface="+mj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92775" y="4679950"/>
            <a:ext cx="2657475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j-lt"/>
                <a:cs typeface="+mn-cs"/>
              </a:rPr>
              <a:t>centrální kanálek</a:t>
            </a:r>
            <a:endParaRPr lang="cs-CZ" sz="2800" dirty="0">
              <a:latin typeface="+mj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3088" y="5678488"/>
            <a:ext cx="19494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j-lt"/>
                <a:cs typeface="+mn-cs"/>
              </a:rPr>
              <a:t>šedá hmota</a:t>
            </a:r>
            <a:endParaRPr lang="cs-CZ" sz="2800" dirty="0">
              <a:latin typeface="+mj-lt"/>
              <a:cs typeface="+mn-cs"/>
            </a:endParaRPr>
          </a:p>
        </p:txBody>
      </p:sp>
      <p:cxnSp>
        <p:nvCxnSpPr>
          <p:cNvPr id="11" name="Přímá spojnice se šipkou 10"/>
          <p:cNvCxnSpPr>
            <a:stCxn id="7" idx="1"/>
          </p:cNvCxnSpPr>
          <p:nvPr/>
        </p:nvCxnSpPr>
        <p:spPr>
          <a:xfrm flipH="1">
            <a:off x="3419475" y="3981450"/>
            <a:ext cx="2233613" cy="455613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1"/>
          </p:cNvCxnSpPr>
          <p:nvPr/>
        </p:nvCxnSpPr>
        <p:spPr>
          <a:xfrm flipH="1">
            <a:off x="3203575" y="4941888"/>
            <a:ext cx="2489200" cy="647700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1"/>
          </p:cNvCxnSpPr>
          <p:nvPr/>
        </p:nvCxnSpPr>
        <p:spPr>
          <a:xfrm flipH="1" flipV="1">
            <a:off x="3851275" y="5805488"/>
            <a:ext cx="1801813" cy="134937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 bwMode="auto">
          <a:xfrm>
            <a:off x="457200" y="17859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pt-BR" sz="1200" smtClean="0"/>
          </a:p>
          <a:p>
            <a:endParaRPr lang="pt-BR" smtClean="0"/>
          </a:p>
          <a:p>
            <a:endParaRPr lang="pt-BR" smtClean="0"/>
          </a:p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65675" y="2563813"/>
            <a:ext cx="4038600" cy="3786187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Koncový mozek</a:t>
            </a:r>
            <a:endParaRPr lang="pt-BR" dirty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Střední mozek</a:t>
            </a:r>
            <a:endParaRPr lang="pt-BR" dirty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Varolův most</a:t>
            </a:r>
            <a:endParaRPr lang="pt-BR" dirty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Prodloužená mícha</a:t>
            </a:r>
            <a:endParaRPr lang="pt-BR" dirty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pt-BR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Mozeček</a:t>
            </a:r>
            <a:endParaRPr lang="pt-BR" dirty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15888"/>
            <a:ext cx="22669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3"/>
          <p:cNvSpPr txBox="1">
            <a:spLocks noChangeArrowheads="1"/>
          </p:cNvSpPr>
          <p:nvPr/>
        </p:nvSpPr>
        <p:spPr bwMode="auto">
          <a:xfrm>
            <a:off x="8820150" y="1557338"/>
            <a:ext cx="361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4.</a:t>
            </a:r>
          </a:p>
        </p:txBody>
      </p:sp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2100263"/>
            <a:ext cx="3552825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179388" y="616585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5.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3203575" y="4868863"/>
            <a:ext cx="1728788" cy="79216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316163" y="4437063"/>
            <a:ext cx="2616200" cy="57626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316163" y="3789363"/>
            <a:ext cx="2616200" cy="79216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24075" y="2852738"/>
            <a:ext cx="2808288" cy="71437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331913" y="3357563"/>
            <a:ext cx="3600450" cy="719137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Mozek</a:t>
            </a:r>
            <a:br>
              <a:rPr lang="cs-CZ" dirty="0" smtClean="0"/>
            </a:br>
            <a:r>
              <a:rPr lang="cs-CZ" dirty="0" smtClean="0"/>
              <a:t>skládá se z 6 částí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Prodloužená mícha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centrum nepodmíněných reflexů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centrum dýchání, srdeční činnosti, sání,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   polykání, kašlání, zvracení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Varolův most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propojuje mozeček a míchu s mozkem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tvorba slin a slz</a:t>
            </a:r>
            <a:endParaRPr lang="cs-CZ" dirty="0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492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765175"/>
            <a:ext cx="8569325" cy="5521325"/>
          </a:xfrm>
        </p:spPr>
        <p:txBody>
          <a:bodyPr>
            <a:normAutofit lnSpcReduction="10000"/>
          </a:bodyPr>
          <a:lstStyle/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Mozeček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-centrum koordinace pohybů a rovnováhy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Střední mozek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centrum pro vjemy zrakové a sluchové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Mezimozek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řídí tělesnou teplotu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hospodaření s vodou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řídí funkci pohlavních žláz</a:t>
            </a:r>
            <a:endParaRPr lang="cs-CZ" dirty="0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492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765175"/>
            <a:ext cx="8248650" cy="5521325"/>
          </a:xfrm>
        </p:spPr>
        <p:txBody>
          <a:bodyPr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Koncový mozek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největší část mozku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tvořen dvěma polokoulemi (hemisféry)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- povrch tvoří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šedá kůra mozková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FF000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-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+mj-lt"/>
              </a:rPr>
              <a:t>je oddělen na mozkové laloky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čelní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 	- motorické centrum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	- centrum řeči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	- centrum chuťové a čichové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temenní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- vnímání kožní citlivosti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týlní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- zrakové centrum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spánkový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 	- centrum sluchové a 					   rovnovážné</a:t>
            </a:r>
            <a:endParaRPr lang="cs-CZ" dirty="0">
              <a:solidFill>
                <a:srgbClr val="00206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323850" y="14128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Wingdings" pitchFamily="2" charset="2"/>
              <a:buNone/>
            </a:pPr>
            <a:r>
              <a:rPr lang="cs-CZ" sz="1400" smtClean="0">
                <a:solidFill>
                  <a:schemeClr val="tx1"/>
                </a:solidFill>
              </a:rPr>
              <a:t>1. [cit. 2012-01-04]. autor Persian Poet Gal Dostupný pod licencí Creative Commons na www: http://commons.wikimedia.org/wiki/File:Nervous_system_diagram.png  </a:t>
            </a:r>
          </a:p>
          <a:p>
            <a:pPr marL="0" indent="0">
              <a:buFont typeface="Wingdings" pitchFamily="2" charset="2"/>
              <a:buNone/>
            </a:pPr>
            <a:r>
              <a:rPr lang="cs-CZ" sz="1400" smtClean="0">
                <a:solidFill>
                  <a:schemeClr val="tx1"/>
                </a:solidFill>
              </a:rPr>
              <a:t>2. [cit. 2012-01-04]. autor Quasar JaroszDostupný pod licencí Creative Commons na www:  http://commons.wikimedia.org/wiki/File:Neuron_Hand-tuned.svg</a:t>
            </a:r>
          </a:p>
          <a:p>
            <a:pPr marL="0" indent="0">
              <a:buFont typeface="Wingdings" pitchFamily="2" charset="2"/>
              <a:buNone/>
            </a:pPr>
            <a:r>
              <a:rPr lang="cs-CZ" sz="1400" smtClean="0">
                <a:solidFill>
                  <a:schemeClr val="tx1"/>
                </a:solidFill>
              </a:rPr>
              <a:t>3. [cit. 2012-01-04]. autor PolarlysDostupný pod licencí Creative Commons na www:  http://cs.wikipedia.org/wiki/Soubor:Medulla_spinalis_-_Section_-_English.svg</a:t>
            </a:r>
          </a:p>
          <a:p>
            <a:pPr marL="0" indent="0">
              <a:buFont typeface="Wingdings" pitchFamily="2" charset="2"/>
              <a:buNone/>
            </a:pPr>
            <a:r>
              <a:rPr lang="cs-CZ" sz="1400" smtClean="0">
                <a:solidFill>
                  <a:schemeClr val="tx1"/>
                </a:solidFill>
              </a:rPr>
              <a:t>4. [cit. 2012-01-04]. autor WriterHound Dostupný pod licencí Creative Commons na www: http://commons.wikimedia.org/wiki/File:Brain_090407.jpg</a:t>
            </a:r>
          </a:p>
          <a:p>
            <a:pPr marL="0" indent="0">
              <a:buFont typeface="Wingdings" pitchFamily="2" charset="2"/>
              <a:buNone/>
            </a:pPr>
            <a:r>
              <a:rPr lang="cs-CZ" sz="1400" smtClean="0">
                <a:solidFill>
                  <a:schemeClr val="tx1"/>
                </a:solidFill>
              </a:rPr>
              <a:t>5. [cit. 2012-01-04]. autor John A Beal, PhDDostupný pod licencí Creative Commons na www: http://commons.wikimedia.org/wiki/File:Human_brain_inferior_view_description.JPG</a:t>
            </a:r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827584" y="332656"/>
            <a:ext cx="8013576" cy="10081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Použité obrázky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+mj-lt"/>
              </a:rPr>
              <a:t>Cílem prezentace je seznámit žáky se stavbou a činností nervové soustavy.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337</TotalTime>
  <Words>272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26" baseType="lpstr">
      <vt:lpstr>Cambria</vt:lpstr>
      <vt:lpstr>Arial</vt:lpstr>
      <vt:lpstr>Calibri</vt:lpstr>
      <vt:lpstr>Wingdings</vt:lpstr>
      <vt:lpstr>HG明朝B</vt:lpstr>
      <vt:lpstr>MS PGothic</vt:lpstr>
      <vt:lpstr>Wingdings 2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DUM</cp:lastModifiedBy>
  <cp:revision>62</cp:revision>
  <dcterms:created xsi:type="dcterms:W3CDTF">2011-11-07T20:36:47Z</dcterms:created>
  <dcterms:modified xsi:type="dcterms:W3CDTF">2012-08-01T16:48:35Z</dcterms:modified>
</cp:coreProperties>
</file>