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6" r:id="rId8"/>
    <p:sldId id="270" r:id="rId9"/>
    <p:sldId id="274" r:id="rId10"/>
    <p:sldId id="275" r:id="rId11"/>
    <p:sldId id="271" r:id="rId12"/>
    <p:sldId id="272" r:id="rId13"/>
    <p:sldId id="277" r:id="rId14"/>
    <p:sldId id="278" r:id="rId15"/>
    <p:sldId id="279" r:id="rId16"/>
    <p:sldId id="280" r:id="rId17"/>
    <p:sldId id="264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74" d="100"/>
          <a:sy n="74" d="100"/>
        </p:scale>
        <p:origin x="-7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WFWdIsgtdrg&amp;feature=relmf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MMJCrgp0CMQ&amp;feature=relmf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image" Target="../media/image26.jpeg"/><Relationship Id="rId3" Type="http://schemas.microsoft.com/office/2007/relationships/media" Target="../media/media2.wav"/><Relationship Id="rId7" Type="http://schemas.microsoft.com/office/2007/relationships/media" Target="../media/media4.wav"/><Relationship Id="rId12" Type="http://schemas.openxmlformats.org/officeDocument/2006/relationships/image" Target="../media/image25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24.jpeg"/><Relationship Id="rId5" Type="http://schemas.microsoft.com/office/2007/relationships/media" Target="../media/media3.wav"/><Relationship Id="rId10" Type="http://schemas.openxmlformats.org/officeDocument/2006/relationships/image" Target="../media/image23.png"/><Relationship Id="rId4" Type="http://schemas.openxmlformats.org/officeDocument/2006/relationships/audio" Target="../media/media2.wav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VY_32_INOVACE_PŘČL.11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smtClean="0">
                <a:latin typeface="Calibri" pitchFamily="34" charset="0"/>
              </a:rPr>
              <a:t>: Smyslová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052736"/>
            <a:ext cx="8248708" cy="523378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Smysly nás informují o dění okolo nás a dění uvnitř našeho organismu.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Zrak</a:t>
            </a:r>
            <a:r>
              <a:rPr lang="cs-CZ" dirty="0" smtClean="0">
                <a:latin typeface="+mj-lt"/>
              </a:rPr>
              <a:t>					</a:t>
            </a:r>
            <a:r>
              <a:rPr lang="cs-CZ" b="1" dirty="0" smtClean="0">
                <a:solidFill>
                  <a:srgbClr val="00B050"/>
                </a:solidFill>
                <a:latin typeface="+mj-lt"/>
              </a:rPr>
              <a:t>Sluch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		</a:t>
            </a:r>
            <a:r>
              <a:rPr lang="cs-CZ" b="1" dirty="0" smtClean="0">
                <a:solidFill>
                  <a:srgbClr val="CC3300"/>
                </a:solidFill>
                <a:latin typeface="+mj-lt"/>
              </a:rPr>
              <a:t>Hmat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  <a:latin typeface="+mj-lt"/>
              </a:rPr>
              <a:t>Čich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				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Chu</a:t>
            </a:r>
            <a:r>
              <a:rPr lang="cs-CZ" b="1" dirty="0">
                <a:solidFill>
                  <a:srgbClr val="FF0000"/>
                </a:solidFill>
                <a:latin typeface="+mj-lt"/>
              </a:rPr>
              <a:t>ť</a:t>
            </a:r>
            <a:endParaRPr lang="cs-CZ" b="1" dirty="0" smtClean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1027" name="Picture 3" descr="C:\Users\Michal\AppData\Local\Microsoft\Windows\Temporary Internet Files\Content.IE5\15DNXGF6\MC900149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37684"/>
            <a:ext cx="1824024" cy="167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chal\AppData\Local\Microsoft\Windows\Temporary Internet Files\Content.IE5\A5S3MERO\MC900238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256" y="1826830"/>
            <a:ext cx="1228004" cy="188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chal\AppData\Local\Microsoft\Windows\Temporary Internet Files\Content.IE5\A5S3MERO\MC9002381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589240"/>
            <a:ext cx="1588883" cy="72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chal\AppData\Local\Microsoft\Windows\Temporary Internet Files\Content.IE5\FLNK09QS\MC900028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18044"/>
            <a:ext cx="2110994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chal\AppData\Local\Microsoft\Windows\Temporary Internet Files\Content.IE5\15DNXGF6\MC90044180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29000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18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66410"/>
            <a:ext cx="8229600" cy="1143000"/>
          </a:xfrm>
        </p:spPr>
        <p:txBody>
          <a:bodyPr/>
          <a:lstStyle/>
          <a:p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80728"/>
            <a:ext cx="8248708" cy="576369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+mj-lt"/>
              </a:rPr>
              <a:t>nejdůležitější lidský smysl</a:t>
            </a:r>
          </a:p>
          <a:p>
            <a:r>
              <a:rPr lang="cs-CZ" dirty="0" smtClean="0">
                <a:latin typeface="+mj-lt"/>
              </a:rPr>
              <a:t>zaznamenává dopadající světlo, jeho intenzitu a barvu</a:t>
            </a:r>
          </a:p>
          <a:p>
            <a:r>
              <a:rPr lang="cs-CZ" dirty="0" smtClean="0">
                <a:latin typeface="+mj-lt"/>
              </a:rPr>
              <a:t>orgánem zraku je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oko</a:t>
            </a:r>
          </a:p>
          <a:p>
            <a:r>
              <a:rPr lang="cs-CZ" dirty="0" smtClean="0">
                <a:latin typeface="+mj-lt"/>
              </a:rPr>
              <a:t>nejčastějšími vadami je dalekozrakost  a krátkozrakost</a:t>
            </a:r>
          </a:p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dalekozrakost</a:t>
            </a:r>
            <a:r>
              <a:rPr lang="cs-CZ" dirty="0" smtClean="0">
                <a:latin typeface="+mj-lt"/>
              </a:rPr>
              <a:t> – člověk vidí dobře na dálku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obraz vzniká za sítnicí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potřebuje brýle se spojkami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krátkozrakost</a:t>
            </a:r>
            <a:r>
              <a:rPr lang="cs-CZ" dirty="0" smtClean="0">
                <a:latin typeface="+mj-lt"/>
              </a:rPr>
              <a:t> – člověk vidí dobře na blízko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obraz vzniká před sítnicí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potřebuje brýle </a:t>
            </a:r>
            <a:r>
              <a:rPr lang="cs-CZ" dirty="0" smtClean="0">
                <a:latin typeface="+mj-lt"/>
              </a:rPr>
              <a:t>rozptylky</a:t>
            </a:r>
          </a:p>
          <a:p>
            <a:pPr marL="0" indent="0">
              <a:buNone/>
            </a:pPr>
            <a:endParaRPr lang="cs-CZ" sz="2600" dirty="0" smtClean="0">
              <a:latin typeface="+mj-lt"/>
              <a:hlinkClick r:id="rId2"/>
            </a:endParaRPr>
          </a:p>
          <a:p>
            <a:pPr marL="0" indent="0">
              <a:buNone/>
            </a:pPr>
            <a:endParaRPr lang="cs-CZ" sz="2600" dirty="0" smtClean="0">
              <a:latin typeface="+mj-lt"/>
              <a:hlinkClick r:id="rId2"/>
            </a:endParaRPr>
          </a:p>
          <a:p>
            <a:pPr marL="0" indent="0">
              <a:buNone/>
            </a:pPr>
            <a:r>
              <a:rPr lang="cs-CZ" sz="2600" dirty="0" smtClean="0">
                <a:latin typeface="+mj-lt"/>
                <a:hlinkClick r:id="rId2"/>
              </a:rPr>
              <a:t>Byl jednou jeden </a:t>
            </a:r>
            <a:r>
              <a:rPr lang="cs-CZ" sz="2600" dirty="0" err="1" smtClean="0">
                <a:latin typeface="+mj-lt"/>
                <a:hlinkClick r:id="rId2"/>
              </a:rPr>
              <a:t>zivot</a:t>
            </a:r>
            <a:r>
              <a:rPr lang="cs-CZ" sz="2600" dirty="0" smtClean="0">
                <a:latin typeface="+mj-lt"/>
                <a:hlinkClick r:id="rId2"/>
              </a:rPr>
              <a:t> - 11 - Oko - </a:t>
            </a:r>
            <a:r>
              <a:rPr lang="cs-CZ" sz="2600" dirty="0" err="1" smtClean="0">
                <a:latin typeface="+mj-lt"/>
                <a:hlinkClick r:id="rId2"/>
              </a:rPr>
              <a:t>cast</a:t>
            </a:r>
            <a:r>
              <a:rPr lang="cs-CZ" sz="2600" dirty="0" smtClean="0">
                <a:latin typeface="+mj-lt"/>
                <a:hlinkClick r:id="rId2"/>
              </a:rPr>
              <a:t> 1 - </a:t>
            </a:r>
            <a:r>
              <a:rPr lang="cs-CZ" sz="2600" dirty="0" err="1" smtClean="0">
                <a:latin typeface="+mj-lt"/>
                <a:hlinkClick r:id="rId2"/>
              </a:rPr>
              <a:t>YouTube</a:t>
            </a:r>
            <a:endParaRPr lang="cs-CZ" sz="2600" dirty="0" smtClean="0">
              <a:latin typeface="+mj-lt"/>
            </a:endParaRPr>
          </a:p>
          <a:p>
            <a:pPr lvl="1"/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740962" cy="115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33242" y="112474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553" y="4812230"/>
            <a:ext cx="1872208" cy="149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40351" y="63750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091" y="3062695"/>
            <a:ext cx="1684605" cy="1349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833242" y="45926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03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878" y="137611"/>
            <a:ext cx="6574498" cy="653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4408" y="62373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6672"/>
            <a:ext cx="22695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Stavba oka</a:t>
            </a:r>
            <a:endParaRPr lang="cs-CZ" sz="3600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608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pomocí sluchu vnímáme okolní prostředí</a:t>
            </a:r>
          </a:p>
          <a:p>
            <a:r>
              <a:rPr lang="cs-CZ" dirty="0" smtClean="0">
                <a:latin typeface="+mj-lt"/>
              </a:rPr>
              <a:t>komunikace mezi sebou</a:t>
            </a:r>
          </a:p>
          <a:p>
            <a:r>
              <a:rPr lang="cs-CZ" dirty="0" smtClean="0">
                <a:latin typeface="+mj-lt"/>
              </a:rPr>
              <a:t>poslouchání hudby</a:t>
            </a:r>
          </a:p>
          <a:p>
            <a:r>
              <a:rPr lang="cs-CZ" dirty="0" smtClean="0">
                <a:latin typeface="+mj-lt"/>
              </a:rPr>
              <a:t>orgánem sluchu je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ucho</a:t>
            </a:r>
          </a:p>
          <a:p>
            <a:r>
              <a:rPr lang="cs-CZ" dirty="0" smtClean="0">
                <a:latin typeface="+mj-lt"/>
              </a:rPr>
              <a:t>ucho je také centrem pro rovnováhu a pohyby </a:t>
            </a:r>
            <a:r>
              <a:rPr lang="cs-CZ" dirty="0" smtClean="0">
                <a:latin typeface="+mj-lt"/>
              </a:rPr>
              <a:t>hlavy</a:t>
            </a:r>
          </a:p>
          <a:p>
            <a:pPr marL="0" indent="0">
              <a:buNone/>
            </a:pPr>
            <a:endParaRPr lang="cs-CZ" sz="2000" dirty="0" smtClean="0">
              <a:latin typeface="+mj-lt"/>
              <a:hlinkClick r:id="rId2"/>
            </a:endParaRPr>
          </a:p>
          <a:p>
            <a:pPr marL="0" indent="0">
              <a:buNone/>
            </a:pPr>
            <a:endParaRPr lang="cs-CZ" sz="2000" dirty="0">
              <a:latin typeface="+mj-lt"/>
              <a:hlinkClick r:id="rId2"/>
            </a:endParaRPr>
          </a:p>
          <a:p>
            <a:pPr marL="0" indent="0">
              <a:buNone/>
            </a:pPr>
            <a:r>
              <a:rPr lang="cs-CZ" sz="2000" dirty="0" smtClean="0">
                <a:latin typeface="+mj-lt"/>
                <a:hlinkClick r:id="rId2"/>
              </a:rPr>
              <a:t>Byl jednou jeden </a:t>
            </a:r>
            <a:r>
              <a:rPr lang="cs-CZ" sz="2000" dirty="0" err="1" smtClean="0">
                <a:latin typeface="+mj-lt"/>
                <a:hlinkClick r:id="rId2"/>
              </a:rPr>
              <a:t>zivot</a:t>
            </a:r>
            <a:r>
              <a:rPr lang="cs-CZ" sz="2000" dirty="0" smtClean="0">
                <a:latin typeface="+mj-lt"/>
                <a:hlinkClick r:id="rId2"/>
              </a:rPr>
              <a:t> - 12 - Ucho - </a:t>
            </a:r>
            <a:r>
              <a:rPr lang="cs-CZ" sz="2000" dirty="0" err="1" smtClean="0">
                <a:latin typeface="+mj-lt"/>
                <a:hlinkClick r:id="rId2"/>
              </a:rPr>
              <a:t>cast</a:t>
            </a:r>
            <a:r>
              <a:rPr lang="cs-CZ" sz="2000" dirty="0" smtClean="0">
                <a:latin typeface="+mj-lt"/>
                <a:hlinkClick r:id="rId2"/>
              </a:rPr>
              <a:t> 1 - </a:t>
            </a:r>
            <a:r>
              <a:rPr lang="cs-CZ" sz="2000" dirty="0" err="1" smtClean="0">
                <a:latin typeface="+mj-lt"/>
                <a:hlinkClick r:id="rId2"/>
              </a:rPr>
              <a:t>YouTube</a:t>
            </a:r>
            <a:endParaRPr lang="cs-CZ" sz="2000" dirty="0"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6632"/>
            <a:ext cx="1130451" cy="177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32440" y="170080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17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6456" y="60212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48334"/>
            <a:ext cx="2496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+mj-lt"/>
              </a:rPr>
              <a:t>Stavba ucha</a:t>
            </a:r>
            <a:endParaRPr lang="cs-CZ" sz="3600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7544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Princip přenášení zvuku v uchu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 Box 9"/>
          <p:cNvSpPr txBox="1">
            <a:spLocks noGrp="1" noChangeArrowheads="1"/>
          </p:cNvSpPr>
          <p:nvPr>
            <p:ph idx="1"/>
          </p:nvPr>
        </p:nvSpPr>
        <p:spPr bwMode="auto">
          <a:xfrm>
            <a:off x="395536" y="1340768"/>
            <a:ext cx="8248708" cy="50167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>
            <a:lvl1pPr marL="457200" indent="-4572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>
              <a:buFont typeface="Wingdings" pitchFamily="2" charset="2"/>
              <a:buChar char="§"/>
            </a:pPr>
            <a:r>
              <a:rPr lang="cs-CZ" sz="3200" dirty="0" smtClean="0">
                <a:latin typeface="+mj-lt"/>
              </a:rPr>
              <a:t>ušní </a:t>
            </a:r>
            <a:r>
              <a:rPr lang="cs-CZ" sz="3200" b="1" dirty="0">
                <a:latin typeface="+mj-lt"/>
              </a:rPr>
              <a:t>boltec</a:t>
            </a:r>
            <a:r>
              <a:rPr lang="cs-CZ" sz="3200" dirty="0">
                <a:latin typeface="+mj-lt"/>
              </a:rPr>
              <a:t> – zachycení zvuku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3200" b="1" dirty="0" smtClean="0">
                <a:latin typeface="+mj-lt"/>
              </a:rPr>
              <a:t>zvukovod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>
                <a:latin typeface="+mj-lt"/>
              </a:rPr>
              <a:t>– vede zvuk k bubínku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3200" b="1" dirty="0">
                <a:latin typeface="+mj-lt"/>
              </a:rPr>
              <a:t>bubínek </a:t>
            </a:r>
            <a:r>
              <a:rPr lang="cs-CZ" sz="3200" dirty="0">
                <a:latin typeface="+mj-lt"/>
              </a:rPr>
              <a:t> se rozechvěje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3200" dirty="0">
                <a:latin typeface="+mj-lt"/>
              </a:rPr>
              <a:t>zvuk pokračuje do </a:t>
            </a:r>
            <a:r>
              <a:rPr lang="cs-CZ" sz="3200" b="1" dirty="0">
                <a:latin typeface="+mj-lt"/>
              </a:rPr>
              <a:t>středního ucha = </a:t>
            </a:r>
            <a:r>
              <a:rPr lang="cs-CZ" sz="3200" dirty="0">
                <a:latin typeface="+mj-lt"/>
              </a:rPr>
              <a:t>dutiny se sluchovými kůstkami </a:t>
            </a:r>
            <a:endParaRPr lang="cs-CZ" sz="3200" dirty="0" smtClean="0">
              <a:latin typeface="+mj-lt"/>
            </a:endParaRPr>
          </a:p>
          <a:p>
            <a:pPr eaLnBrk="1" hangingPunct="1">
              <a:buFont typeface="Wingdings" pitchFamily="2" charset="2"/>
              <a:buChar char="§"/>
            </a:pPr>
            <a:r>
              <a:rPr lang="cs-CZ" sz="3200" b="1" dirty="0" smtClean="0">
                <a:latin typeface="+mj-lt"/>
              </a:rPr>
              <a:t>vnitřní ucho – zde se n</a:t>
            </a:r>
            <a:r>
              <a:rPr lang="cs-CZ" sz="3200" dirty="0" smtClean="0">
                <a:latin typeface="+mj-lt"/>
              </a:rPr>
              <a:t>achází </a:t>
            </a:r>
            <a:r>
              <a:rPr lang="cs-CZ" sz="3200" dirty="0">
                <a:latin typeface="+mj-lt"/>
              </a:rPr>
              <a:t>tzv. </a:t>
            </a:r>
            <a:r>
              <a:rPr lang="cs-CZ" sz="3200" b="1" dirty="0">
                <a:latin typeface="+mj-lt"/>
              </a:rPr>
              <a:t>hlemýžď</a:t>
            </a:r>
            <a:r>
              <a:rPr lang="cs-CZ" sz="3200" dirty="0">
                <a:latin typeface="+mj-lt"/>
              </a:rPr>
              <a:t>, který vysílá signály do mozku po sluchovém </a:t>
            </a:r>
            <a:r>
              <a:rPr lang="cs-CZ" sz="3200" dirty="0" smtClean="0">
                <a:latin typeface="+mj-lt"/>
              </a:rPr>
              <a:t>nervu</a:t>
            </a:r>
            <a:endParaRPr lang="cs-CZ" sz="3200" dirty="0">
              <a:latin typeface="+mj-lt"/>
            </a:endParaRPr>
          </a:p>
          <a:p>
            <a:pPr marL="0" indent="0" eaLnBrk="1" hangingPunct="1">
              <a:buNone/>
            </a:pPr>
            <a:endParaRPr lang="cs-CZ" sz="32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1673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umožňuje vnímat podněty z vnějšího prostředí</a:t>
            </a:r>
          </a:p>
          <a:p>
            <a:r>
              <a:rPr lang="cs-CZ" dirty="0" smtClean="0">
                <a:latin typeface="+mj-lt"/>
              </a:rPr>
              <a:t>tlak, chlad, bolest</a:t>
            </a:r>
          </a:p>
          <a:p>
            <a:r>
              <a:rPr lang="cs-CZ" dirty="0" smtClean="0">
                <a:latin typeface="+mj-lt"/>
              </a:rPr>
              <a:t>receptory jsou uloženy po celém těle</a:t>
            </a:r>
          </a:p>
          <a:p>
            <a:r>
              <a:rPr lang="cs-CZ" dirty="0" smtClean="0">
                <a:latin typeface="+mj-lt"/>
              </a:rPr>
              <a:t>nejvíce jich je na dlaních, konečcích prstů, na rtech, na jazyku a na čele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7812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6632"/>
            <a:ext cx="8248708" cy="616988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b="1" dirty="0" smtClean="0">
                <a:solidFill>
                  <a:srgbClr val="FF0000"/>
                </a:solidFill>
              </a:rPr>
              <a:t>Braillovo písmo</a:t>
            </a:r>
          </a:p>
          <a:p>
            <a:pPr>
              <a:buFontTx/>
              <a:buChar char="-"/>
            </a:pPr>
            <a:r>
              <a:rPr lang="cs-CZ" dirty="0" smtClean="0"/>
              <a:t>speciální </a:t>
            </a:r>
            <a:r>
              <a:rPr lang="cs-CZ" dirty="0"/>
              <a:t>druh </a:t>
            </a:r>
            <a:r>
              <a:rPr lang="cs-CZ" dirty="0" smtClean="0"/>
              <a:t>písma, které je určené pro nevidomé nebo velmi špatně vidící 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sou to vyražené plastické body, které </a:t>
            </a:r>
            <a:r>
              <a:rPr lang="cs-CZ" dirty="0"/>
              <a:t>čtenář vnímá </a:t>
            </a:r>
            <a:r>
              <a:rPr lang="cs-CZ" dirty="0" smtClean="0"/>
              <a:t>hmatem</a:t>
            </a:r>
          </a:p>
          <a:p>
            <a:pPr>
              <a:buFontTx/>
              <a:buChar char="-"/>
            </a:pPr>
            <a:r>
              <a:rPr lang="cs-CZ" dirty="0" smtClean="0"/>
              <a:t>je </a:t>
            </a:r>
            <a:r>
              <a:rPr lang="cs-CZ" dirty="0"/>
              <a:t>pojmenováno podle </a:t>
            </a:r>
            <a:r>
              <a:rPr lang="cs-CZ" dirty="0" smtClean="0"/>
              <a:t>Louise Brailla, </a:t>
            </a:r>
            <a:r>
              <a:rPr lang="cs-CZ" dirty="0"/>
              <a:t>který </a:t>
            </a:r>
            <a:r>
              <a:rPr lang="cs-CZ" dirty="0" smtClean="0"/>
              <a:t>v </a:t>
            </a:r>
            <a:r>
              <a:rPr lang="cs-CZ" dirty="0"/>
              <a:t>dětství ztratil </a:t>
            </a:r>
            <a:r>
              <a:rPr lang="cs-CZ" dirty="0" smtClean="0"/>
              <a:t>zrak a  </a:t>
            </a:r>
            <a:r>
              <a:rPr lang="cs-CZ" dirty="0"/>
              <a:t>v patnácti letech vytvořil </a:t>
            </a:r>
            <a:r>
              <a:rPr lang="cs-CZ" dirty="0" smtClean="0"/>
              <a:t>toto písmo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873"/>
          <a:stretch/>
        </p:blipFill>
        <p:spPr bwMode="auto">
          <a:xfrm>
            <a:off x="3923928" y="4365104"/>
            <a:ext cx="4530080" cy="2144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6456" y="6509873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50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4087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cs-CZ" sz="2800" dirty="0" smtClean="0"/>
              <a:t>		</a:t>
            </a:r>
            <a:r>
              <a:rPr lang="cs-CZ" dirty="0" smtClean="0"/>
              <a:t>Co je tu asi napsáno?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r>
              <a:rPr lang="cs-CZ" sz="6500" dirty="0" smtClean="0"/>
              <a:t>    </a:t>
            </a:r>
            <a:r>
              <a:rPr lang="cs-CZ" sz="6500" b="1" dirty="0" smtClean="0">
                <a:solidFill>
                  <a:srgbClr val="FF0000"/>
                </a:solidFill>
                <a:latin typeface="+mj-lt"/>
              </a:rPr>
              <a:t>A		  H 	   O		J</a:t>
            </a:r>
            <a:endParaRPr lang="cs-CZ" sz="65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>
                <a:solidFill>
                  <a:schemeClr val="tx1"/>
                </a:solidFill>
              </a:rPr>
              <a:t> </a:t>
            </a:r>
            <a:r>
              <a:rPr lang="cs-CZ" sz="1050" dirty="0">
                <a:solidFill>
                  <a:schemeClr val="tx1"/>
                </a:solidFill>
              </a:rPr>
              <a:t>[cit. 2012-05-08]. autor </a:t>
            </a:r>
            <a:r>
              <a:rPr lang="cs-CZ" sz="1050" dirty="0" smtClean="0">
                <a:solidFill>
                  <a:schemeClr val="tx1"/>
                </a:solidFill>
              </a:rPr>
              <a:t>neuveden. Dostupný </a:t>
            </a:r>
            <a:r>
              <a:rPr lang="cs-CZ" sz="1050" dirty="0">
                <a:solidFill>
                  <a:schemeClr val="tx1"/>
                </a:solidFill>
              </a:rPr>
              <a:t>pod licencí </a:t>
            </a:r>
            <a:r>
              <a:rPr lang="cs-CZ" sz="1050" dirty="0" err="1">
                <a:solidFill>
                  <a:schemeClr val="tx1"/>
                </a:solidFill>
              </a:rPr>
              <a:t>Creative</a:t>
            </a:r>
            <a:r>
              <a:rPr lang="cs-CZ" sz="1050" dirty="0">
                <a:solidFill>
                  <a:schemeClr val="tx1"/>
                </a:solidFill>
              </a:rPr>
              <a:t> </a:t>
            </a:r>
            <a:r>
              <a:rPr lang="cs-CZ" sz="1050" dirty="0" err="1">
                <a:solidFill>
                  <a:schemeClr val="tx1"/>
                </a:solidFill>
              </a:rPr>
              <a:t>Commons</a:t>
            </a:r>
            <a:r>
              <a:rPr lang="cs-CZ" sz="1050" dirty="0">
                <a:solidFill>
                  <a:schemeClr val="tx1"/>
                </a:solidFill>
              </a:rPr>
              <a:t> na www</a:t>
            </a:r>
            <a:r>
              <a:rPr lang="cs-CZ" sz="105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050" dirty="0" smtClean="0">
                <a:solidFill>
                  <a:schemeClr val="tx1"/>
                </a:solidFill>
              </a:rPr>
              <a:t>http</a:t>
            </a:r>
            <a:r>
              <a:rPr lang="cs-CZ" sz="1050" dirty="0">
                <a:solidFill>
                  <a:schemeClr val="tx1"/>
                </a:solidFill>
              </a:rPr>
              <a:t>://cs.wikipedia.org/wiki/Soubor:Braille_A1.svg </a:t>
            </a:r>
            <a:endParaRPr lang="cs-CZ" sz="105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050" dirty="0" smtClean="0">
                <a:solidFill>
                  <a:schemeClr val="tx1"/>
                </a:solidFill>
              </a:rPr>
              <a:t>http</a:t>
            </a:r>
            <a:r>
              <a:rPr lang="cs-CZ" sz="1050" dirty="0">
                <a:solidFill>
                  <a:schemeClr val="tx1"/>
                </a:solidFill>
              </a:rPr>
              <a:t>://</a:t>
            </a:r>
            <a:r>
              <a:rPr lang="cs-CZ" sz="1050" dirty="0" smtClean="0">
                <a:solidFill>
                  <a:schemeClr val="tx1"/>
                </a:solidFill>
              </a:rPr>
              <a:t>cs.wikipedia.org/wiki/Soubor:Braille_H8.svg</a:t>
            </a:r>
          </a:p>
          <a:p>
            <a:pPr marL="0" indent="0">
              <a:buNone/>
            </a:pPr>
            <a:r>
              <a:rPr lang="cs-CZ" sz="1050" dirty="0">
                <a:solidFill>
                  <a:schemeClr val="tx1"/>
                </a:solidFill>
              </a:rPr>
              <a:t>http://</a:t>
            </a:r>
            <a:r>
              <a:rPr lang="cs-CZ" sz="1050" dirty="0" smtClean="0">
                <a:solidFill>
                  <a:schemeClr val="tx1"/>
                </a:solidFill>
              </a:rPr>
              <a:t>cs.wikipedia.org/wiki/Soubor:Braille_O.svg</a:t>
            </a:r>
          </a:p>
          <a:p>
            <a:pPr marL="0" indent="0">
              <a:buNone/>
            </a:pPr>
            <a:r>
              <a:rPr lang="cs-CZ" sz="1050" dirty="0">
                <a:solidFill>
                  <a:schemeClr val="tx1"/>
                </a:solidFill>
              </a:rPr>
              <a:t>http://cs.wikipedia.org/wiki/Soubor:Braille_J0.svg</a:t>
            </a:r>
            <a:endParaRPr lang="cs-CZ" sz="105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050" dirty="0"/>
          </a:p>
        </p:txBody>
      </p:sp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48" y="1428260"/>
            <a:ext cx="1466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12776"/>
            <a:ext cx="1466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12775"/>
            <a:ext cx="1466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52541"/>
            <a:ext cx="1466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930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0085" y="188640"/>
            <a:ext cx="8229600" cy="1143000"/>
          </a:xfrm>
        </p:spPr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96752"/>
            <a:ext cx="8248708" cy="5089769"/>
          </a:xfrm>
        </p:spPr>
        <p:txBody>
          <a:bodyPr/>
          <a:lstStyle/>
          <a:p>
            <a:r>
              <a:rPr lang="cs-CZ" dirty="0" smtClean="0">
                <a:latin typeface="+mj-lt"/>
              </a:rPr>
              <a:t>je spojena s činností trávicí soustavy</a:t>
            </a:r>
          </a:p>
          <a:p>
            <a:r>
              <a:rPr lang="cs-CZ" dirty="0" smtClean="0">
                <a:latin typeface="+mj-lt"/>
              </a:rPr>
              <a:t>orgánem chuti je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jazyk</a:t>
            </a:r>
            <a:r>
              <a:rPr lang="cs-CZ" dirty="0" smtClean="0">
                <a:latin typeface="+mj-lt"/>
              </a:rPr>
              <a:t> s chuťovými pohárky</a:t>
            </a:r>
          </a:p>
          <a:p>
            <a:r>
              <a:rPr lang="cs-CZ" dirty="0" smtClean="0">
                <a:latin typeface="+mj-lt"/>
              </a:rPr>
              <a:t>základní </a:t>
            </a:r>
            <a:r>
              <a:rPr lang="cs-CZ" smtClean="0">
                <a:latin typeface="+mj-lt"/>
              </a:rPr>
              <a:t>chuťové vjemy: 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				  	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hořkost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				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kyselost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				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slanost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				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sladkost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264566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280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2555776" y="3356992"/>
            <a:ext cx="2592288" cy="576064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691680" y="3933056"/>
            <a:ext cx="3456384" cy="792088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835696" y="4509120"/>
            <a:ext cx="3312368" cy="1008112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915816" y="5085184"/>
            <a:ext cx="2232248" cy="1142836"/>
          </a:xfrm>
          <a:prstGeom prst="straightConnector1">
            <a:avLst/>
          </a:prstGeom>
          <a:ln w="38100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931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čichové receptory se nacházejí v dutině nosní</a:t>
            </a:r>
          </a:p>
          <a:p>
            <a:r>
              <a:rPr lang="cs-CZ" dirty="0" smtClean="0">
                <a:latin typeface="+mj-lt"/>
              </a:rPr>
              <a:t>orgánem čichu je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nos</a:t>
            </a:r>
          </a:p>
          <a:p>
            <a:r>
              <a:rPr lang="cs-CZ" dirty="0" smtClean="0">
                <a:latin typeface="+mj-lt"/>
              </a:rPr>
              <a:t>základ tvoří čichové buňky</a:t>
            </a:r>
          </a:p>
          <a:p>
            <a:r>
              <a:rPr lang="cs-CZ" dirty="0" smtClean="0">
                <a:latin typeface="+mj-lt"/>
              </a:rPr>
              <a:t>dlouhodobé podráždění nosní sliznice otupuje čich a můžeme přestat cítit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8453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Co vidíš?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340768"/>
            <a:ext cx="8248708" cy="494575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Mona Lisa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</a:t>
            </a:r>
            <a:r>
              <a:rPr lang="cs-CZ" dirty="0" smtClean="0">
                <a:solidFill>
                  <a:srgbClr val="002060"/>
                </a:solidFill>
              </a:rPr>
              <a:t>nebo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zelenina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5515"/>
            <a:ext cx="4716016" cy="6662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6456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5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88399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V průsečících bílých čar se objevují šedivé </a:t>
            </a:r>
            <a:r>
              <a:rPr lang="cs-CZ" b="1" dirty="0" smtClean="0">
                <a:solidFill>
                  <a:srgbClr val="FF0000"/>
                </a:solidFill>
              </a:rPr>
              <a:t>tečky.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5098876" cy="5098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96336" y="486916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36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0978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Dívej se 1 minutu na vlajku a potom se podívej na bílou plochu.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6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Co slyšíš?</a:t>
            </a:r>
            <a:endParaRPr lang="cs-CZ" dirty="0"/>
          </a:p>
        </p:txBody>
      </p:sp>
      <p:pic>
        <p:nvPicPr>
          <p:cNvPr id="7" name="MS900075036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616" y="1916832"/>
            <a:ext cx="609600" cy="609600"/>
          </a:xfrm>
        </p:spPr>
      </p:pic>
      <p:pic>
        <p:nvPicPr>
          <p:cNvPr id="8" name="MS900069660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402560" y="1916832"/>
            <a:ext cx="609600" cy="609600"/>
          </a:xfrm>
          <a:prstGeom prst="rect">
            <a:avLst/>
          </a:prstGeom>
        </p:spPr>
      </p:pic>
      <p:pic>
        <p:nvPicPr>
          <p:cNvPr id="9" name="MS900075061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5616" y="4797152"/>
            <a:ext cx="609600" cy="609600"/>
          </a:xfrm>
          <a:prstGeom prst="rect">
            <a:avLst/>
          </a:prstGeom>
        </p:spPr>
      </p:pic>
      <p:pic>
        <p:nvPicPr>
          <p:cNvPr id="10" name="MS900074775[1]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402560" y="4732327"/>
            <a:ext cx="609600" cy="609600"/>
          </a:xfrm>
          <a:prstGeom prst="rect">
            <a:avLst/>
          </a:prstGeom>
        </p:spPr>
      </p:pic>
      <p:pic>
        <p:nvPicPr>
          <p:cNvPr id="5122" name="Picture 2" descr="C:\Users\Michal\AppData\Local\Microsoft\Windows\Temporary Internet Files\Content.IE5\15DNXGF6\MP900227586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84784"/>
            <a:ext cx="2692896" cy="17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chal\AppData\Local\Microsoft\Windows\Temporary Internet Files\Content.IE5\A5S3MERO\MP900180490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485" y="1484784"/>
            <a:ext cx="2690351" cy="176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ichal\AppData\Local\Microsoft\Windows\Temporary Internet Files\Content.IE5\A5S3MERO\MP900262851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83496"/>
            <a:ext cx="1881818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ichal\AppData\Local\Microsoft\Windows\Temporary Internet Files\Content.IE5\15DNXGF6\MP900302842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405" y="4149080"/>
            <a:ext cx="2838258" cy="202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75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48708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Neoznačené obrázky:  Použité obrázky jsou dostupné pod licencí Microsoft Office. Staženo: 2012-05-08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1.[cit</a:t>
            </a:r>
            <a:r>
              <a:rPr lang="cs-CZ" sz="1400" dirty="0">
                <a:solidFill>
                  <a:schemeClr val="tx1"/>
                </a:solidFill>
              </a:rPr>
              <a:t>. 2012-01-04]. autor </a:t>
            </a:r>
            <a:r>
              <a:rPr lang="cs-CZ" sz="1400" dirty="0" err="1" smtClean="0">
                <a:solidFill>
                  <a:schemeClr val="tx1"/>
                </a:solidFill>
              </a:rPr>
              <a:t>Steve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Jurvetson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commons.wikimedia.org/wiki/File:Blue_eye.jpg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2</a:t>
            </a:r>
            <a:r>
              <a:rPr lang="cs-CZ" sz="1400" dirty="0">
                <a:solidFill>
                  <a:schemeClr val="tx1"/>
                </a:solidFill>
              </a:rPr>
              <a:t>.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Tchoř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commons.wikimedia.org/wiki/File:Schematic_diagram_of_the_human_eye_cs.svg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3.</a:t>
            </a:r>
            <a:r>
              <a:rPr lang="cs-CZ" sz="1400" dirty="0">
                <a:solidFill>
                  <a:schemeClr val="tx1"/>
                </a:solidFill>
              </a:rPr>
              <a:t>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neuveden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http://commons.wikimedia.org/wiki/File:Myopia.png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4.</a:t>
            </a:r>
            <a:r>
              <a:rPr lang="cs-CZ" sz="1400" dirty="0">
                <a:solidFill>
                  <a:schemeClr val="tx1"/>
                </a:solidFill>
              </a:rPr>
              <a:t>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neuveden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http://commons.wikimedia.org/wiki/File:Hypermetropia.png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5.</a:t>
            </a:r>
            <a:r>
              <a:rPr lang="cs-CZ" sz="1400" dirty="0">
                <a:solidFill>
                  <a:schemeClr val="tx1"/>
                </a:solidFill>
              </a:rPr>
              <a:t>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David </a:t>
            </a:r>
            <a:r>
              <a:rPr lang="cs-CZ" sz="1400" dirty="0" err="1" smtClean="0">
                <a:solidFill>
                  <a:schemeClr val="tx1"/>
                </a:solidFill>
              </a:rPr>
              <a:t>Benbennick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commons.wikimedia.org/wiki/File:Ear.jpg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6. </a:t>
            </a:r>
            <a:r>
              <a:rPr lang="cs-CZ" sz="1400" dirty="0">
                <a:solidFill>
                  <a:schemeClr val="tx1"/>
                </a:solidFill>
              </a:rPr>
              <a:t>[cit. 2012-01-04]. autor </a:t>
            </a:r>
            <a:r>
              <a:rPr lang="cs-CZ" sz="1400" dirty="0" err="1">
                <a:solidFill>
                  <a:schemeClr val="tx1"/>
                </a:solidFill>
              </a:rPr>
              <a:t>Chittka</a:t>
            </a:r>
            <a:r>
              <a:rPr lang="cs-CZ" sz="1400" dirty="0">
                <a:solidFill>
                  <a:schemeClr val="tx1"/>
                </a:solidFill>
              </a:rPr>
              <a:t> L, </a:t>
            </a:r>
            <a:r>
              <a:rPr lang="cs-CZ" sz="1400" dirty="0" err="1">
                <a:solidFill>
                  <a:schemeClr val="tx1"/>
                </a:solidFill>
              </a:rPr>
              <a:t>Brockmann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http://commons.wikimedia.org/wiki/File:Anatomy_of_the_Human_Ear_cs.svg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7.</a:t>
            </a:r>
            <a:r>
              <a:rPr lang="cs-CZ" sz="1400" dirty="0">
                <a:solidFill>
                  <a:schemeClr val="tx1"/>
                </a:solidFill>
              </a:rPr>
              <a:t> [cit. 2012-01-04]. autor </a:t>
            </a:r>
            <a:r>
              <a:rPr lang="cs-CZ" sz="1400" dirty="0" smtClean="0">
                <a:solidFill>
                  <a:schemeClr val="tx1"/>
                </a:solidFill>
              </a:rPr>
              <a:t>neuveden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commons.wikimedia.org/wiki/File:Tongue.agr.jpg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[cit. </a:t>
            </a:r>
            <a:r>
              <a:rPr lang="cs-CZ" sz="1400" dirty="0" smtClean="0">
                <a:solidFill>
                  <a:schemeClr val="tx1"/>
                </a:solidFill>
              </a:rPr>
              <a:t>2012-05-08]. </a:t>
            </a:r>
            <a:r>
              <a:rPr lang="cs-CZ" sz="1400" dirty="0">
                <a:solidFill>
                  <a:schemeClr val="tx1"/>
                </a:solidFill>
              </a:rPr>
              <a:t>autor </a:t>
            </a:r>
            <a:r>
              <a:rPr lang="cs-CZ" sz="1400" dirty="0" err="1">
                <a:solidFill>
                  <a:schemeClr val="tx1"/>
                </a:solidFill>
              </a:rPr>
              <a:t>antonioxalonso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commons.wikimedia.org/wiki/File:A_person_reading_a_braille_book.jpg?uselang=cs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9. </a:t>
            </a:r>
            <a:r>
              <a:rPr lang="cs-CZ" sz="1400" dirty="0">
                <a:solidFill>
                  <a:schemeClr val="tx1"/>
                </a:solidFill>
              </a:rPr>
              <a:t>[cit. 2012-05-08]. autor </a:t>
            </a:r>
            <a:r>
              <a:rPr lang="cs-CZ" sz="1400" dirty="0" smtClean="0">
                <a:solidFill>
                  <a:schemeClr val="tx1"/>
                </a:solidFill>
              </a:rPr>
              <a:t>Dimitri </a:t>
            </a:r>
            <a:r>
              <a:rPr lang="cs-CZ" sz="1400" dirty="0" err="1" smtClean="0">
                <a:solidFill>
                  <a:schemeClr val="tx1"/>
                </a:solidFill>
              </a:rPr>
              <a:t>Parrant.Dostupný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http://commons.wikimedia.org/wiki/File:Joconde,_Mona_Lisa,_</a:t>
            </a:r>
            <a:r>
              <a:rPr lang="cs-CZ" sz="1400" dirty="0" smtClean="0">
                <a:solidFill>
                  <a:schemeClr val="tx1"/>
                </a:solidFill>
              </a:rPr>
              <a:t>afterimage.jpg?uselang=cs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10. </a:t>
            </a:r>
            <a:r>
              <a:rPr lang="cs-CZ" sz="1400" dirty="0">
                <a:solidFill>
                  <a:schemeClr val="tx1"/>
                </a:solidFill>
              </a:rPr>
              <a:t>[cit. 2012-05-08]. autor </a:t>
            </a:r>
            <a:r>
              <a:rPr lang="cs-CZ" sz="1400" dirty="0" err="1" smtClean="0">
                <a:solidFill>
                  <a:schemeClr val="tx1"/>
                </a:solidFill>
              </a:rPr>
              <a:t>Famousdog.Dostupný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</a:rPr>
              <a:t>cs.wikipedia.org/wiki/Hermanova_m%C5%99%C3%AD%C5%Beka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11. </a:t>
            </a:r>
            <a:r>
              <a:rPr lang="cs-CZ" sz="1400" dirty="0">
                <a:solidFill>
                  <a:schemeClr val="tx1"/>
                </a:solidFill>
              </a:rPr>
              <a:t>[cit. 2012-05-08]. autor </a:t>
            </a:r>
            <a:r>
              <a:rPr lang="cs-CZ" sz="1400" dirty="0" smtClean="0">
                <a:solidFill>
                  <a:schemeClr val="tx1"/>
                </a:solidFill>
              </a:rPr>
              <a:t>Lukáš </a:t>
            </a:r>
            <a:r>
              <a:rPr lang="cs-CZ" sz="1400" dirty="0" err="1" smtClean="0">
                <a:solidFill>
                  <a:schemeClr val="tx1"/>
                </a:solidFill>
              </a:rPr>
              <a:t>Sova.Dostupný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http://cs.wikipedia.org/wiki/Soubor:Czech_flag_negative.jpg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755576" y="188640"/>
            <a:ext cx="8013576" cy="1008112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Použité obrázky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</a:t>
            </a:r>
            <a:r>
              <a:rPr lang="cs-CZ">
                <a:latin typeface="+mj-lt"/>
              </a:rPr>
              <a:t>o </a:t>
            </a:r>
            <a:r>
              <a:rPr lang="cs-CZ" smtClean="0">
                <a:latin typeface="+mj-lt"/>
              </a:rPr>
              <a:t>smyslové soustavě </a:t>
            </a:r>
            <a:r>
              <a:rPr lang="cs-CZ" dirty="0">
                <a:latin typeface="+mj-lt"/>
              </a:rPr>
              <a:t>člověka. Jsou zde shrnuty nejdůležitější poznatky, které by si žáci měli pamatovat.</a:t>
            </a:r>
          </a:p>
        </p:txBody>
      </p:sp>
    </p:spTree>
    <p:extLst>
      <p:ext uri="{BB962C8B-B14F-4D97-AF65-F5344CB8AC3E}">
        <p14:creationId xmlns:p14="http://schemas.microsoft.com/office/powerpoint/2010/main" val="76036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460</TotalTime>
  <Words>587</Words>
  <Application>Microsoft Office PowerPoint</Application>
  <PresentationFormat>Předvádění na obrazovce (4:3)</PresentationFormat>
  <Paragraphs>156</Paragraphs>
  <Slides>18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Brooklet</vt:lpstr>
      <vt:lpstr>Prezentace aplikace PowerPoint</vt:lpstr>
      <vt:lpstr>Smyslová soustava</vt:lpstr>
      <vt:lpstr>Zrak</vt:lpstr>
      <vt:lpstr>Prezentace aplikace PowerPoint</vt:lpstr>
      <vt:lpstr>Sluch</vt:lpstr>
      <vt:lpstr>Prezentace aplikace PowerPoint</vt:lpstr>
      <vt:lpstr>Princip přenášení zvuku v uchu</vt:lpstr>
      <vt:lpstr>Hmat</vt:lpstr>
      <vt:lpstr>Prezentace aplikace PowerPoint</vt:lpstr>
      <vt:lpstr>Prezentace aplikace PowerPoint</vt:lpstr>
      <vt:lpstr>Chuť</vt:lpstr>
      <vt:lpstr>Čich</vt:lpstr>
      <vt:lpstr>Co vidíš?</vt:lpstr>
      <vt:lpstr>Prezentace aplikace PowerPoint</vt:lpstr>
      <vt:lpstr>Prezentace aplikace PowerPoint</vt:lpstr>
      <vt:lpstr>Co slyšíš?</vt:lpstr>
      <vt:lpstr>Použité obrázky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81</cp:revision>
  <dcterms:created xsi:type="dcterms:W3CDTF">2011-11-07T20:36:47Z</dcterms:created>
  <dcterms:modified xsi:type="dcterms:W3CDTF">2012-05-08T12:54:04Z</dcterms:modified>
</cp:coreProperties>
</file>