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sldIdLst>
    <p:sldId id="256" r:id="rId2"/>
    <p:sldId id="265" r:id="rId3"/>
    <p:sldId id="266" r:id="rId4"/>
    <p:sldId id="269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67" r:id="rId14"/>
    <p:sldId id="27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8" autoAdjust="0"/>
    <p:restoredTop sz="94660"/>
  </p:normalViewPr>
  <p:slideViewPr>
    <p:cSldViewPr>
      <p:cViewPr varScale="1">
        <p:scale>
          <a:sx n="74" d="100"/>
          <a:sy n="74" d="100"/>
        </p:scale>
        <p:origin x="-142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247886" y="332656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91880" y="1412776"/>
            <a:ext cx="26470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 smtClean="0">
                <a:solidFill>
                  <a:srgbClr val="1E2051"/>
                </a:solidFill>
                <a:latin typeface="Calibri" pitchFamily="34" charset="0"/>
              </a:rPr>
              <a:t>VY_32_INOVACE_PŘČL.12</a:t>
            </a:r>
            <a:endParaRPr lang="cs-CZ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86000" y="2413338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Autor: Mgr. Jitka Žejdlíková</a:t>
            </a:r>
          </a:p>
          <a:p>
            <a:r>
              <a:rPr lang="cs-CZ" b="1" dirty="0">
                <a:latin typeface="Calibri" pitchFamily="34" charset="0"/>
              </a:rPr>
              <a:t>Datum vytvoření: </a:t>
            </a:r>
            <a:r>
              <a:rPr lang="cs-CZ" b="1" dirty="0" smtClean="0">
                <a:latin typeface="Calibri" pitchFamily="34" charset="0"/>
              </a:rPr>
              <a:t>leden 2012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Ročník: </a:t>
            </a:r>
            <a:r>
              <a:rPr lang="cs-CZ" b="1" dirty="0" smtClean="0">
                <a:latin typeface="Calibri" pitchFamily="34" charset="0"/>
              </a:rPr>
              <a:t>8.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Vzdělávací oblast: Člověk a příroda</a:t>
            </a:r>
          </a:p>
          <a:p>
            <a:r>
              <a:rPr lang="cs-CZ" b="1" dirty="0">
                <a:latin typeface="Calibri" pitchFamily="34" charset="0"/>
              </a:rPr>
              <a:t>Vzdělávací obor: Přírodopis</a:t>
            </a:r>
          </a:p>
          <a:p>
            <a:r>
              <a:rPr lang="cs-CZ" b="1" dirty="0">
                <a:latin typeface="Calibri" pitchFamily="34" charset="0"/>
              </a:rPr>
              <a:t>Tematický okruh: Biologie </a:t>
            </a:r>
            <a:r>
              <a:rPr lang="cs-CZ" b="1" dirty="0" smtClean="0">
                <a:latin typeface="Calibri" pitchFamily="34" charset="0"/>
              </a:rPr>
              <a:t>člověka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Téma</a:t>
            </a:r>
            <a:r>
              <a:rPr lang="cs-CZ" b="1" dirty="0" smtClean="0">
                <a:latin typeface="Calibri" pitchFamily="34" charset="0"/>
              </a:rPr>
              <a:t>: Smyslová soustava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6151400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alibri" pitchFamily="34" charset="0"/>
              </a:rPr>
              <a:t>Autorem materiálu a všech jeho částí, není-li uvedeno jinak, je Mgr. Jitka Žejdlíková</a:t>
            </a:r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Hormonální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žlázy s vnitřním vyměšováním se podílejí na řízení organismu</a:t>
            </a:r>
          </a:p>
          <a:p>
            <a:r>
              <a:rPr lang="cs-CZ" dirty="0" smtClean="0">
                <a:latin typeface="+mj-lt"/>
              </a:rPr>
              <a:t>vylučují látky – </a:t>
            </a:r>
            <a:r>
              <a:rPr lang="cs-CZ" b="1" dirty="0" smtClean="0">
                <a:solidFill>
                  <a:srgbClr val="7030A0"/>
                </a:solidFill>
                <a:latin typeface="+mj-lt"/>
              </a:rPr>
              <a:t>hormony</a:t>
            </a:r>
            <a:r>
              <a:rPr lang="cs-CZ" dirty="0" smtClean="0">
                <a:latin typeface="+mj-lt"/>
              </a:rPr>
              <a:t> – přímo do krve nebo do tělních dutin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6539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4185744"/>
              </p:ext>
            </p:extLst>
          </p:nvPr>
        </p:nvGraphicFramePr>
        <p:xfrm>
          <a:off x="107504" y="1397000"/>
          <a:ext cx="8928992" cy="3337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88232"/>
                <a:gridCol w="2376264"/>
                <a:gridCol w="446449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Žláza</a:t>
                      </a:r>
                      <a:endParaRPr lang="cs-CZ" b="1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Kde se nachází</a:t>
                      </a:r>
                      <a:endParaRPr lang="cs-CZ" b="1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Význam</a:t>
                      </a:r>
                      <a:endParaRPr lang="cs-CZ" b="1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podvěsek mozkový</a:t>
                      </a:r>
                      <a:endParaRPr lang="cs-CZ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pod mezimozkem</a:t>
                      </a:r>
                      <a:endParaRPr lang="cs-CZ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na ostatní žlázy, stahy dělohy při porodu</a:t>
                      </a:r>
                      <a:endParaRPr lang="cs-CZ" dirty="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šišinka</a:t>
                      </a:r>
                      <a:endParaRPr lang="cs-CZ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zadní část mezimozku</a:t>
                      </a:r>
                      <a:endParaRPr lang="cs-CZ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bdění a spánek (ovlivňuje biorytmy)</a:t>
                      </a:r>
                      <a:endParaRPr lang="cs-CZ" dirty="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štítná</a:t>
                      </a:r>
                      <a:r>
                        <a:rPr lang="cs-CZ" baseline="0" dirty="0" smtClean="0">
                          <a:latin typeface="+mj-lt"/>
                        </a:rPr>
                        <a:t> žláza</a:t>
                      </a:r>
                      <a:endParaRPr lang="cs-CZ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na</a:t>
                      </a:r>
                      <a:r>
                        <a:rPr lang="cs-CZ" baseline="0" dirty="0" smtClean="0">
                          <a:latin typeface="+mj-lt"/>
                        </a:rPr>
                        <a:t> krku</a:t>
                      </a:r>
                      <a:endParaRPr lang="cs-CZ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metabolismus bílkovin, termoregulace</a:t>
                      </a:r>
                      <a:endParaRPr lang="cs-CZ" dirty="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příštítná tělíska</a:t>
                      </a:r>
                      <a:endParaRPr lang="cs-CZ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na</a:t>
                      </a:r>
                      <a:r>
                        <a:rPr lang="cs-CZ" baseline="0" dirty="0" smtClean="0">
                          <a:latin typeface="+mj-lt"/>
                        </a:rPr>
                        <a:t> krku</a:t>
                      </a:r>
                      <a:endParaRPr lang="cs-CZ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udržuje hladinu vápníku v krvi</a:t>
                      </a:r>
                      <a:endParaRPr lang="cs-CZ" dirty="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slinivka břišní</a:t>
                      </a:r>
                      <a:endParaRPr lang="cs-CZ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břicho</a:t>
                      </a:r>
                      <a:endParaRPr lang="cs-CZ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metabolismus cukrů</a:t>
                      </a:r>
                      <a:endParaRPr lang="cs-CZ" dirty="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brzlík</a:t>
                      </a:r>
                      <a:endParaRPr lang="cs-CZ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v hrudníku nad srdcem</a:t>
                      </a:r>
                      <a:endParaRPr lang="cs-CZ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podporuje imunitní systém</a:t>
                      </a:r>
                      <a:endParaRPr lang="cs-CZ" dirty="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nadledviny</a:t>
                      </a:r>
                      <a:endParaRPr lang="cs-CZ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u ledvin</a:t>
                      </a:r>
                      <a:endParaRPr lang="cs-CZ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zrychluje metabolismus, vstřebávání sodíku</a:t>
                      </a:r>
                      <a:endParaRPr lang="cs-CZ" dirty="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pohlavní žlázy</a:t>
                      </a:r>
                      <a:endParaRPr lang="cs-CZ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pohlavní ústrojí</a:t>
                      </a:r>
                      <a:endParaRPr lang="cs-CZ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produkce pohlavních buněk, menses</a:t>
                      </a:r>
                      <a:endParaRPr lang="cs-CZ" dirty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907704" y="476672"/>
            <a:ext cx="57754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+mj-lt"/>
              </a:rPr>
              <a:t>Žlázy s vnitřním vyměšováním</a:t>
            </a:r>
            <a:endParaRPr lang="cs-CZ" sz="3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39306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4221379" cy="583264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059832" y="476672"/>
            <a:ext cx="936104" cy="2880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059832" y="43602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ŠIŠINKA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475656" y="620688"/>
            <a:ext cx="1584176" cy="43204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			</a:t>
            </a:r>
            <a:r>
              <a:rPr lang="cs-CZ" b="1" dirty="0" smtClean="0">
                <a:solidFill>
                  <a:srgbClr val="FF0000"/>
                </a:solidFill>
              </a:rPr>
              <a:t>ŠIŠINKA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860032" y="1857370"/>
            <a:ext cx="3855372" cy="4429151"/>
          </a:xfrm>
        </p:spPr>
        <p:txBody>
          <a:bodyPr/>
          <a:lstStyle/>
          <a:p>
            <a:r>
              <a:rPr lang="cs-CZ" dirty="0" smtClean="0"/>
              <a:t>Má vliv na bdění a spánek</a:t>
            </a:r>
          </a:p>
          <a:p>
            <a:endParaRPr lang="cs-CZ" dirty="0"/>
          </a:p>
          <a:p>
            <a:r>
              <a:rPr lang="cs-CZ" dirty="0" smtClean="0"/>
              <a:t>Nachází se na zadní straně mezimozku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7125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		         </a:t>
            </a:r>
            <a:r>
              <a:rPr lang="cs-CZ" b="1" dirty="0" smtClean="0">
                <a:solidFill>
                  <a:srgbClr val="FF0000"/>
                </a:solidFill>
              </a:rPr>
              <a:t>HYPOFÝZA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Podvěsek mozkový</a:t>
            </a:r>
          </a:p>
          <a:p>
            <a:endParaRPr lang="cs-CZ" dirty="0" smtClean="0"/>
          </a:p>
          <a:p>
            <a:r>
              <a:rPr lang="cs-CZ" dirty="0" smtClean="0"/>
              <a:t>Ovlivňuje činnost ostatních žláz</a:t>
            </a:r>
          </a:p>
          <a:p>
            <a:endParaRPr lang="cs-CZ" dirty="0" smtClean="0"/>
          </a:p>
          <a:p>
            <a:r>
              <a:rPr lang="cs-CZ" dirty="0" smtClean="0"/>
              <a:t>Leží pod mezimozkem</a:t>
            </a:r>
            <a:endParaRPr lang="cs-CZ" dirty="0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4332456" cy="5976664"/>
          </a:xfrm>
          <a:prstGeom prst="rect">
            <a:avLst/>
          </a:prstGeom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203848" y="1052736"/>
            <a:ext cx="1008112" cy="36004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189832" y="104344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HYPOFÝZA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1763688" y="1228110"/>
            <a:ext cx="1426144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1240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			</a:t>
            </a:r>
            <a:r>
              <a:rPr lang="cs-CZ" b="1" dirty="0" smtClean="0">
                <a:solidFill>
                  <a:srgbClr val="FF0000"/>
                </a:solidFill>
              </a:rPr>
              <a:t>ŠTÍTNÁ ŽLÁZA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Ovlivňuje metabolismus bílkovin</a:t>
            </a:r>
          </a:p>
          <a:p>
            <a:endParaRPr lang="cs-CZ" dirty="0"/>
          </a:p>
          <a:p>
            <a:r>
              <a:rPr lang="cs-CZ" dirty="0" smtClean="0"/>
              <a:t>Leží po stranách štítné chrupavky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4174502" cy="575388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059832" y="1844824"/>
            <a:ext cx="1224136" cy="43204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987824" y="1770621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ŠTÍTNÁ ŽLÁZA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1619672" y="1978743"/>
            <a:ext cx="1368152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6693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				BRZLÍK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1844824"/>
            <a:ext cx="4038600" cy="378621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Důležitý pro imunitní systém</a:t>
            </a:r>
          </a:p>
          <a:p>
            <a:endParaRPr lang="cs-CZ" dirty="0"/>
          </a:p>
          <a:p>
            <a:r>
              <a:rPr lang="cs-CZ" dirty="0" smtClean="0"/>
              <a:t>V dospělosti postupně mizí</a:t>
            </a:r>
          </a:p>
          <a:p>
            <a:endParaRPr lang="cs-CZ" dirty="0"/>
          </a:p>
          <a:p>
            <a:r>
              <a:rPr lang="cs-CZ" dirty="0" smtClean="0"/>
              <a:t>Leží v hrudníku nad srdcem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13022"/>
            <a:ext cx="4392488" cy="605434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75856" y="2276872"/>
            <a:ext cx="1080120" cy="2880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227687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BRZLÍK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1691680" y="2374465"/>
            <a:ext cx="1584176" cy="4065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3950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				</a:t>
            </a:r>
            <a:r>
              <a:rPr lang="cs-CZ" b="1" dirty="0" smtClean="0">
                <a:solidFill>
                  <a:srgbClr val="FF0000"/>
                </a:solidFill>
              </a:rPr>
              <a:t>NADLEDVINY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33929" y="1742108"/>
            <a:ext cx="4038600" cy="3786215"/>
          </a:xfrm>
        </p:spPr>
        <p:txBody>
          <a:bodyPr/>
          <a:lstStyle/>
          <a:p>
            <a:r>
              <a:rPr lang="cs-CZ" dirty="0" smtClean="0"/>
              <a:t>KŮRA – podporuje vstřebávání sodíku</a:t>
            </a:r>
          </a:p>
          <a:p>
            <a:endParaRPr lang="cs-CZ" dirty="0"/>
          </a:p>
          <a:p>
            <a:r>
              <a:rPr lang="cs-CZ" dirty="0" smtClean="0"/>
              <a:t>DŘEŇ – připravuje tělo na zvýšenou námahu</a:t>
            </a:r>
          </a:p>
          <a:p>
            <a:pPr marL="0" indent="0">
              <a:buNone/>
            </a:pPr>
            <a:r>
              <a:rPr lang="cs-CZ" dirty="0" smtClean="0"/>
              <a:t>	     - zrychluje 		       metabolismus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0688"/>
            <a:ext cx="4222912" cy="5820611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059832" y="3717032"/>
            <a:ext cx="1296144" cy="2880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109642" y="363521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NADLEDVINY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1979712" y="3819882"/>
            <a:ext cx="1080120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0091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				    SLINIVKA BŘIŠNÍ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32040" y="1772816"/>
            <a:ext cx="4038600" cy="3786215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Důležitá pro metabolismus cukrů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4664"/>
            <a:ext cx="4248472" cy="5855841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905286" y="3933056"/>
            <a:ext cx="1512168" cy="2880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856045" y="389240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SLINIVKA BŘIŠNÍ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1851417" y="3748390"/>
            <a:ext cx="1020349" cy="28803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2476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579296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				POHLAVNÍ ŽLÁZY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VAJEČNÍKY – ovlivňují menstruační cyklus, mléčné žlázy, vývoj pohlavních orgánů, průběh těhotenství</a:t>
            </a:r>
            <a:endParaRPr lang="cs-CZ" dirty="0"/>
          </a:p>
          <a:p>
            <a:r>
              <a:rPr lang="cs-CZ" dirty="0" smtClean="0"/>
              <a:t>VARLATA – ovlivňuje produkci spermií a vývoj pohlavních orgánů</a:t>
            </a:r>
          </a:p>
          <a:p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4248472" cy="5857651"/>
          </a:xfrm>
          <a:prstGeom prst="rect">
            <a:avLst/>
          </a:prstGeom>
          <a:ln w="254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059832" y="4725144"/>
            <a:ext cx="1008112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84029" y="5445224"/>
            <a:ext cx="648513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063949" y="472514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VAJEČNÍKY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84029" y="543037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VARLATA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2051720" y="4909810"/>
            <a:ext cx="1008112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275856" y="5601714"/>
            <a:ext cx="508173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292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0078"/>
            <a:ext cx="8229600" cy="74462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5109968"/>
              </p:ext>
            </p:extLst>
          </p:nvPr>
        </p:nvGraphicFramePr>
        <p:xfrm>
          <a:off x="395536" y="908720"/>
          <a:ext cx="8497760" cy="488399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31110"/>
                <a:gridCol w="531110"/>
                <a:gridCol w="531110"/>
                <a:gridCol w="531110"/>
                <a:gridCol w="531110"/>
                <a:gridCol w="531110"/>
                <a:gridCol w="531110"/>
                <a:gridCol w="531110"/>
                <a:gridCol w="531110"/>
                <a:gridCol w="531110"/>
                <a:gridCol w="531110"/>
                <a:gridCol w="531110"/>
                <a:gridCol w="531110"/>
                <a:gridCol w="531110"/>
                <a:gridCol w="531110"/>
                <a:gridCol w="531110"/>
              </a:tblGrid>
              <a:tr h="81399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81399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13999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1399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13999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1399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331640" y="6016932"/>
            <a:ext cx="64722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Vysvětlete, co tento pojem znamená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5039544" y="3933056"/>
            <a:ext cx="4104456" cy="115212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Hormon dřeně nadledvin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860032" y="2276872"/>
            <a:ext cx="4104456" cy="1296144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Onemocnění, kdy  se nesmí cukr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935088" y="4455234"/>
            <a:ext cx="4104456" cy="1444515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Používání nedovolených látek ve sportu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860032" y="548680"/>
            <a:ext cx="4104456" cy="1152128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Žláza zanikající v dospělosti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294210" y="2564904"/>
            <a:ext cx="4104456" cy="1152128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Řídící centrum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0" y="548680"/>
            <a:ext cx="4104456" cy="1152128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Podvěsek mozkový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2364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5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5" grpId="0" animBg="1"/>
      <p:bldP spid="15" grpId="1" animBg="1"/>
      <p:bldP spid="16" grpId="0" animBg="1"/>
      <p:bldP spid="16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TAJENKA ŘEŠENÍ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0941760"/>
              </p:ext>
            </p:extLst>
          </p:nvPr>
        </p:nvGraphicFramePr>
        <p:xfrm>
          <a:off x="323528" y="1196752"/>
          <a:ext cx="8640960" cy="5400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</a:tblGrid>
              <a:tr h="9001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0010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90010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90010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90010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9001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288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+mj-lt"/>
              </a:rPr>
              <a:t>Prezentace slouží k zopakování učiva </a:t>
            </a:r>
            <a:r>
              <a:rPr lang="cs-CZ">
                <a:latin typeface="+mj-lt"/>
              </a:rPr>
              <a:t>o </a:t>
            </a:r>
            <a:r>
              <a:rPr lang="cs-CZ" smtClean="0">
                <a:latin typeface="+mj-lt"/>
              </a:rPr>
              <a:t>hormonální soustavě </a:t>
            </a:r>
            <a:r>
              <a:rPr lang="cs-CZ" dirty="0">
                <a:latin typeface="+mj-lt"/>
              </a:rPr>
              <a:t>člověka. Jsou zde shrnuty nejdůležitější poznatky, které by si žáci měli pamatovat.</a:t>
            </a:r>
          </a:p>
        </p:txBody>
      </p:sp>
    </p:spTree>
    <p:extLst>
      <p:ext uri="{BB962C8B-B14F-4D97-AF65-F5344CB8AC3E}">
        <p14:creationId xmlns:p14="http://schemas.microsoft.com/office/powerpoint/2010/main" val="4172234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obrázky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700" dirty="0">
                <a:solidFill>
                  <a:schemeClr val="tx1"/>
                </a:solidFill>
              </a:rPr>
              <a:t>Neoznačené obrázky:  Použité obrázky jsou dostupné pod licencí Microsoft Office. Staženo: 2012-05-08</a:t>
            </a:r>
          </a:p>
          <a:p>
            <a:pPr marL="0" indent="0">
              <a:buNone/>
            </a:pPr>
            <a:endParaRPr lang="cs-CZ" sz="17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700" dirty="0">
                <a:solidFill>
                  <a:schemeClr val="tx1"/>
                </a:solidFill>
              </a:rPr>
              <a:t>1.[cit. 2012-05-08]. </a:t>
            </a:r>
            <a:r>
              <a:rPr lang="cs-CZ" sz="1700" dirty="0" err="1">
                <a:solidFill>
                  <a:schemeClr val="tx1"/>
                </a:solidFill>
              </a:rPr>
              <a:t>autor:Ivan</a:t>
            </a:r>
            <a:r>
              <a:rPr lang="cs-CZ" sz="1700" dirty="0">
                <a:solidFill>
                  <a:schemeClr val="tx1"/>
                </a:solidFill>
              </a:rPr>
              <a:t> Novotný: Biologie člověka [Fortuna, Praha, 2003] [ISBN 80-7168-819-3] http://skolajecna.cz/biologie/Sources/Photogallery_Detail.php?intSource=1&amp;intImageId=307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7163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459</TotalTime>
  <Words>385</Words>
  <Application>Microsoft Office PowerPoint</Application>
  <PresentationFormat>Předvádění na obrazovce (4:3)</PresentationFormat>
  <Paragraphs>137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Brooklet</vt:lpstr>
      <vt:lpstr>Prezentace aplikace PowerPoint</vt:lpstr>
      <vt:lpstr>Hormonální soustava</vt:lpstr>
      <vt:lpstr>Prezentace aplikace PowerPoint</vt:lpstr>
      <vt:lpstr>    ŠIŠINKA</vt:lpstr>
      <vt:lpstr>            HYPOFÝZA</vt:lpstr>
      <vt:lpstr>    ŠTÍTNÁ ŽLÁZA</vt:lpstr>
      <vt:lpstr>    BRZLÍK</vt:lpstr>
      <vt:lpstr>     NADLEDVINY</vt:lpstr>
      <vt:lpstr>        SLINIVKA BŘIŠNÍ</vt:lpstr>
      <vt:lpstr>    POHLAVNÍ ŽLÁZY</vt:lpstr>
      <vt:lpstr>TAJENKA</vt:lpstr>
      <vt:lpstr>TAJENKA ŘEŠENÍ</vt:lpstr>
      <vt:lpstr>Metodika</vt:lpstr>
      <vt:lpstr>Použité 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Michal Žejdlík</cp:lastModifiedBy>
  <cp:revision>79</cp:revision>
  <dcterms:created xsi:type="dcterms:W3CDTF">2011-11-07T20:36:47Z</dcterms:created>
  <dcterms:modified xsi:type="dcterms:W3CDTF">2012-05-08T16:17:46Z</dcterms:modified>
</cp:coreProperties>
</file>