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7" r:id="rId5"/>
    <p:sldId id="268" r:id="rId6"/>
    <p:sldId id="270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64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VY_32_INOVACE_PŘČL.13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Pohlavní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Pohlavní soustavu tvoří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pohlavní žlázy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muži 	-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varlata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ženy	-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vaječníky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+mj-lt"/>
              </a:rPr>
              <a:t>V pohlavních žlázách se tvoří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pohlavní buňky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muži	-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spermie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ženy 	-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vajíčka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1193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87" y="1556792"/>
            <a:ext cx="4898945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23533" y="476672"/>
            <a:ext cx="4572000" cy="590931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1.močový </a:t>
            </a:r>
            <a:r>
              <a:rPr lang="cs-CZ" dirty="0"/>
              <a:t>měchýř</a:t>
            </a:r>
          </a:p>
          <a:p>
            <a:r>
              <a:rPr lang="cs-CZ" dirty="0"/>
              <a:t> 2.stydká kost</a:t>
            </a:r>
          </a:p>
          <a:p>
            <a:r>
              <a:rPr lang="cs-CZ" dirty="0"/>
              <a:t> 3.penis</a:t>
            </a:r>
          </a:p>
          <a:p>
            <a:r>
              <a:rPr lang="cs-CZ" dirty="0"/>
              <a:t> 4.topořivé těleso</a:t>
            </a:r>
          </a:p>
          <a:p>
            <a:r>
              <a:rPr lang="cs-CZ" dirty="0"/>
              <a:t> 5.žalud</a:t>
            </a:r>
          </a:p>
          <a:p>
            <a:r>
              <a:rPr lang="cs-CZ" dirty="0"/>
              <a:t> 6.předkožka</a:t>
            </a:r>
          </a:p>
          <a:p>
            <a:r>
              <a:rPr lang="cs-CZ" dirty="0"/>
              <a:t> 7.ústí močové trubice</a:t>
            </a:r>
          </a:p>
          <a:p>
            <a:r>
              <a:rPr lang="cs-CZ" dirty="0"/>
              <a:t> 8.tračník</a:t>
            </a:r>
          </a:p>
          <a:p>
            <a:r>
              <a:rPr lang="cs-CZ" dirty="0"/>
              <a:t> 9.konečník</a:t>
            </a:r>
          </a:p>
          <a:p>
            <a:r>
              <a:rPr lang="cs-CZ" dirty="0"/>
              <a:t> 10.semenný váček</a:t>
            </a:r>
          </a:p>
          <a:p>
            <a:r>
              <a:rPr lang="cs-CZ" dirty="0"/>
              <a:t> 11.ejakulační vývod</a:t>
            </a:r>
          </a:p>
          <a:p>
            <a:r>
              <a:rPr lang="cs-CZ" dirty="0"/>
              <a:t> 12.prostata</a:t>
            </a:r>
          </a:p>
          <a:p>
            <a:r>
              <a:rPr lang="cs-CZ" dirty="0"/>
              <a:t> 13.Cowperovy žlázy</a:t>
            </a:r>
          </a:p>
          <a:p>
            <a:r>
              <a:rPr lang="cs-CZ" dirty="0"/>
              <a:t> 14.řitní otvor</a:t>
            </a:r>
          </a:p>
          <a:p>
            <a:r>
              <a:rPr lang="cs-CZ" dirty="0"/>
              <a:t> 15.chámovod</a:t>
            </a:r>
          </a:p>
          <a:p>
            <a:r>
              <a:rPr lang="cs-CZ" dirty="0"/>
              <a:t> 16.nadvarle</a:t>
            </a:r>
          </a:p>
          <a:p>
            <a:r>
              <a:rPr lang="cs-CZ" dirty="0"/>
              <a:t> 17.varle</a:t>
            </a:r>
          </a:p>
          <a:p>
            <a:r>
              <a:rPr lang="cs-CZ" dirty="0"/>
              <a:t> 18.šourek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11760" y="476672"/>
            <a:ext cx="4139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Pohlavní soustava muže</a:t>
            </a:r>
            <a:endParaRPr lang="cs-CZ" sz="32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7186" y="635166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02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48680"/>
            <a:ext cx="5371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Pohlavní buňky muže -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spermie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3872"/>
            <a:ext cx="5147469" cy="5044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45677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7469" y="1628800"/>
            <a:ext cx="384791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začínají se tvořit v </a:t>
            </a:r>
          </a:p>
          <a:p>
            <a:r>
              <a:rPr lang="cs-CZ" sz="2800" dirty="0">
                <a:latin typeface="+mj-lt"/>
              </a:rPr>
              <a:t>	</a:t>
            </a:r>
            <a:r>
              <a:rPr lang="cs-CZ" sz="2800" dirty="0" smtClean="0">
                <a:latin typeface="+mj-lt"/>
              </a:rPr>
              <a:t>pubertě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zrají asi 75 dní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uchovávají se v nad-</a:t>
            </a:r>
          </a:p>
          <a:p>
            <a:r>
              <a:rPr lang="cs-CZ" sz="2800" dirty="0" smtClean="0">
                <a:latin typeface="+mj-lt"/>
              </a:rPr>
              <a:t>	varlatech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potřebují nižší teplotu</a:t>
            </a:r>
          </a:p>
          <a:p>
            <a:r>
              <a:rPr lang="cs-CZ" sz="2800" dirty="0" smtClean="0">
                <a:latin typeface="+mj-lt"/>
              </a:rPr>
              <a:t>	než je teplota těla</a:t>
            </a:r>
          </a:p>
          <a:p>
            <a:pPr lvl="1"/>
            <a:endParaRPr lang="cs-CZ" sz="2800" dirty="0" smtClean="0">
              <a:latin typeface="+mj-lt"/>
            </a:endParaRPr>
          </a:p>
          <a:p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4574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412772"/>
            <a:ext cx="3988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Pohlavní soustava ženy</a:t>
            </a:r>
            <a:endParaRPr lang="cs-CZ" sz="32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4997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1" y="1309056"/>
            <a:ext cx="5719475" cy="48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940152" y="1484784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1</a:t>
            </a:r>
            <a:r>
              <a:rPr lang="cs-CZ" dirty="0"/>
              <a:t>) vejcovody</a:t>
            </a:r>
          </a:p>
          <a:p>
            <a:r>
              <a:rPr lang="cs-CZ" dirty="0"/>
              <a:t> 2) močový měchýř</a:t>
            </a:r>
          </a:p>
          <a:p>
            <a:r>
              <a:rPr lang="cs-CZ" dirty="0"/>
              <a:t> 3) stydká kost</a:t>
            </a:r>
          </a:p>
          <a:p>
            <a:r>
              <a:rPr lang="cs-CZ" dirty="0"/>
              <a:t> 4) bod G</a:t>
            </a:r>
          </a:p>
          <a:p>
            <a:r>
              <a:rPr lang="cs-CZ" dirty="0"/>
              <a:t> 5) klitoris</a:t>
            </a:r>
          </a:p>
          <a:p>
            <a:r>
              <a:rPr lang="cs-CZ" dirty="0"/>
              <a:t> 6) močovod</a:t>
            </a:r>
          </a:p>
          <a:p>
            <a:r>
              <a:rPr lang="cs-CZ" dirty="0"/>
              <a:t> 7) pochva</a:t>
            </a:r>
          </a:p>
          <a:p>
            <a:r>
              <a:rPr lang="cs-CZ" dirty="0"/>
              <a:t> 8) vaječníky</a:t>
            </a:r>
          </a:p>
          <a:p>
            <a:r>
              <a:rPr lang="cs-CZ" dirty="0"/>
              <a:t> 9) tračník</a:t>
            </a:r>
          </a:p>
          <a:p>
            <a:r>
              <a:rPr lang="cs-CZ" dirty="0"/>
              <a:t> 10) děloha</a:t>
            </a:r>
          </a:p>
          <a:p>
            <a:r>
              <a:rPr lang="cs-CZ" dirty="0"/>
              <a:t> 11) poševní klenba</a:t>
            </a:r>
          </a:p>
          <a:p>
            <a:r>
              <a:rPr lang="cs-CZ" dirty="0"/>
              <a:t> 12) děložní hrdlo</a:t>
            </a:r>
          </a:p>
          <a:p>
            <a:r>
              <a:rPr lang="cs-CZ" dirty="0"/>
              <a:t> 13) konečník</a:t>
            </a:r>
          </a:p>
          <a:p>
            <a:r>
              <a:rPr lang="cs-CZ" dirty="0"/>
              <a:t> 14) </a:t>
            </a:r>
            <a:r>
              <a:rPr lang="cs-CZ" dirty="0" smtClean="0"/>
              <a:t>řitní otvor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0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78636"/>
            <a:ext cx="5876925" cy="487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02615" y="1706302"/>
            <a:ext cx="2733881" cy="763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</a:rPr>
              <a:t>1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+mj-lt"/>
              </a:rPr>
              <a:t>– uvolnění vajíčka</a:t>
            </a:r>
            <a:endParaRPr lang="cs-CZ" sz="2000" dirty="0">
              <a:latin typeface="+mj-lt"/>
            </a:endParaRPr>
          </a:p>
          <a:p>
            <a:r>
              <a:rPr lang="cs-CZ" sz="2000" dirty="0">
                <a:latin typeface="+mj-lt"/>
              </a:rPr>
              <a:t> 2 - zrání </a:t>
            </a:r>
            <a:r>
              <a:rPr lang="cs-CZ" sz="2000" dirty="0" smtClean="0">
                <a:latin typeface="+mj-lt"/>
              </a:rPr>
              <a:t>folikulu (v něm je vajíčko)</a:t>
            </a:r>
            <a:endParaRPr lang="cs-CZ" sz="2000" dirty="0">
              <a:latin typeface="+mj-lt"/>
            </a:endParaRPr>
          </a:p>
          <a:p>
            <a:r>
              <a:rPr lang="cs-CZ" sz="2000" dirty="0">
                <a:latin typeface="+mj-lt"/>
              </a:rPr>
              <a:t> 3 - </a:t>
            </a:r>
            <a:r>
              <a:rPr lang="cs-CZ" sz="2000" dirty="0" smtClean="0">
                <a:latin typeface="+mj-lt"/>
              </a:rPr>
              <a:t>starší folikul</a:t>
            </a:r>
            <a:endParaRPr lang="cs-CZ" sz="2000" dirty="0">
              <a:latin typeface="+mj-lt"/>
            </a:endParaRPr>
          </a:p>
          <a:p>
            <a:r>
              <a:rPr lang="cs-CZ" sz="2000" dirty="0">
                <a:latin typeface="+mj-lt"/>
              </a:rPr>
              <a:t> 4 </a:t>
            </a:r>
            <a:r>
              <a:rPr lang="cs-CZ" sz="2000" dirty="0" smtClean="0">
                <a:latin typeface="+mj-lt"/>
              </a:rPr>
              <a:t>– ovulace (</a:t>
            </a:r>
            <a:r>
              <a:rPr lang="cs-CZ" sz="2000" dirty="0"/>
              <a:t>okamžik, kdy dojde k uvolnění zralého </a:t>
            </a:r>
            <a:r>
              <a:rPr lang="cs-CZ" sz="2000" dirty="0" smtClean="0"/>
              <a:t>vajíčka z vaječníku)</a:t>
            </a:r>
          </a:p>
          <a:p>
            <a:r>
              <a:rPr lang="cs-CZ" sz="2000" dirty="0" smtClean="0">
                <a:latin typeface="+mj-lt"/>
              </a:rPr>
              <a:t> </a:t>
            </a:r>
            <a:r>
              <a:rPr lang="cs-CZ" sz="2000" dirty="0">
                <a:latin typeface="+mj-lt"/>
              </a:rPr>
              <a:t>5 </a:t>
            </a:r>
            <a:r>
              <a:rPr lang="cs-CZ" sz="2000" dirty="0" smtClean="0">
                <a:latin typeface="+mj-lt"/>
              </a:rPr>
              <a:t>– žluté tělísko</a:t>
            </a:r>
            <a:endParaRPr lang="cs-CZ" sz="2000" dirty="0">
              <a:latin typeface="+mj-lt"/>
            </a:endParaRPr>
          </a:p>
          <a:p>
            <a:r>
              <a:rPr lang="cs-CZ" sz="2000" dirty="0">
                <a:latin typeface="+mj-lt"/>
              </a:rPr>
              <a:t> 6 </a:t>
            </a:r>
            <a:r>
              <a:rPr lang="cs-CZ" sz="2000" dirty="0" smtClean="0">
                <a:latin typeface="+mj-lt"/>
              </a:rPr>
              <a:t>– zánik žlutého  	tělíska</a:t>
            </a:r>
            <a:endParaRPr lang="cs-CZ" sz="2000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04664"/>
            <a:ext cx="50706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Pohlavní buňky ženy –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vajíčka</a:t>
            </a:r>
          </a:p>
          <a:p>
            <a:r>
              <a:rPr lang="cs-CZ" sz="3200" dirty="0" smtClean="0">
                <a:latin typeface="+mj-lt"/>
              </a:rPr>
              <a:t>		cyklus</a:t>
            </a:r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1010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dirty="0" smtClean="0"/>
              <a:t>Menstruační cyklus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80728"/>
            <a:ext cx="8248708" cy="58772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délka </a:t>
            </a:r>
            <a:r>
              <a:rPr lang="cs-CZ" dirty="0"/>
              <a:t>cyklu </a:t>
            </a:r>
            <a:r>
              <a:rPr lang="cs-CZ" dirty="0" smtClean="0"/>
              <a:t>-  </a:t>
            </a:r>
            <a:r>
              <a:rPr lang="cs-CZ" dirty="0"/>
              <a:t>28 </a:t>
            </a:r>
            <a:r>
              <a:rPr lang="cs-CZ" dirty="0" smtClean="0"/>
              <a:t>dní, je rozložen do 4 fází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Menstruace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Trvá 3–7 dní, žena ztratí  </a:t>
            </a:r>
            <a:r>
              <a:rPr lang="cs-CZ" dirty="0"/>
              <a:t>asi 50–80 </a:t>
            </a:r>
            <a:r>
              <a:rPr lang="cs-CZ" dirty="0" smtClean="0"/>
              <a:t>ml krve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Folikulární fáze</a:t>
            </a:r>
          </a:p>
          <a:p>
            <a:pPr marL="0" indent="0">
              <a:buNone/>
            </a:pPr>
            <a:r>
              <a:rPr lang="cs-CZ" dirty="0" smtClean="0"/>
              <a:t>Ve vaječníku rostou folikuly, ve kterých jsou vajíčka.</a:t>
            </a:r>
          </a:p>
          <a:p>
            <a:pPr marL="0" indent="0">
              <a:buNone/>
            </a:pPr>
            <a:r>
              <a:rPr lang="cs-CZ" dirty="0" smtClean="0"/>
              <a:t>V jednom menstruačním cyklu uzraje jedno vajíčko.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Ovulace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Když </a:t>
            </a:r>
            <a:r>
              <a:rPr lang="cs-CZ" dirty="0"/>
              <a:t>folikul </a:t>
            </a:r>
            <a:r>
              <a:rPr lang="cs-CZ" dirty="0" smtClean="0"/>
              <a:t>dozraje, je uvolněno vajíčko a vejcovod je připraven toto vajíčko zachytit. Pokud nedojde k oplození vajíčko zaniká.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Luteální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fáze</a:t>
            </a:r>
          </a:p>
          <a:p>
            <a:pPr marL="0" indent="0">
              <a:buNone/>
            </a:pPr>
            <a:r>
              <a:rPr lang="cs-CZ" dirty="0"/>
              <a:t>Po ovulaci se zbytek </a:t>
            </a:r>
            <a:r>
              <a:rPr lang="cs-CZ" dirty="0" smtClean="0"/>
              <a:t>folikulu přemění ve žluté tělísko. </a:t>
            </a:r>
          </a:p>
          <a:p>
            <a:pPr marL="0" indent="0">
              <a:buNone/>
            </a:pPr>
            <a:r>
              <a:rPr lang="cs-CZ" dirty="0" smtClean="0"/>
              <a:t>Proběhne-li </a:t>
            </a:r>
            <a:r>
              <a:rPr lang="cs-CZ" dirty="0"/>
              <a:t>oplodnění vajíčka, </a:t>
            </a:r>
            <a:r>
              <a:rPr lang="cs-CZ" dirty="0" smtClean="0"/>
              <a:t>dostane se po 5 – 7 dnech do dělohy.</a:t>
            </a:r>
          </a:p>
          <a:p>
            <a:pPr marL="0" indent="0">
              <a:buNone/>
            </a:pPr>
            <a:r>
              <a:rPr lang="cs-CZ" dirty="0" smtClean="0"/>
              <a:t>Není-li vajíčko oplodněno nastává menstruační krvácení.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03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Antikoncepce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metody </a:t>
            </a:r>
            <a:r>
              <a:rPr lang="cs-CZ" dirty="0"/>
              <a:t>zabraňující vzniku </a:t>
            </a:r>
            <a:r>
              <a:rPr lang="cs-CZ" dirty="0" smtClean="0"/>
              <a:t> těhotenství</a:t>
            </a:r>
          </a:p>
          <a:p>
            <a:endParaRPr lang="cs-CZ" dirty="0" smtClean="0"/>
          </a:p>
          <a:p>
            <a:r>
              <a:rPr lang="cs-CZ" dirty="0" smtClean="0"/>
              <a:t>Typy antikoncepce</a:t>
            </a:r>
            <a:r>
              <a:rPr lang="cs-CZ" dirty="0"/>
              <a:t>	</a:t>
            </a:r>
            <a:r>
              <a:rPr lang="cs-CZ" dirty="0" smtClean="0"/>
              <a:t>		bariérové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hormonální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chirurgické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postkoitální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355976" y="3356992"/>
            <a:ext cx="151216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55976" y="3356992"/>
            <a:ext cx="1512168" cy="57606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55976" y="3356992"/>
            <a:ext cx="1512168" cy="115212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55976" y="3356992"/>
            <a:ext cx="1512168" cy="180020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7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cs-CZ" dirty="0" smtClean="0"/>
              <a:t>Bariérová antikoncepce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748464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Kondom				Pesar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zabraňuje početí a 		zavádí si ho žena</a:t>
            </a:r>
          </a:p>
          <a:p>
            <a:pPr marL="0" indent="0">
              <a:buNone/>
            </a:pPr>
            <a:r>
              <a:rPr lang="cs-CZ" dirty="0" smtClean="0"/>
              <a:t>přenosu pohlavních 		před pohlavním chorob				stykem do pochvy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8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45155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2991966" cy="2978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42210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88424" y="411105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62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Hormonální antikoncepce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48708" cy="3672408"/>
          </a:xfrm>
        </p:spPr>
        <p:txBody>
          <a:bodyPr/>
          <a:lstStyle/>
          <a:p>
            <a:r>
              <a:rPr lang="cs-CZ" dirty="0" smtClean="0"/>
              <a:t>Pilulky </a:t>
            </a:r>
            <a:endParaRPr lang="cs-CZ" dirty="0"/>
          </a:p>
          <a:p>
            <a:r>
              <a:rPr lang="cs-CZ" dirty="0"/>
              <a:t>Injekce</a:t>
            </a:r>
          </a:p>
          <a:p>
            <a:r>
              <a:rPr lang="cs-CZ" dirty="0"/>
              <a:t>Implantáty</a:t>
            </a:r>
          </a:p>
          <a:p>
            <a:r>
              <a:rPr lang="cs-CZ" dirty="0"/>
              <a:t>Náplast</a:t>
            </a:r>
          </a:p>
          <a:p>
            <a:r>
              <a:rPr lang="cs-CZ" dirty="0"/>
              <a:t>Nitroděložní tělísko uvolňující </a:t>
            </a:r>
            <a:r>
              <a:rPr lang="cs-CZ" dirty="0" err="1"/>
              <a:t>gestagen</a:t>
            </a:r>
            <a:endParaRPr lang="cs-CZ" dirty="0"/>
          </a:p>
          <a:p>
            <a:r>
              <a:rPr lang="cs-CZ" dirty="0"/>
              <a:t>Vaginální kroužek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86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6632"/>
            <a:ext cx="8569800" cy="61698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Pilulky				Injekce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užívají se první den			aplikace vydrží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menstruace po dobu			až 3 měsíce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21 dnů, pak 7 dní pauza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a opět 21 dní ……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3240360" cy="2544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20304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77990"/>
            <a:ext cx="3117980" cy="2494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316416" y="320304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89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640960" cy="6097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Implantáty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 </a:t>
            </a: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Zavádí se pod </a:t>
            </a:r>
            <a:r>
              <a:rPr lang="cs-CZ" dirty="0"/>
              <a:t>kůži </a:t>
            </a:r>
            <a:r>
              <a:rPr lang="cs-CZ" dirty="0" smtClean="0"/>
              <a:t>předloktí</a:t>
            </a:r>
            <a:r>
              <a:rPr lang="cs-CZ" dirty="0"/>
              <a:t>. </a:t>
            </a:r>
            <a:r>
              <a:rPr lang="cs-CZ" dirty="0" smtClean="0"/>
              <a:t>Hormony </a:t>
            </a:r>
            <a:r>
              <a:rPr lang="cs-CZ" dirty="0"/>
              <a:t>se </a:t>
            </a:r>
            <a:r>
              <a:rPr lang="cs-CZ" dirty="0" smtClean="0"/>
              <a:t>uvolňují </a:t>
            </a:r>
            <a:r>
              <a:rPr lang="cs-CZ" dirty="0"/>
              <a:t>do krve. </a:t>
            </a:r>
            <a:r>
              <a:rPr lang="cs-CZ" dirty="0" smtClean="0"/>
              <a:t> Vydrží 3 – 5 let.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Náplast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Náplast se lepí </a:t>
            </a:r>
            <a:r>
              <a:rPr lang="cs-CZ" dirty="0" smtClean="0"/>
              <a:t>na břicho</a:t>
            </a:r>
            <a:r>
              <a:rPr lang="cs-CZ" dirty="0"/>
              <a:t>, hýždě nebo nadloktí. Je voděodolná. Vydrží </a:t>
            </a:r>
            <a:r>
              <a:rPr lang="cs-CZ" dirty="0" smtClean="0"/>
              <a:t>týden, pak </a:t>
            </a:r>
            <a:r>
              <a:rPr lang="cs-CZ" dirty="0"/>
              <a:t>se mění za novou. V balení jsou tři náplasti, pak následuje týdenní pauza jako u pilulek, kdy dochází ke </a:t>
            </a:r>
            <a:r>
              <a:rPr lang="cs-CZ" dirty="0" smtClean="0"/>
              <a:t>krvácení.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44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Nitroděložní tělísko	Vaginální kroužek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			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Zabrání uhnízdění 		Zavádí se jednou</a:t>
            </a:r>
          </a:p>
          <a:p>
            <a:pPr marL="0" indent="0">
              <a:buNone/>
            </a:pPr>
            <a:r>
              <a:rPr lang="cs-CZ" dirty="0" smtClean="0"/>
              <a:t>vajíčka </a:t>
            </a:r>
            <a:r>
              <a:rPr lang="cs-CZ" dirty="0"/>
              <a:t>v </a:t>
            </a:r>
            <a:r>
              <a:rPr lang="cs-CZ" dirty="0" smtClean="0"/>
              <a:t>děloze	.		měsíčně, pak se</a:t>
            </a:r>
          </a:p>
          <a:p>
            <a:pPr marL="0" indent="0">
              <a:buNone/>
            </a:pPr>
            <a:r>
              <a:rPr lang="cs-CZ" dirty="0" smtClean="0"/>
              <a:t>Zavádí ho pouze		musí vložit nový.</a:t>
            </a:r>
          </a:p>
          <a:p>
            <a:pPr marL="0" indent="0">
              <a:buNone/>
            </a:pPr>
            <a:r>
              <a:rPr lang="cs-CZ" dirty="0" smtClean="0"/>
              <a:t>lékař na dobu 5 let.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6340" y="321297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6" y="836712"/>
            <a:ext cx="2904323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229" y="870312"/>
            <a:ext cx="2633192" cy="3134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532440" y="358230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36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Chirurgické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Sterilizace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	u </a:t>
            </a:r>
            <a:r>
              <a:rPr lang="cs-CZ" dirty="0"/>
              <a:t>muže </a:t>
            </a:r>
            <a:r>
              <a:rPr lang="cs-CZ" dirty="0" smtClean="0"/>
              <a:t> se  přeruší chámovody</a:t>
            </a:r>
          </a:p>
          <a:p>
            <a:endParaRPr lang="cs-CZ" dirty="0" smtClean="0"/>
          </a:p>
          <a:p>
            <a:r>
              <a:rPr lang="cs-CZ" dirty="0" smtClean="0"/>
              <a:t>	u </a:t>
            </a:r>
            <a:r>
              <a:rPr lang="cs-CZ" dirty="0"/>
              <a:t>ženy </a:t>
            </a:r>
            <a:r>
              <a:rPr lang="cs-CZ" dirty="0" smtClean="0"/>
              <a:t>se přeruší vejcovody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31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Postkoitální antikoncepce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Pilulka po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v balení jsou dvě tablety, které se musejí 	použít v přesně daném časovém rozmezí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92531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48708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1.[cit</a:t>
            </a:r>
            <a:r>
              <a:rPr lang="cs-CZ" sz="1400" dirty="0">
                <a:solidFill>
                  <a:schemeClr val="tx1"/>
                </a:solidFill>
              </a:rPr>
              <a:t>. 2012-01-04].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commons.wikimedia.org/wiki/File:Male_reproductive_system_lateral_nolabel.png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>
                <a:solidFill>
                  <a:schemeClr val="tx1"/>
                </a:solidFill>
              </a:rPr>
              <a:t>. [cit. 2012-01-04]. autor Mariana </a:t>
            </a:r>
            <a:r>
              <a:rPr lang="cs-CZ" sz="1400" dirty="0" err="1">
                <a:solidFill>
                  <a:schemeClr val="tx1"/>
                </a:solidFill>
              </a:rPr>
              <a:t>Ruiz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Villarreal</a:t>
            </a:r>
            <a:r>
              <a:rPr lang="cs-CZ" sz="1400" dirty="0" err="1" smtClean="0">
                <a:solidFill>
                  <a:schemeClr val="tx1"/>
                </a:solidFill>
              </a:rPr>
              <a:t>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commons.wikimedia.org/wiki/File:Complete_diagram_of_a_human_spermatozoa_cs.svg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</a:t>
            </a:r>
            <a:r>
              <a:rPr lang="cs-CZ" sz="1400" dirty="0">
                <a:solidFill>
                  <a:schemeClr val="tx1"/>
                </a:solidFill>
              </a:rPr>
              <a:t>. [cit. 2012-01-04].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</a:t>
            </a:r>
            <a:r>
              <a:rPr lang="cs-CZ" sz="1400" dirty="0" smtClean="0">
                <a:solidFill>
                  <a:schemeClr val="tx1"/>
                </a:solidFill>
              </a:rPr>
              <a:t>http</a:t>
            </a:r>
            <a:r>
              <a:rPr lang="cs-CZ" sz="1400" dirty="0">
                <a:solidFill>
                  <a:schemeClr val="tx1"/>
                </a:solidFill>
              </a:rPr>
              <a:t>://cs.wikipedia.org/wiki/Soubor:Female_reproductive_system_lateral_nolabel.png4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4. [cit. 2012-01-04].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</a:t>
            </a:r>
            <a:r>
              <a:rPr lang="cs-CZ" sz="1400" dirty="0" smtClean="0">
                <a:solidFill>
                  <a:schemeClr val="tx1"/>
                </a:solidFill>
              </a:rPr>
              <a:t>http</a:t>
            </a:r>
            <a:r>
              <a:rPr lang="cs-CZ" sz="1400" dirty="0">
                <a:solidFill>
                  <a:schemeClr val="tx1"/>
                </a:solidFill>
              </a:rPr>
              <a:t>://cs.wikipedia.org/wiki/</a:t>
            </a:r>
            <a:r>
              <a:rPr lang="cs-CZ" sz="1400" dirty="0" err="1">
                <a:solidFill>
                  <a:schemeClr val="tx1"/>
                </a:solidFill>
              </a:rPr>
              <a:t>Soubor:Order_of_changes_in_ovary.svg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5.[cit. 2012-05-10]. autor </a:t>
            </a:r>
            <a:r>
              <a:rPr lang="cs-CZ" sz="1400" dirty="0" err="1" smtClean="0">
                <a:solidFill>
                  <a:schemeClr val="tx1"/>
                </a:solidFill>
              </a:rPr>
              <a:t>EruedinDostupný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http://cs.wikipedia.org/wiki/Soubor:Kondom_gruen.jpg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6.[</a:t>
            </a:r>
            <a:r>
              <a:rPr lang="cs-CZ" sz="1400" dirty="0">
                <a:solidFill>
                  <a:schemeClr val="tx1"/>
                </a:solidFill>
              </a:rPr>
              <a:t>cit. 2012-05-10]. autor </a:t>
            </a:r>
            <a:r>
              <a:rPr lang="cs-CZ" sz="1400" dirty="0" err="1" smtClean="0">
                <a:solidFill>
                  <a:schemeClr val="tx1"/>
                </a:solidFill>
              </a:rPr>
              <a:t>Ceridwen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http://cs.wikipedia.org/wiki/Soubor:Cape_cervicale.jpg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7.[</a:t>
            </a:r>
            <a:r>
              <a:rPr lang="cs-CZ" sz="1400" dirty="0">
                <a:solidFill>
                  <a:schemeClr val="tx1"/>
                </a:solidFill>
              </a:rPr>
              <a:t>cit. 2012-05-10]. autor </a:t>
            </a:r>
            <a:r>
              <a:rPr lang="cs-CZ" sz="1400" dirty="0" err="1">
                <a:solidFill>
                  <a:schemeClr val="tx1"/>
                </a:solidFill>
              </a:rPr>
              <a:t>Ceridwen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http://cs.wikipedia.org/wiki/Soubor:Plaquettes_de_pilule.jpg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8.[</a:t>
            </a:r>
            <a:r>
              <a:rPr lang="cs-CZ" sz="1400" dirty="0">
                <a:solidFill>
                  <a:schemeClr val="tx1"/>
                </a:solidFill>
              </a:rPr>
              <a:t>cit. 2012-05-10]. autor Ladislav "Fredy.00" </a:t>
            </a:r>
            <a:r>
              <a:rPr lang="cs-CZ" sz="1400" dirty="0" err="1" smtClean="0">
                <a:solidFill>
                  <a:schemeClr val="tx1"/>
                </a:solidFill>
              </a:rPr>
              <a:t>Šafránek.Dostupný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http://cs.wikipedia.org/wiki/Injekce_(medic%C3%ADna)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9.[</a:t>
            </a:r>
            <a:r>
              <a:rPr lang="cs-CZ" sz="1400" dirty="0">
                <a:solidFill>
                  <a:schemeClr val="tx1"/>
                </a:solidFill>
              </a:rPr>
              <a:t>cit. 2012-05-10]. autor </a:t>
            </a:r>
            <a:r>
              <a:rPr lang="cs-CZ" sz="1400" dirty="0" err="1" smtClean="0">
                <a:solidFill>
                  <a:schemeClr val="tx1"/>
                </a:solidFill>
              </a:rPr>
              <a:t>Gloecknerd</a:t>
            </a:r>
            <a:r>
              <a:rPr lang="cs-CZ" sz="1400" dirty="0" smtClean="0">
                <a:solidFill>
                  <a:schemeClr val="tx1"/>
                </a:solidFill>
              </a:rPr>
              <a:t>.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http://cs.wikipedia.org/wiki/Soubor:Mirena_IntraUterine_System.jpg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10.[</a:t>
            </a:r>
            <a:r>
              <a:rPr lang="cs-CZ" sz="1400" dirty="0">
                <a:solidFill>
                  <a:schemeClr val="tx1"/>
                </a:solidFill>
              </a:rPr>
              <a:t>cit. 2012-05-10]. autor </a:t>
            </a:r>
            <a:r>
              <a:rPr lang="cs-CZ" sz="1400" dirty="0" err="1" smtClean="0">
                <a:solidFill>
                  <a:schemeClr val="tx1"/>
                </a:solidFill>
              </a:rPr>
              <a:t>Lyrl</a:t>
            </a:r>
            <a:r>
              <a:rPr lang="cs-CZ" sz="1400" dirty="0" smtClean="0">
                <a:solidFill>
                  <a:schemeClr val="tx1"/>
                </a:solidFill>
              </a:rPr>
              <a:t>.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http://cs.wikipedia.org/wiki/Soubor:NuvaRing_compressed.jpg</a:t>
            </a:r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827584" y="260648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o </a:t>
            </a:r>
            <a:r>
              <a:rPr lang="cs-CZ" dirty="0" smtClean="0">
                <a:latin typeface="+mj-lt"/>
              </a:rPr>
              <a:t>pohlavní soustavě </a:t>
            </a:r>
            <a:r>
              <a:rPr lang="cs-CZ" dirty="0">
                <a:latin typeface="+mj-lt"/>
              </a:rPr>
              <a:t>člověka. Jsou zde shrnuty nejdůležitější poznatky, které by si žáci měli pamatovat.</a:t>
            </a:r>
          </a:p>
        </p:txBody>
      </p:sp>
    </p:spTree>
    <p:extLst>
      <p:ext uri="{BB962C8B-B14F-4D97-AF65-F5344CB8AC3E}">
        <p14:creationId xmlns:p14="http://schemas.microsoft.com/office/powerpoint/2010/main" val="2506251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329</TotalTime>
  <Words>611</Words>
  <Application>Microsoft Office PowerPoint</Application>
  <PresentationFormat>Předvádění na obrazovce (4:3)</PresentationFormat>
  <Paragraphs>193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Brooklet</vt:lpstr>
      <vt:lpstr>Prezentace aplikace PowerPoint</vt:lpstr>
      <vt:lpstr>Pohlavní soustava</vt:lpstr>
      <vt:lpstr>Prezentace aplikace PowerPoint</vt:lpstr>
      <vt:lpstr>Prezentace aplikace PowerPoint</vt:lpstr>
      <vt:lpstr>Prezentace aplikace PowerPoint</vt:lpstr>
      <vt:lpstr>Prezentace aplikace PowerPoint</vt:lpstr>
      <vt:lpstr>Menstruační cyklus</vt:lpstr>
      <vt:lpstr>Antikoncepce</vt:lpstr>
      <vt:lpstr>Bariérová antikoncepce</vt:lpstr>
      <vt:lpstr>Hormonální antikoncepce</vt:lpstr>
      <vt:lpstr>Prezentace aplikace PowerPoint</vt:lpstr>
      <vt:lpstr>Prezentace aplikace PowerPoint</vt:lpstr>
      <vt:lpstr>Prezentace aplikace PowerPoint</vt:lpstr>
      <vt:lpstr>Chirurgické metody</vt:lpstr>
      <vt:lpstr>Postkoitální antikoncepce</vt:lpstr>
      <vt:lpstr>Použité obrázky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53</cp:revision>
  <dcterms:created xsi:type="dcterms:W3CDTF">2011-11-07T20:36:47Z</dcterms:created>
  <dcterms:modified xsi:type="dcterms:W3CDTF">2012-05-10T09:33:12Z</dcterms:modified>
</cp:coreProperties>
</file>