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77" r:id="rId3"/>
    <p:sldId id="278" r:id="rId4"/>
    <p:sldId id="279" r:id="rId5"/>
    <p:sldId id="280" r:id="rId6"/>
    <p:sldId id="282" r:id="rId7"/>
    <p:sldId id="283" r:id="rId8"/>
    <p:sldId id="285" r:id="rId9"/>
    <p:sldId id="287" r:id="rId10"/>
    <p:sldId id="288" r:id="rId11"/>
    <p:sldId id="289" r:id="rId12"/>
    <p:sldId id="291" r:id="rId13"/>
    <p:sldId id="264" r:id="rId14"/>
    <p:sldId id="28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420D6"/>
    <a:srgbClr val="663300"/>
    <a:srgbClr val="CC33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VY_32_INOVACE_PŘČL.15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Základy genetiky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Základy genetiky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6696" y="1857370"/>
            <a:ext cx="5833496" cy="4429151"/>
          </a:xfrm>
        </p:spPr>
        <p:txBody>
          <a:bodyPr/>
          <a:lstStyle/>
          <a:p>
            <a:r>
              <a:rPr lang="cs-CZ" dirty="0" smtClean="0">
                <a:latin typeface="+mj-lt"/>
              </a:rPr>
              <a:t>Základy genetiky položil v roce 1865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Johann Gregor Mendel</a:t>
            </a:r>
          </a:p>
          <a:p>
            <a:r>
              <a:rPr lang="cs-CZ" dirty="0" smtClean="0">
                <a:latin typeface="+mj-lt"/>
              </a:rPr>
              <a:t>věnoval se křížení hrachu</a:t>
            </a:r>
          </a:p>
          <a:p>
            <a:r>
              <a:rPr lang="cs-CZ" dirty="0" smtClean="0">
                <a:latin typeface="+mj-lt"/>
              </a:rPr>
              <a:t>na základě svých výzkumů vyslovil Mendelovy </a:t>
            </a:r>
            <a:r>
              <a:rPr lang="cs-CZ" dirty="0">
                <a:latin typeface="+mj-lt"/>
              </a:rPr>
              <a:t>zákony </a:t>
            </a:r>
            <a:r>
              <a:rPr lang="cs-CZ" dirty="0" smtClean="0">
                <a:latin typeface="+mj-lt"/>
              </a:rPr>
              <a:t>dědičnosti</a:t>
            </a:r>
            <a:endParaRPr lang="cs-CZ" dirty="0">
              <a:latin typeface="+mj-lt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04864"/>
            <a:ext cx="28575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80672" y="530120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817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je to nauka o dědičnosti a proměnlivosti organismů</a:t>
            </a:r>
          </a:p>
          <a:p>
            <a:r>
              <a:rPr lang="cs-CZ" dirty="0" smtClean="0">
                <a:latin typeface="+mj-lt"/>
              </a:rPr>
              <a:t>dědičnost je schopnost rodičů předávat své vlastnosti potomkům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gen</a:t>
            </a:r>
            <a:r>
              <a:rPr lang="cs-CZ" dirty="0" smtClean="0">
                <a:latin typeface="+mj-lt"/>
              </a:rPr>
              <a:t> je úsek v molekule DNA, který nese genetickou informaci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850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DNA – kyselina deoxyribonukleová</a:t>
            </a:r>
          </a:p>
          <a:p>
            <a:r>
              <a:rPr lang="cs-CZ" dirty="0" smtClean="0">
                <a:latin typeface="+mj-lt"/>
              </a:rPr>
              <a:t>má tvar dvojité šroubovice</a:t>
            </a:r>
          </a:p>
          <a:p>
            <a:r>
              <a:rPr lang="cs-CZ" dirty="0" smtClean="0">
                <a:latin typeface="+mj-lt"/>
              </a:rPr>
              <a:t>je v ní uložena genetická informace</a:t>
            </a:r>
            <a:endParaRPr lang="cs-CZ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77094"/>
            <a:ext cx="4945162" cy="4824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88424" y="640164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41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jsou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dominantní</a:t>
            </a:r>
            <a:r>
              <a:rPr lang="cs-CZ" dirty="0" smtClean="0">
                <a:latin typeface="+mj-lt"/>
              </a:rPr>
              <a:t> a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recesivní</a:t>
            </a:r>
          </a:p>
          <a:p>
            <a:r>
              <a:rPr lang="cs-CZ" dirty="0" smtClean="0">
                <a:latin typeface="+mj-lt"/>
              </a:rPr>
              <a:t>každý gen se vyskytuje v různých formách 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alelách</a:t>
            </a:r>
          </a:p>
          <a:p>
            <a:r>
              <a:rPr lang="cs-CZ" dirty="0" smtClean="0">
                <a:solidFill>
                  <a:srgbClr val="002060"/>
                </a:solidFill>
                <a:latin typeface="+mj-lt"/>
              </a:rPr>
              <a:t>dominantní alela potlačí alelu recesivní</a:t>
            </a:r>
            <a:endParaRPr lang="cs-CZ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845" y="1844824"/>
            <a:ext cx="4579155" cy="3665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44408" y="587727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89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332656"/>
            <a:ext cx="8248708" cy="6085335"/>
          </a:xfrm>
        </p:spPr>
        <p:txBody>
          <a:bodyPr/>
          <a:lstStyle/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Chromozom - </a:t>
            </a:r>
            <a:r>
              <a:rPr lang="cs-CZ" dirty="0">
                <a:solidFill>
                  <a:srgbClr val="002060"/>
                </a:solidFill>
              </a:rPr>
              <a:t>vláknitá struktura </a:t>
            </a:r>
            <a:r>
              <a:rPr lang="cs-CZ" dirty="0" smtClean="0">
                <a:solidFill>
                  <a:srgbClr val="002060"/>
                </a:solidFill>
              </a:rPr>
              <a:t>buněčného 			jádra</a:t>
            </a:r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Každá </a:t>
            </a:r>
            <a:r>
              <a:rPr lang="cs-CZ" dirty="0">
                <a:solidFill>
                  <a:srgbClr val="002060"/>
                </a:solidFill>
              </a:rPr>
              <a:t>tělní buňka v lidském těle 46 chromozomů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Pohlavní buňky – 23 chromozomů – poloviční počet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45" b="8989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284984"/>
            <a:ext cx="1905000" cy="273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991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34927" y="466295"/>
            <a:ext cx="53944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DĚDIČNOST BARVY OČÍ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1907704" y="1410940"/>
            <a:ext cx="187220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CC33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016" y="1412776"/>
            <a:ext cx="1895475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00334" y="1560691"/>
            <a:ext cx="1081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TATÍNEK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62996" y="2269936"/>
            <a:ext cx="135567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B            </a:t>
            </a:r>
            <a:r>
              <a:rPr lang="cs-CZ" dirty="0" err="1" smtClean="0"/>
              <a:t>B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165970" y="2269936"/>
            <a:ext cx="135567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b            </a:t>
            </a:r>
            <a:r>
              <a:rPr lang="cs-CZ" dirty="0" err="1" smtClean="0"/>
              <a:t>b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99592" y="342900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36440" y="3434202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73911" y="3434505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554053" y="3434202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882336" y="3426827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662996" y="3429000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906774" y="3434505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668344" y="3434505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050926" y="4473116"/>
            <a:ext cx="1237471" cy="1080120"/>
          </a:xfrm>
          <a:prstGeom prst="ellipse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892646" y="4481997"/>
            <a:ext cx="1237471" cy="1080120"/>
          </a:xfrm>
          <a:prstGeom prst="ellipse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001589" y="4473116"/>
            <a:ext cx="1237471" cy="1080120"/>
          </a:xfrm>
          <a:prstGeom prst="ellipse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018671" y="4473116"/>
            <a:ext cx="1237471" cy="1080120"/>
          </a:xfrm>
          <a:prstGeom prst="ellipse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endCxn id="8" idx="0"/>
          </p:cNvCxnSpPr>
          <p:nvPr/>
        </p:nvCxnSpPr>
        <p:spPr>
          <a:xfrm flipH="1">
            <a:off x="1187624" y="2629976"/>
            <a:ext cx="1224136" cy="799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>
            <a:endCxn id="13" idx="0"/>
          </p:cNvCxnSpPr>
          <p:nvPr/>
        </p:nvCxnSpPr>
        <p:spPr>
          <a:xfrm>
            <a:off x="3161943" y="2629976"/>
            <a:ext cx="0" cy="8045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>
            <a:endCxn id="15" idx="0"/>
          </p:cNvCxnSpPr>
          <p:nvPr/>
        </p:nvCxnSpPr>
        <p:spPr>
          <a:xfrm>
            <a:off x="2555776" y="2629976"/>
            <a:ext cx="2614592" cy="796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>
            <a:endCxn id="17" idx="0"/>
          </p:cNvCxnSpPr>
          <p:nvPr/>
        </p:nvCxnSpPr>
        <p:spPr>
          <a:xfrm>
            <a:off x="3275856" y="2629976"/>
            <a:ext cx="3918950" cy="8045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1034"/>
          <p:cNvCxnSpPr>
            <a:endCxn id="12" idx="0"/>
          </p:cNvCxnSpPr>
          <p:nvPr/>
        </p:nvCxnSpPr>
        <p:spPr>
          <a:xfrm flipH="1">
            <a:off x="1924472" y="2629976"/>
            <a:ext cx="3875862" cy="804226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>
            <a:endCxn id="14" idx="0"/>
          </p:cNvCxnSpPr>
          <p:nvPr/>
        </p:nvCxnSpPr>
        <p:spPr>
          <a:xfrm flipH="1">
            <a:off x="3842085" y="2629976"/>
            <a:ext cx="2890155" cy="804226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1038"/>
          <p:cNvCxnSpPr>
            <a:endCxn id="16" idx="0"/>
          </p:cNvCxnSpPr>
          <p:nvPr/>
        </p:nvCxnSpPr>
        <p:spPr>
          <a:xfrm>
            <a:off x="5951028" y="2629976"/>
            <a:ext cx="0" cy="799024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1040"/>
          <p:cNvCxnSpPr>
            <a:endCxn id="18" idx="0"/>
          </p:cNvCxnSpPr>
          <p:nvPr/>
        </p:nvCxnSpPr>
        <p:spPr>
          <a:xfrm>
            <a:off x="6881336" y="2629976"/>
            <a:ext cx="1075040" cy="804529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4" name="TextovéPole 1043"/>
          <p:cNvSpPr txBox="1"/>
          <p:nvPr/>
        </p:nvSpPr>
        <p:spPr>
          <a:xfrm>
            <a:off x="594111" y="5914146"/>
            <a:ext cx="80761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VŠECHNY DĚTI BUDOU MÍT HNĚDÉ OČI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1096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1" grpId="0" animBg="1"/>
      <p:bldP spid="27" grpId="0" animBg="1"/>
      <p:bldP spid="28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34927" y="466295"/>
            <a:ext cx="53944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DĚDIČNOST BARVY OČÍ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1907704" y="1410940"/>
            <a:ext cx="187220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CC33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016" y="1412776"/>
            <a:ext cx="1895475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00334" y="1560691"/>
            <a:ext cx="1081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TATÍNEK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342900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36440" y="3434202"/>
            <a:ext cx="576064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73911" y="3434505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554053" y="3434202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882336" y="3426827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662996" y="3429000"/>
            <a:ext cx="576064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906774" y="3434505"/>
            <a:ext cx="576064" cy="432048"/>
          </a:xfrm>
          <a:prstGeom prst="rect">
            <a:avLst/>
          </a:pr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668344" y="3434505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017704" y="4473116"/>
            <a:ext cx="1237471" cy="108012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892646" y="4481997"/>
            <a:ext cx="1237471" cy="1080120"/>
          </a:xfrm>
          <a:prstGeom prst="ellipse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001589" y="4473116"/>
            <a:ext cx="1237471" cy="108012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018671" y="4473116"/>
            <a:ext cx="1237471" cy="1080120"/>
          </a:xfrm>
          <a:prstGeom prst="ellipse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endCxn id="8" idx="0"/>
          </p:cNvCxnSpPr>
          <p:nvPr/>
        </p:nvCxnSpPr>
        <p:spPr>
          <a:xfrm flipH="1">
            <a:off x="1187624" y="2629976"/>
            <a:ext cx="1224136" cy="799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>
            <a:endCxn id="13" idx="0"/>
          </p:cNvCxnSpPr>
          <p:nvPr/>
        </p:nvCxnSpPr>
        <p:spPr>
          <a:xfrm>
            <a:off x="3161943" y="2629976"/>
            <a:ext cx="0" cy="804529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/>
          <p:nvPr/>
        </p:nvCxnSpPr>
        <p:spPr>
          <a:xfrm>
            <a:off x="2472616" y="2667192"/>
            <a:ext cx="2614592" cy="796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>
            <a:endCxn id="17" idx="0"/>
          </p:cNvCxnSpPr>
          <p:nvPr/>
        </p:nvCxnSpPr>
        <p:spPr>
          <a:xfrm>
            <a:off x="3275856" y="2629976"/>
            <a:ext cx="3918950" cy="804529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1034"/>
          <p:cNvCxnSpPr>
            <a:endCxn id="12" idx="0"/>
          </p:cNvCxnSpPr>
          <p:nvPr/>
        </p:nvCxnSpPr>
        <p:spPr>
          <a:xfrm flipH="1">
            <a:off x="1924472" y="2629976"/>
            <a:ext cx="3875862" cy="804226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>
            <a:endCxn id="14" idx="0"/>
          </p:cNvCxnSpPr>
          <p:nvPr/>
        </p:nvCxnSpPr>
        <p:spPr>
          <a:xfrm flipH="1">
            <a:off x="3842085" y="2629976"/>
            <a:ext cx="2890155" cy="804226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1038"/>
          <p:cNvCxnSpPr>
            <a:endCxn id="16" idx="0"/>
          </p:cNvCxnSpPr>
          <p:nvPr/>
        </p:nvCxnSpPr>
        <p:spPr>
          <a:xfrm>
            <a:off x="5951028" y="2629976"/>
            <a:ext cx="0" cy="79902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1040"/>
          <p:cNvCxnSpPr>
            <a:endCxn id="18" idx="0"/>
          </p:cNvCxnSpPr>
          <p:nvPr/>
        </p:nvCxnSpPr>
        <p:spPr>
          <a:xfrm>
            <a:off x="6881336" y="2629976"/>
            <a:ext cx="1075040" cy="804529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4" name="TextovéPole 1043"/>
          <p:cNvSpPr txBox="1"/>
          <p:nvPr/>
        </p:nvSpPr>
        <p:spPr>
          <a:xfrm>
            <a:off x="112583" y="5914146"/>
            <a:ext cx="9063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DĚTI MOHOU MÍT MODRÉ NEBO HNĚDÉ OČI</a:t>
            </a:r>
            <a:endParaRPr lang="cs-CZ" sz="3600" dirty="0"/>
          </a:p>
        </p:txBody>
      </p:sp>
      <p:sp>
        <p:nvSpPr>
          <p:cNvPr id="31" name="Obdélník 30"/>
          <p:cNvSpPr/>
          <p:nvPr/>
        </p:nvSpPr>
        <p:spPr>
          <a:xfrm>
            <a:off x="2699793" y="2233932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2127708" y="2226758"/>
            <a:ext cx="576064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353753" y="2233932"/>
            <a:ext cx="576064" cy="432048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764771" y="2235144"/>
            <a:ext cx="576064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958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1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34927" y="466295"/>
            <a:ext cx="47621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KLUK NEBO HOLKA?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1907704" y="1410940"/>
            <a:ext cx="1872208" cy="648072"/>
          </a:xfrm>
          <a:prstGeom prst="ellipse">
            <a:avLst/>
          </a:prstGeom>
          <a:solidFill>
            <a:srgbClr val="F420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016" y="1412776"/>
            <a:ext cx="1895475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00334" y="1560691"/>
            <a:ext cx="1081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TATÍNEK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3429000"/>
            <a:ext cx="576064" cy="432048"/>
          </a:xfrm>
          <a:prstGeom prst="rect">
            <a:avLst/>
          </a:prstGeom>
          <a:solidFill>
            <a:srgbClr val="F420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36440" y="3434202"/>
            <a:ext cx="576064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73911" y="3434505"/>
            <a:ext cx="576064" cy="432048"/>
          </a:xfrm>
          <a:prstGeom prst="rect">
            <a:avLst/>
          </a:prstGeom>
          <a:solidFill>
            <a:srgbClr val="F420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554053" y="3434202"/>
            <a:ext cx="576064" cy="43204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882336" y="3426827"/>
            <a:ext cx="576064" cy="432048"/>
          </a:xfrm>
          <a:prstGeom prst="rect">
            <a:avLst/>
          </a:prstGeom>
          <a:solidFill>
            <a:srgbClr val="F420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662996" y="3429000"/>
            <a:ext cx="576064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906774" y="3434505"/>
            <a:ext cx="576064" cy="432048"/>
          </a:xfrm>
          <a:prstGeom prst="rect">
            <a:avLst/>
          </a:prstGeom>
          <a:solidFill>
            <a:srgbClr val="F420D6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668344" y="3434505"/>
            <a:ext cx="576064" cy="43204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017704" y="4473116"/>
            <a:ext cx="1237471" cy="1080120"/>
          </a:xfrm>
          <a:prstGeom prst="ellipse">
            <a:avLst/>
          </a:prstGeom>
          <a:solidFill>
            <a:srgbClr val="F420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HOLKA</a:t>
            </a:r>
            <a:endParaRPr lang="cs-CZ" sz="1600" dirty="0"/>
          </a:p>
        </p:txBody>
      </p:sp>
      <p:sp>
        <p:nvSpPr>
          <p:cNvPr id="27" name="Ovál 26"/>
          <p:cNvSpPr/>
          <p:nvPr/>
        </p:nvSpPr>
        <p:spPr>
          <a:xfrm>
            <a:off x="2892646" y="4481997"/>
            <a:ext cx="1237471" cy="108012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KLUK</a:t>
            </a:r>
            <a:endParaRPr lang="cs-CZ" sz="1600" dirty="0"/>
          </a:p>
        </p:txBody>
      </p:sp>
      <p:sp>
        <p:nvSpPr>
          <p:cNvPr id="28" name="Ovál 27"/>
          <p:cNvSpPr/>
          <p:nvPr/>
        </p:nvSpPr>
        <p:spPr>
          <a:xfrm>
            <a:off x="5001589" y="4473116"/>
            <a:ext cx="1237471" cy="1080120"/>
          </a:xfrm>
          <a:prstGeom prst="ellipse">
            <a:avLst/>
          </a:prstGeom>
          <a:solidFill>
            <a:srgbClr val="F420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/>
              <a:t>HOLKA</a:t>
            </a:r>
          </a:p>
        </p:txBody>
      </p:sp>
      <p:sp>
        <p:nvSpPr>
          <p:cNvPr id="29" name="Ovál 28"/>
          <p:cNvSpPr/>
          <p:nvPr/>
        </p:nvSpPr>
        <p:spPr>
          <a:xfrm>
            <a:off x="7018671" y="4473116"/>
            <a:ext cx="1237471" cy="108012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KLUK</a:t>
            </a:r>
            <a:endParaRPr lang="cs-CZ" sz="1600" dirty="0"/>
          </a:p>
        </p:txBody>
      </p:sp>
      <p:cxnSp>
        <p:nvCxnSpPr>
          <p:cNvPr id="30" name="Přímá spojnice 29"/>
          <p:cNvCxnSpPr>
            <a:endCxn id="8" idx="0"/>
          </p:cNvCxnSpPr>
          <p:nvPr/>
        </p:nvCxnSpPr>
        <p:spPr>
          <a:xfrm flipH="1">
            <a:off x="1187624" y="2629976"/>
            <a:ext cx="1224136" cy="799024"/>
          </a:xfrm>
          <a:prstGeom prst="line">
            <a:avLst/>
          </a:prstGeom>
          <a:ln>
            <a:solidFill>
              <a:srgbClr val="F420D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>
            <a:endCxn id="13" idx="0"/>
          </p:cNvCxnSpPr>
          <p:nvPr/>
        </p:nvCxnSpPr>
        <p:spPr>
          <a:xfrm>
            <a:off x="3161943" y="2629976"/>
            <a:ext cx="0" cy="804529"/>
          </a:xfrm>
          <a:prstGeom prst="line">
            <a:avLst/>
          </a:prstGeom>
          <a:ln>
            <a:solidFill>
              <a:srgbClr val="F420D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/>
          <p:nvPr/>
        </p:nvCxnSpPr>
        <p:spPr>
          <a:xfrm>
            <a:off x="2472616" y="2667192"/>
            <a:ext cx="2614592" cy="796851"/>
          </a:xfrm>
          <a:prstGeom prst="line">
            <a:avLst/>
          </a:prstGeom>
          <a:ln>
            <a:solidFill>
              <a:srgbClr val="F420D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>
            <a:endCxn id="17" idx="0"/>
          </p:cNvCxnSpPr>
          <p:nvPr/>
        </p:nvCxnSpPr>
        <p:spPr>
          <a:xfrm>
            <a:off x="3275856" y="2629976"/>
            <a:ext cx="3918950" cy="804529"/>
          </a:xfrm>
          <a:prstGeom prst="line">
            <a:avLst/>
          </a:prstGeom>
          <a:ln>
            <a:solidFill>
              <a:srgbClr val="F420D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1034"/>
          <p:cNvCxnSpPr>
            <a:endCxn id="12" idx="0"/>
          </p:cNvCxnSpPr>
          <p:nvPr/>
        </p:nvCxnSpPr>
        <p:spPr>
          <a:xfrm flipH="1">
            <a:off x="1924472" y="2629976"/>
            <a:ext cx="3875862" cy="804226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>
            <a:endCxn id="14" idx="0"/>
          </p:cNvCxnSpPr>
          <p:nvPr/>
        </p:nvCxnSpPr>
        <p:spPr>
          <a:xfrm flipH="1">
            <a:off x="3842085" y="2629976"/>
            <a:ext cx="2890155" cy="804226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1038"/>
          <p:cNvCxnSpPr>
            <a:endCxn id="16" idx="0"/>
          </p:cNvCxnSpPr>
          <p:nvPr/>
        </p:nvCxnSpPr>
        <p:spPr>
          <a:xfrm>
            <a:off x="5951028" y="2629976"/>
            <a:ext cx="0" cy="79902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1040"/>
          <p:cNvCxnSpPr>
            <a:endCxn id="18" idx="0"/>
          </p:cNvCxnSpPr>
          <p:nvPr/>
        </p:nvCxnSpPr>
        <p:spPr>
          <a:xfrm>
            <a:off x="6881336" y="2629976"/>
            <a:ext cx="1075040" cy="804529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4" name="TextovéPole 1043"/>
          <p:cNvSpPr txBox="1"/>
          <p:nvPr/>
        </p:nvSpPr>
        <p:spPr>
          <a:xfrm>
            <a:off x="0" y="5914146"/>
            <a:ext cx="93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 NA 50 - ŠANCE MAJÍ OBĚ POHLAVÍ STEJNÉ</a:t>
            </a:r>
            <a:endParaRPr lang="cs-CZ" sz="3600" dirty="0"/>
          </a:p>
        </p:txBody>
      </p:sp>
      <p:sp>
        <p:nvSpPr>
          <p:cNvPr id="31" name="Obdélník 30"/>
          <p:cNvSpPr/>
          <p:nvPr/>
        </p:nvSpPr>
        <p:spPr>
          <a:xfrm>
            <a:off x="2699793" y="2233932"/>
            <a:ext cx="576064" cy="432048"/>
          </a:xfrm>
          <a:prstGeom prst="rect">
            <a:avLst/>
          </a:prstGeom>
          <a:solidFill>
            <a:srgbClr val="F420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2127708" y="2226758"/>
            <a:ext cx="576064" cy="432048"/>
          </a:xfrm>
          <a:prstGeom prst="rect">
            <a:avLst/>
          </a:prstGeom>
          <a:solidFill>
            <a:srgbClr val="F420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353753" y="2233932"/>
            <a:ext cx="576064" cy="43204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764771" y="2235144"/>
            <a:ext cx="576064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25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1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Opakování a procvičení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6696" y="1857370"/>
            <a:ext cx="8569800" cy="44291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Kdo je zakladatelem genetiky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 Johann Gregor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Mendel</a:t>
            </a:r>
          </a:p>
          <a:p>
            <a:pPr marL="0"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Kde je uložena genetická informace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DNA </a:t>
            </a:r>
            <a:r>
              <a:rPr lang="cs-CZ" sz="3600" b="1" dirty="0">
                <a:solidFill>
                  <a:schemeClr val="accent5">
                    <a:lumMod val="75000"/>
                  </a:schemeClr>
                </a:solidFill>
              </a:rPr>
              <a:t>– kyselina 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deoxyribonukleová</a:t>
            </a:r>
          </a:p>
          <a:p>
            <a:pPr marL="0" indent="0">
              <a:buNone/>
            </a:pP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Jak se jmenuje úsek DNA, který nese genetickou informaci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gen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58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332656"/>
            <a:ext cx="8248708" cy="6264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Co  znamená pojem dominantní?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potlačí recesivní gen – „je silnější“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Kolik máme v těle chromozómů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			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46</a:t>
            </a: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Jaké chromozómy jsou typické pro kluky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				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XY</a:t>
            </a:r>
          </a:p>
          <a:p>
            <a:pPr marL="0" indent="0">
              <a:buNone/>
            </a:pP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Jaké chromozómy jsou typické pro </a:t>
            </a:r>
            <a:r>
              <a:rPr lang="cs-CZ" dirty="0" smtClean="0">
                <a:solidFill>
                  <a:srgbClr val="002060"/>
                </a:solidFill>
              </a:rPr>
              <a:t>dívky</a:t>
            </a: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				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XX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59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81097" y="1052736"/>
            <a:ext cx="2592288" cy="15121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856" y="1052736"/>
            <a:ext cx="2592288" cy="15121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75856" y="2564904"/>
            <a:ext cx="2592288" cy="15121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3568" y="2564904"/>
            <a:ext cx="2592288" cy="15121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88809" y="4077072"/>
            <a:ext cx="2592288" cy="15121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83568" y="4077072"/>
            <a:ext cx="2592288" cy="15121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81097" y="2564904"/>
            <a:ext cx="2592288" cy="15121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886782" y="4077072"/>
            <a:ext cx="2592288" cy="15121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513611" y="2813156"/>
            <a:ext cx="6238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</a:t>
            </a:r>
            <a:endParaRPr lang="cs-CZ" sz="6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60055" y="1290742"/>
            <a:ext cx="6238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</a:t>
            </a:r>
            <a:endParaRPr lang="cs-CZ" sz="6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516101" y="4325324"/>
            <a:ext cx="6238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</a:t>
            </a:r>
            <a:endParaRPr lang="cs-CZ" sz="6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97613" y="1262864"/>
            <a:ext cx="6238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Y</a:t>
            </a:r>
            <a:endParaRPr lang="cs-CZ" sz="6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4314830"/>
            <a:ext cx="12330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 Y</a:t>
            </a:r>
            <a:endParaRPr lang="cs-CZ" sz="6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68438" y="4325323"/>
            <a:ext cx="12330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 </a:t>
            </a:r>
            <a:r>
              <a:rPr lang="cs-CZ" sz="6000" dirty="0" err="1" smtClean="0"/>
              <a:t>X</a:t>
            </a:r>
            <a:endParaRPr lang="cs-CZ" sz="6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660232" y="2818502"/>
            <a:ext cx="12330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 Y</a:t>
            </a:r>
            <a:endParaRPr lang="cs-CZ" sz="6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33880" y="2813156"/>
            <a:ext cx="12330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 </a:t>
            </a:r>
            <a:r>
              <a:rPr lang="cs-CZ" sz="6000" dirty="0" err="1" smtClean="0"/>
              <a:t>X</a:t>
            </a:r>
            <a:endParaRPr lang="cs-CZ" sz="6000" dirty="0"/>
          </a:p>
        </p:txBody>
      </p:sp>
      <p:sp>
        <p:nvSpPr>
          <p:cNvPr id="35" name="Pravoúhlý trojúhelník 34"/>
          <p:cNvSpPr/>
          <p:nvPr/>
        </p:nvSpPr>
        <p:spPr>
          <a:xfrm>
            <a:off x="696521" y="1042489"/>
            <a:ext cx="2592288" cy="1512168"/>
          </a:xfrm>
          <a:prstGeom prst="rtTriangl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36" name="Pravoúhlý trojúhelník 35"/>
          <p:cNvSpPr/>
          <p:nvPr/>
        </p:nvSpPr>
        <p:spPr>
          <a:xfrm rot="10800000">
            <a:off x="696521" y="1052737"/>
            <a:ext cx="2592288" cy="1512168"/>
          </a:xfrm>
          <a:prstGeom prst="rt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52830" y="1262864"/>
            <a:ext cx="1081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TATÍNEK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688451" y="188640"/>
            <a:ext cx="3211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VYPLŇ TABULKU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6702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CC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FC6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CC"/>
                                      </p:to>
                                    </p:animClr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FC6FF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48708" cy="44291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1.[</a:t>
            </a:r>
            <a:r>
              <a:rPr lang="cs-CZ" sz="1400" dirty="0">
                <a:solidFill>
                  <a:schemeClr val="tx1"/>
                </a:solidFill>
              </a:rPr>
              <a:t>cit. 2012-01-04].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 http://commons.wikimedia.org/wiki/File:Gregor_Mendel.png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</a:t>
            </a:r>
            <a:r>
              <a:rPr lang="cs-CZ" sz="1400" dirty="0">
                <a:solidFill>
                  <a:schemeClr val="tx1"/>
                </a:solidFill>
              </a:rPr>
              <a:t>. </a:t>
            </a:r>
            <a:r>
              <a:rPr lang="cs-CZ" sz="1400" dirty="0" smtClean="0">
                <a:solidFill>
                  <a:schemeClr val="tx1"/>
                </a:solidFill>
              </a:rPr>
              <a:t>[</a:t>
            </a:r>
            <a:r>
              <a:rPr lang="cs-CZ" sz="1400" dirty="0">
                <a:solidFill>
                  <a:schemeClr val="tx1"/>
                </a:solidFill>
              </a:rPr>
              <a:t>cit. 2012-01-04]. autor </a:t>
            </a:r>
            <a:r>
              <a:rPr lang="cs-CZ" sz="1400" dirty="0" smtClean="0">
                <a:solidFill>
                  <a:schemeClr val="tx1"/>
                </a:solidFill>
              </a:rPr>
              <a:t>Vojtěch Dostal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commons.wikimedia.org/wiki/File:DNA_Structure%2BKey%2BLabelled.pn_NoBB_cs.png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3.[</a:t>
            </a:r>
            <a:r>
              <a:rPr lang="cs-CZ" sz="1400" dirty="0">
                <a:solidFill>
                  <a:schemeClr val="tx1"/>
                </a:solidFill>
              </a:rPr>
              <a:t>cit. 2012-01-04]. autor </a:t>
            </a:r>
            <a:r>
              <a:rPr lang="en-US" sz="1400" dirty="0">
                <a:solidFill>
                  <a:schemeClr val="tx1"/>
                </a:solidFill>
              </a:rPr>
              <a:t>Courtesy: National Human Genome Research </a:t>
            </a:r>
            <a:r>
              <a:rPr lang="en-US" sz="1400" dirty="0" smtClean="0">
                <a:solidFill>
                  <a:schemeClr val="tx1"/>
                </a:solidFill>
              </a:rPr>
              <a:t>Institute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commons.wikimedia.org/wiki/File:Gene.png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4.[</a:t>
            </a:r>
            <a:r>
              <a:rPr lang="cs-CZ" sz="1400" dirty="0">
                <a:solidFill>
                  <a:schemeClr val="tx1"/>
                </a:solidFill>
              </a:rPr>
              <a:t>cit. 2012-01-04]. autor </a:t>
            </a:r>
            <a:r>
              <a:rPr lang="cs-CZ" sz="1400" dirty="0" err="1">
                <a:solidFill>
                  <a:schemeClr val="tx1"/>
                </a:solidFill>
              </a:rPr>
              <a:t>Magnus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Manske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http://cs.wikipedia.org/wiki/Soubor:Chromosome.png</a:t>
            </a:r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755576" y="332656"/>
            <a:ext cx="8013576" cy="1008112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Použité obrázky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Prezentace slouží k zopakování učiva o </a:t>
            </a:r>
            <a:r>
              <a:rPr lang="cs-CZ" smtClean="0">
                <a:latin typeface="+mj-lt"/>
              </a:rPr>
              <a:t>základech genetiky. </a:t>
            </a:r>
            <a:r>
              <a:rPr lang="cs-CZ" dirty="0">
                <a:latin typeface="+mj-lt"/>
              </a:rPr>
              <a:t>Jsou zde shrnuty nejdůležitější poznatky, které by si žáci měli pamatovat.</a:t>
            </a:r>
          </a:p>
        </p:txBody>
      </p:sp>
    </p:spTree>
    <p:extLst>
      <p:ext uri="{BB962C8B-B14F-4D97-AF65-F5344CB8AC3E}">
        <p14:creationId xmlns:p14="http://schemas.microsoft.com/office/powerpoint/2010/main" val="185711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451</TotalTime>
  <Words>366</Words>
  <Application>Microsoft Office PowerPoint</Application>
  <PresentationFormat>Předvádění na obrazovce (4:3)</PresentationFormat>
  <Paragraphs>123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Brooklet</vt:lpstr>
      <vt:lpstr>Prezentace aplikace PowerPoint</vt:lpstr>
      <vt:lpstr>Základy genetiky</vt:lpstr>
      <vt:lpstr>Genetika</vt:lpstr>
      <vt:lpstr>DNA</vt:lpstr>
      <vt:lpstr>Geny</vt:lpstr>
      <vt:lpstr>Prezentace aplikace PowerPoint</vt:lpstr>
      <vt:lpstr>Prezentace aplikace PowerPoint</vt:lpstr>
      <vt:lpstr>Prezentace aplikace PowerPoint</vt:lpstr>
      <vt:lpstr>Prezentace aplikace PowerPoint</vt:lpstr>
      <vt:lpstr>Opakování a procvičení</vt:lpstr>
      <vt:lpstr>Prezentace aplikace PowerPoint</vt:lpstr>
      <vt:lpstr>Prezentace aplikace PowerPoint</vt:lpstr>
      <vt:lpstr>Použité obrázky  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76</cp:revision>
  <dcterms:created xsi:type="dcterms:W3CDTF">2011-11-07T20:36:47Z</dcterms:created>
  <dcterms:modified xsi:type="dcterms:W3CDTF">2012-05-10T14:47:32Z</dcterms:modified>
</cp:coreProperties>
</file>