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4" r:id="rId9"/>
    <p:sldId id="263" r:id="rId10"/>
    <p:sldId id="266" r:id="rId11"/>
    <p:sldId id="269" r:id="rId12"/>
    <p:sldId id="262" r:id="rId13"/>
    <p:sldId id="265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7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5A6C3-47BB-4E6A-AB7F-60D7C775091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1111A-C66A-42E8-9A76-DD689DF3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455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9" t="9923" r="3369" b="10033"/>
          <a:stretch>
            <a:fillRect/>
          </a:stretch>
        </p:blipFill>
        <p:spPr bwMode="auto">
          <a:xfrm>
            <a:off x="2247886" y="332656"/>
            <a:ext cx="4824412" cy="9302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11560" y="623731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dirty="0">
                <a:latin typeface="Calibri" pitchFamily="34" charset="0"/>
              </a:rPr>
              <a:t>Autorem materiálu a všech jeho částí, není-li uvedeno jinak, je Mgr. </a:t>
            </a:r>
            <a:r>
              <a:rPr lang="cs-CZ" dirty="0" smtClean="0">
                <a:latin typeface="Calibri" pitchFamily="34" charset="0"/>
              </a:rPr>
              <a:t>Jitka Žejdlíková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08298" y="1340768"/>
            <a:ext cx="2803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b="1" dirty="0" smtClean="0">
                <a:solidFill>
                  <a:srgbClr val="1E2051"/>
                </a:solidFill>
                <a:latin typeface="Calibri" pitchFamily="34" charset="0"/>
              </a:rPr>
              <a:t>VY_32_INOVACE_PŘBOT.01</a:t>
            </a:r>
            <a:endParaRPr lang="cs-CZ" b="1" dirty="0">
              <a:solidFill>
                <a:srgbClr val="1E2051"/>
              </a:solidFill>
              <a:latin typeface="Calibri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27784" y="238540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latin typeface="Calibri" pitchFamily="34" charset="0"/>
              </a:rPr>
              <a:t>Autor: Mgr. Jitka Žejdlíková</a:t>
            </a:r>
          </a:p>
          <a:p>
            <a:r>
              <a:rPr lang="cs-CZ" sz="2000" b="1" dirty="0">
                <a:latin typeface="Calibri" pitchFamily="34" charset="0"/>
              </a:rPr>
              <a:t>Datum vytvoření: </a:t>
            </a:r>
            <a:r>
              <a:rPr lang="cs-CZ" sz="2000" b="1" dirty="0" smtClean="0">
                <a:latin typeface="Calibri" pitchFamily="34" charset="0"/>
              </a:rPr>
              <a:t>leden 2012</a:t>
            </a:r>
          </a:p>
          <a:p>
            <a:r>
              <a:rPr lang="cs-CZ" sz="2000" b="1" dirty="0" smtClean="0">
                <a:latin typeface="Calibri" pitchFamily="34" charset="0"/>
              </a:rPr>
              <a:t>Ročník</a:t>
            </a:r>
            <a:r>
              <a:rPr lang="cs-CZ" sz="2000" b="1" dirty="0">
                <a:latin typeface="Calibri" pitchFamily="34" charset="0"/>
              </a:rPr>
              <a:t>: </a:t>
            </a:r>
            <a:r>
              <a:rPr lang="cs-CZ" sz="2000" b="1" dirty="0" smtClean="0">
                <a:latin typeface="Calibri" pitchFamily="34" charset="0"/>
              </a:rPr>
              <a:t>7.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Vzdělávací oblast: Člověk a příroda</a:t>
            </a:r>
          </a:p>
          <a:p>
            <a:r>
              <a:rPr lang="cs-CZ" sz="2000" b="1" dirty="0">
                <a:latin typeface="Calibri" pitchFamily="34" charset="0"/>
              </a:rPr>
              <a:t>Vzdělávací obor: Přírodopis</a:t>
            </a:r>
          </a:p>
          <a:p>
            <a:r>
              <a:rPr lang="cs-CZ" sz="2000" b="1" dirty="0">
                <a:latin typeface="Calibri" pitchFamily="34" charset="0"/>
              </a:rPr>
              <a:t>Tematický okruh: Biologie </a:t>
            </a:r>
            <a:r>
              <a:rPr lang="cs-CZ" sz="2000" b="1" dirty="0" smtClean="0">
                <a:latin typeface="Calibri" pitchFamily="34" charset="0"/>
              </a:rPr>
              <a:t>rostlin</a:t>
            </a:r>
            <a:endParaRPr lang="cs-CZ" sz="2000" b="1" dirty="0">
              <a:latin typeface="Calibri" pitchFamily="34" charset="0"/>
            </a:endParaRPr>
          </a:p>
          <a:p>
            <a:r>
              <a:rPr lang="cs-CZ" sz="2000" b="1" dirty="0">
                <a:latin typeface="Calibri" pitchFamily="34" charset="0"/>
              </a:rPr>
              <a:t>Téma: </a:t>
            </a:r>
            <a:r>
              <a:rPr lang="cs-CZ" sz="2000" b="1" dirty="0" smtClean="0">
                <a:latin typeface="Calibri" pitchFamily="34" charset="0"/>
              </a:rPr>
              <a:t>Kořen</a:t>
            </a:r>
            <a:endParaRPr lang="cs-CZ" sz="20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39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dirty="0" smtClean="0"/>
              <a:t>Kořen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6696" y="1857370"/>
            <a:ext cx="8425784" cy="500063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- je to podzemní orgán rostliny</a:t>
            </a:r>
          </a:p>
          <a:p>
            <a:r>
              <a:rPr lang="cs-CZ" dirty="0" smtClean="0"/>
              <a:t>- většinou má neomezený růst</a:t>
            </a:r>
          </a:p>
          <a:p>
            <a:r>
              <a:rPr lang="cs-CZ" dirty="0" smtClean="0"/>
              <a:t>- neobsahuje chlorofyl (zelené barvivo)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		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	</a:t>
            </a:r>
            <a:r>
              <a:rPr lang="cs-CZ" sz="2000" dirty="0" smtClean="0"/>
              <a:t>obr.1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645024"/>
            <a:ext cx="4074029" cy="305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7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upevňuje rostlinu v půdě</a:t>
            </a:r>
          </a:p>
          <a:p>
            <a:r>
              <a:rPr lang="cs-CZ" dirty="0" smtClean="0"/>
              <a:t>- nasává z půdy vodu a v ní rozpuštěné látky</a:t>
            </a:r>
          </a:p>
          <a:p>
            <a:r>
              <a:rPr lang="cs-CZ" dirty="0" smtClean="0"/>
              <a:t>- ukládají se v něm zásobní látky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457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- pokožka kořene</a:t>
            </a:r>
            <a:endParaRPr lang="cs-CZ" dirty="0"/>
          </a:p>
          <a:p>
            <a:r>
              <a:rPr lang="cs-CZ" dirty="0" smtClean="0"/>
              <a:t>- </a:t>
            </a:r>
            <a:r>
              <a:rPr lang="cs-CZ" dirty="0"/>
              <a:t>kůra kořene</a:t>
            </a:r>
          </a:p>
          <a:p>
            <a:r>
              <a:rPr lang="cs-CZ" dirty="0" smtClean="0"/>
              <a:t>- </a:t>
            </a:r>
            <a:r>
              <a:rPr lang="cs-CZ" dirty="0"/>
              <a:t>střední válec</a:t>
            </a:r>
          </a:p>
          <a:p>
            <a:r>
              <a:rPr lang="cs-CZ" dirty="0" smtClean="0"/>
              <a:t>- </a:t>
            </a:r>
            <a:r>
              <a:rPr lang="cs-CZ" dirty="0"/>
              <a:t>na vrcholu kořene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je </a:t>
            </a:r>
            <a:r>
              <a:rPr lang="cs-CZ" dirty="0"/>
              <a:t>kořenová </a:t>
            </a:r>
            <a:r>
              <a:rPr lang="cs-CZ" dirty="0" smtClean="0"/>
              <a:t>čepička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</a:t>
            </a:r>
            <a:r>
              <a:rPr lang="cs-CZ" sz="2000" dirty="0" smtClean="0"/>
              <a:t>obr.2</a:t>
            </a:r>
            <a:endParaRPr lang="cs-CZ" sz="2000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498202" cy="4562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68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ichal\AppData\Local\Microsoft\Windows\Temporary Internet Files\Content.IE5\FLNK09QS\MP9004330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81" y="476672"/>
            <a:ext cx="860136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40423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Růst kořene při klíčení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31640" y="6016932"/>
            <a:ext cx="2620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Hlavní kořen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0072" y="6016931"/>
            <a:ext cx="34436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Postranní kořeny</a:t>
            </a:r>
            <a:endParaRPr lang="cs-CZ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 flipV="1">
            <a:off x="1043608" y="4437112"/>
            <a:ext cx="720080" cy="172819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267744" y="4797152"/>
            <a:ext cx="792088" cy="136815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3419872" y="5229200"/>
            <a:ext cx="1800200" cy="93610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5364088" y="4653136"/>
            <a:ext cx="864096" cy="1512168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7712395" y="4727322"/>
            <a:ext cx="576064" cy="1363796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804248" y="4437112"/>
            <a:ext cx="0" cy="1728192"/>
          </a:xfrm>
          <a:prstGeom prst="straightConnector1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793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43000"/>
          </a:xfrm>
        </p:spPr>
        <p:txBody>
          <a:bodyPr/>
          <a:lstStyle/>
          <a:p>
            <a:r>
              <a:rPr lang="cs-CZ" dirty="0" smtClean="0"/>
              <a:t>Svazčité kořeny</a:t>
            </a:r>
            <a:endParaRPr lang="cs-CZ" dirty="0"/>
          </a:p>
        </p:txBody>
      </p:sp>
      <p:pic>
        <p:nvPicPr>
          <p:cNvPr id="2050" name="Picture 2" descr="C:\Users\Michal\AppData\Local\Microsoft\Windows\Temporary Internet Files\Content.IE5\15DNXGF6\MP90043313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8302222" cy="410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8261" y="5661248"/>
            <a:ext cx="7567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Výskyt:	</a:t>
            </a:r>
            <a:r>
              <a:rPr lang="cs-CZ" sz="2800" dirty="0" smtClean="0"/>
              <a:t>jednoděložné rostliny – trávy, obilí</a:t>
            </a:r>
          </a:p>
          <a:p>
            <a:r>
              <a:rPr lang="cs-CZ" sz="2800" dirty="0" smtClean="0"/>
              <a:t>	   	cibuloviny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0889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Přeměny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- kořenové hlízy – jiřiny</a:t>
            </a:r>
          </a:p>
          <a:p>
            <a:r>
              <a:rPr lang="cs-CZ" dirty="0" smtClean="0"/>
              <a:t>- </a:t>
            </a:r>
            <a:r>
              <a:rPr lang="cs-CZ" dirty="0"/>
              <a:t>bulvy – řepa</a:t>
            </a:r>
          </a:p>
          <a:p>
            <a:r>
              <a:rPr lang="cs-CZ" dirty="0" smtClean="0"/>
              <a:t>- </a:t>
            </a:r>
            <a:r>
              <a:rPr lang="cs-CZ" dirty="0"/>
              <a:t>vzdušné kořeny – monstera</a:t>
            </a:r>
          </a:p>
          <a:p>
            <a:r>
              <a:rPr lang="cs-CZ" dirty="0" smtClean="0"/>
              <a:t>- </a:t>
            </a:r>
            <a:r>
              <a:rPr lang="cs-CZ" dirty="0"/>
              <a:t>přichycovací kořeny – </a:t>
            </a:r>
            <a:r>
              <a:rPr lang="cs-CZ" dirty="0" smtClean="0"/>
              <a:t>břečťan           </a:t>
            </a:r>
            <a:r>
              <a:rPr lang="cs-CZ" sz="2000" dirty="0" smtClean="0"/>
              <a:t>obr. 3</a:t>
            </a:r>
            <a:endParaRPr lang="cs-CZ" sz="2000" dirty="0"/>
          </a:p>
          <a:p>
            <a:r>
              <a:rPr lang="cs-CZ" dirty="0" smtClean="0"/>
              <a:t>- haustoria </a:t>
            </a:r>
            <a:r>
              <a:rPr lang="cs-CZ" dirty="0"/>
              <a:t>– </a:t>
            </a:r>
            <a:r>
              <a:rPr lang="cs-CZ" dirty="0" smtClean="0"/>
              <a:t>jmelí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pPr marL="3657600" lvl="8" indent="0">
              <a:buNone/>
            </a:pPr>
            <a:r>
              <a:rPr lang="cs-CZ" sz="2000" dirty="0" smtClean="0"/>
              <a:t>obr. 4 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556792"/>
            <a:ext cx="290181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07234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28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Symbióza kořene s jinými organismy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0"/>
            <a:ext cx="8641808" cy="4429151"/>
          </a:xfrm>
        </p:spPr>
        <p:txBody>
          <a:bodyPr>
            <a:normAutofit/>
          </a:bodyPr>
          <a:lstStyle/>
          <a:p>
            <a:r>
              <a:rPr lang="cs-CZ" dirty="0" smtClean="0"/>
              <a:t>symbióza </a:t>
            </a:r>
            <a:r>
              <a:rPr lang="cs-CZ" dirty="0"/>
              <a:t>s hlízkovými bakteriemi – bobovité </a:t>
            </a:r>
            <a:r>
              <a:rPr lang="cs-CZ" dirty="0" smtClean="0"/>
              <a:t>rostliny</a:t>
            </a:r>
          </a:p>
          <a:p>
            <a:r>
              <a:rPr lang="cs-CZ" smtClean="0"/>
              <a:t>symbióza </a:t>
            </a:r>
            <a:r>
              <a:rPr lang="cs-CZ" dirty="0" smtClean="0"/>
              <a:t>s </a:t>
            </a:r>
            <a:r>
              <a:rPr lang="cs-CZ" dirty="0"/>
              <a:t>podhoubím hub – </a:t>
            </a:r>
            <a:r>
              <a:rPr lang="cs-CZ" dirty="0" smtClean="0"/>
              <a:t>křemenáč , hřib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marL="914400" lvl="2" indent="0">
              <a:buNone/>
            </a:pPr>
            <a:r>
              <a:rPr lang="cs-CZ" sz="2000" dirty="0" smtClean="0"/>
              <a:t>Obr.  5</a:t>
            </a:r>
            <a:endParaRPr lang="cs-CZ" sz="2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573016"/>
            <a:ext cx="4068713" cy="281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581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kořene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- kořenová </a:t>
            </a:r>
            <a:r>
              <a:rPr lang="cs-CZ" dirty="0" smtClean="0"/>
              <a:t>zelenina – mrkev, petržel, celer, </a:t>
            </a:r>
          </a:p>
          <a:p>
            <a:pPr marL="457200" lvl="1" indent="0">
              <a:buNone/>
            </a:pPr>
            <a:r>
              <a:rPr lang="cs-CZ" dirty="0" smtClean="0"/>
              <a:t>  křen</a:t>
            </a:r>
            <a:endParaRPr lang="cs-CZ" dirty="0"/>
          </a:p>
          <a:p>
            <a:r>
              <a:rPr lang="cs-CZ" dirty="0" smtClean="0"/>
              <a:t>- léčiva – kostival lékařský</a:t>
            </a:r>
          </a:p>
          <a:p>
            <a:r>
              <a:rPr lang="cs-CZ" dirty="0" smtClean="0"/>
              <a:t>- potravinářský průmysl –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cukrová řepa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	</a:t>
            </a:r>
            <a:r>
              <a:rPr lang="cs-CZ" sz="2000" dirty="0" smtClean="0"/>
              <a:t>obr. 6</a:t>
            </a:r>
            <a:r>
              <a:rPr lang="cs-CZ" dirty="0" smtClean="0"/>
              <a:t>	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95" y="4005064"/>
            <a:ext cx="336037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5508104" y="3140968"/>
            <a:ext cx="1728192" cy="1080120"/>
          </a:xfrm>
          <a:prstGeom prst="straightConnector1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11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48708" cy="442915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Kořen </a:t>
            </a:r>
            <a:r>
              <a:rPr lang="cs-CZ" dirty="0"/>
              <a:t>tvoří  ……………………………………….. část rostliny.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Jeho </a:t>
            </a:r>
            <a:r>
              <a:rPr lang="cs-CZ" dirty="0"/>
              <a:t>hlavní funkcí je ………………………  rostlinu v zemi.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</a:t>
            </a:r>
            <a:r>
              <a:rPr lang="cs-CZ" dirty="0"/>
              <a:t>rozdíl od nadzemních částí se kořen nepodílí na ………………………………………………, protože nemá ve svých buňkách </a:t>
            </a:r>
            <a:r>
              <a:rPr lang="cs-CZ" dirty="0" smtClean="0"/>
              <a:t>………………………………………………………………...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65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Hádej, co to je?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Michal\AppData\Local\Microsoft\Windows\Temporary Internet Files\Content.IE5\JGMKC22L\MP900400594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48"/>
          <a:stretch/>
        </p:blipFill>
        <p:spPr bwMode="auto">
          <a:xfrm>
            <a:off x="2267744" y="1352664"/>
            <a:ext cx="5487200" cy="502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67744" y="1352664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635896" y="5241096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639344" y="3944952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650488" y="2648808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271192" y="5241096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267744" y="3944952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67744" y="2648808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386792" y="1342287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018640" y="1352664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639344" y="1352664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386792" y="5247589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399432" y="2655301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018640" y="5247589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5018640" y="3951445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031280" y="2655301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399432" y="3951445"/>
            <a:ext cx="1368152" cy="129614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22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14524E-6 L -0.29531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94172E-6 L 0.20486 -0.0016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57077E-6 L -0.47274 -0.001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4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9306E-7 L 0.00243 -0.2900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65495E-6 L 0.18212 -0.002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9861E-6 L 0.37639 0.0078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19" y="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57077E-6 L -0.29531 0.1452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74" y="7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7567E-6 L -0.47396 -0.0018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9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2.65495E-6 L 0.34757 -0.432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78" y="-216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1. </a:t>
            </a:r>
            <a:r>
              <a:rPr lang="cs-CZ" sz="1400" dirty="0"/>
              <a:t>[cit. </a:t>
            </a:r>
            <a:r>
              <a:rPr lang="cs-CZ" sz="1400" dirty="0" smtClean="0"/>
              <a:t>2012-01-01] </a:t>
            </a:r>
            <a:r>
              <a:rPr lang="cs-CZ" sz="1400" dirty="0"/>
              <a:t>autor  </a:t>
            </a:r>
            <a:r>
              <a:rPr lang="cs-CZ" sz="1400" dirty="0" err="1" smtClean="0"/>
              <a:t>vacacionesbulgaria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http://commons.wikimedia.org/wiki/File:Koreni-00.JPG?uselang=cs </a:t>
            </a:r>
            <a:endParaRPr lang="cs-CZ" sz="1400" dirty="0" smtClean="0"/>
          </a:p>
          <a:p>
            <a:r>
              <a:rPr lang="cs-CZ" sz="1400" dirty="0" smtClean="0"/>
              <a:t>2. </a:t>
            </a:r>
            <a:r>
              <a:rPr lang="cs-CZ" sz="1400" dirty="0"/>
              <a:t>[cit. 2012-01-01] autor 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</a:t>
            </a:r>
            <a:r>
              <a:rPr lang="cs-CZ" sz="1400" dirty="0" smtClean="0"/>
              <a:t>upload.wikimedia.org/wikipedia/commons/4/46/Anatomy_roots.jpg</a:t>
            </a:r>
          </a:p>
          <a:p>
            <a:r>
              <a:rPr lang="cs-CZ" sz="1400" dirty="0" smtClean="0"/>
              <a:t>3. </a:t>
            </a:r>
            <a:r>
              <a:rPr lang="cs-CZ" sz="1400" dirty="0"/>
              <a:t>[cit. 2012-01-01] autor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http://upload.wikimedia.org/wikipedia/commons/1/1f/Ivy_uf1.jpg</a:t>
            </a:r>
            <a:endParaRPr lang="cs-CZ" sz="1400" dirty="0" smtClean="0"/>
          </a:p>
          <a:p>
            <a:r>
              <a:rPr lang="cs-CZ" sz="1400" dirty="0" smtClean="0"/>
              <a:t>4. </a:t>
            </a:r>
            <a:r>
              <a:rPr lang="cs-CZ" sz="1400" dirty="0"/>
              <a:t>[cit. 2012-01-01] autor  </a:t>
            </a:r>
            <a:r>
              <a:rPr lang="cs-CZ" sz="1400" dirty="0" smtClean="0"/>
              <a:t>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http://upload.wikimedia.org/wikipedia/commons/c/cb/Viscum_album_fruit.jpg</a:t>
            </a:r>
            <a:endParaRPr lang="cs-CZ" sz="1400" dirty="0" smtClean="0"/>
          </a:p>
          <a:p>
            <a:r>
              <a:rPr lang="cs-CZ" sz="1400" dirty="0" smtClean="0"/>
              <a:t>5. </a:t>
            </a:r>
            <a:r>
              <a:rPr lang="cs-CZ" sz="1400" dirty="0"/>
              <a:t>[cit. 2012-01-01] autor  </a:t>
            </a:r>
            <a:r>
              <a:rPr lang="cs-CZ" sz="1400" dirty="0" err="1"/>
              <a:t>vacacionesbulgaria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http://upload.wikimedia.org/wikipedia/commons/8/87/Espenrotkappe.jpg</a:t>
            </a:r>
            <a:endParaRPr lang="cs-CZ" sz="1400" dirty="0" smtClean="0"/>
          </a:p>
          <a:p>
            <a:r>
              <a:rPr lang="cs-CZ" sz="1400" dirty="0" smtClean="0"/>
              <a:t>6. </a:t>
            </a:r>
            <a:r>
              <a:rPr lang="cs-CZ" sz="1400" dirty="0"/>
              <a:t>[cit. 2012-01-01] autor  </a:t>
            </a:r>
            <a:r>
              <a:rPr lang="cs-CZ" sz="1400" dirty="0" err="1"/>
              <a:t>vacacionesbulgaria</a:t>
            </a:r>
            <a:r>
              <a:rPr lang="cs-CZ" sz="1400" dirty="0"/>
              <a:t> Dostupný </a:t>
            </a:r>
            <a:r>
              <a:rPr lang="en-US" sz="1400" dirty="0"/>
              <a:t>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cs-CZ" sz="1400" dirty="0"/>
              <a:t> na www: http://upload.wikimedia.org/wikipedia/commons/9/96/Symphytum_officinale_-_Iceland_-_</a:t>
            </a:r>
            <a:r>
              <a:rPr lang="cs-CZ" sz="1400" dirty="0" smtClean="0"/>
              <a:t>2007-07-10a.jpg</a:t>
            </a:r>
          </a:p>
          <a:p>
            <a:pPr>
              <a:defRPr/>
            </a:pPr>
            <a:r>
              <a:rPr lang="cs-CZ" sz="1400" dirty="0" smtClean="0"/>
              <a:t>Neoznačené použité </a:t>
            </a:r>
            <a:r>
              <a:rPr lang="cs-CZ" sz="1400" dirty="0"/>
              <a:t>obrázky jsou dostupné pod licencí Microsoft </a:t>
            </a:r>
            <a:r>
              <a:rPr lang="cs-CZ" sz="1400" dirty="0" smtClean="0"/>
              <a:t>Office (18.5.2012)</a:t>
            </a:r>
            <a:endParaRPr lang="cs-CZ" sz="1400" dirty="0"/>
          </a:p>
          <a:p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74023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Prezentace k přírodopisnému učivu 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kořenu rostlin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možné ji použít při výkladu látky, při shrnutí a opakování. 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u="sng" dirty="0" smtClean="0">
                <a:latin typeface="Calibri" pitchFamily="34" charset="0"/>
                <a:cs typeface="Calibri" pitchFamily="34" charset="0"/>
              </a:rPr>
              <a:t>Shrnutí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: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dirty="0" smtClean="0"/>
              <a:t>Kořen </a:t>
            </a:r>
            <a:r>
              <a:rPr lang="cs-CZ" dirty="0"/>
              <a:t>tvoří  </a:t>
            </a:r>
            <a:r>
              <a:rPr lang="cs-CZ" dirty="0" smtClean="0"/>
              <a:t>podzemní </a:t>
            </a:r>
            <a:r>
              <a:rPr lang="cs-CZ" dirty="0"/>
              <a:t>část rostliny. </a:t>
            </a:r>
          </a:p>
          <a:p>
            <a:pPr marL="0" indent="0">
              <a:buNone/>
            </a:pPr>
            <a:r>
              <a:rPr lang="cs-CZ" dirty="0"/>
              <a:t>Jeho hlavní funkcí je </a:t>
            </a:r>
            <a:r>
              <a:rPr lang="cs-CZ" dirty="0" smtClean="0"/>
              <a:t>upevňovat  </a:t>
            </a:r>
            <a:r>
              <a:rPr lang="cs-CZ" dirty="0"/>
              <a:t>rostlinu v zemi. </a:t>
            </a:r>
          </a:p>
          <a:p>
            <a:pPr marL="0" indent="0">
              <a:buNone/>
            </a:pPr>
            <a:r>
              <a:rPr lang="cs-CZ" dirty="0"/>
              <a:t>Na rozdíl od nadzemních částí se kořen nepodílí na </a:t>
            </a:r>
            <a:r>
              <a:rPr lang="cs-CZ" dirty="0" smtClean="0"/>
              <a:t>fotosyntéze, </a:t>
            </a:r>
            <a:r>
              <a:rPr lang="cs-CZ" dirty="0"/>
              <a:t>protože nemá ve svých buňkách </a:t>
            </a:r>
            <a:r>
              <a:rPr lang="cs-CZ" dirty="0" smtClean="0"/>
              <a:t>chloroplasty.</a:t>
            </a:r>
            <a:endParaRPr lang="cs-CZ" dirty="0"/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60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potůčku</Template>
  <TotalTime>114</TotalTime>
  <Words>404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Brooklet</vt:lpstr>
      <vt:lpstr>Prezentace aplikace PowerPoint</vt:lpstr>
      <vt:lpstr>Kořen </vt:lpstr>
      <vt:lpstr>Funkce kořene</vt:lpstr>
      <vt:lpstr>Stavba kořene</vt:lpstr>
      <vt:lpstr>Růst kořene při klíčení</vt:lpstr>
      <vt:lpstr>Svazčité kořeny</vt:lpstr>
      <vt:lpstr>Přeměny kořene</vt:lpstr>
      <vt:lpstr>Symbióza kořene s jinými organismy</vt:lpstr>
      <vt:lpstr>Význam kořene</vt:lpstr>
      <vt:lpstr>Shrnutí</vt:lpstr>
      <vt:lpstr>Hádej, co to je?</vt:lpstr>
      <vt:lpstr>Použité obrázky</vt:lpstr>
      <vt:lpstr>Metodika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Kosterní soustava</dc:title>
  <dc:creator>Michal</dc:creator>
  <cp:lastModifiedBy>Michal Žejdlík</cp:lastModifiedBy>
  <cp:revision>20</cp:revision>
  <dcterms:created xsi:type="dcterms:W3CDTF">2011-11-07T20:36:47Z</dcterms:created>
  <dcterms:modified xsi:type="dcterms:W3CDTF">2012-06-02T13:48:48Z</dcterms:modified>
</cp:coreProperties>
</file>