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handoutMasterIdLst>
    <p:handoutMasterId r:id="rId9"/>
  </p:handoutMasterIdLst>
  <p:sldIdLst>
    <p:sldId id="277" r:id="rId2"/>
    <p:sldId id="273" r:id="rId3"/>
    <p:sldId id="264" r:id="rId4"/>
    <p:sldId id="274" r:id="rId5"/>
    <p:sldId id="275" r:id="rId6"/>
    <p:sldId id="276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FF"/>
    <a:srgbClr val="00FF00"/>
    <a:srgbClr val="FF0066"/>
    <a:srgbClr val="3333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251" autoAdjust="0"/>
    <p:restoredTop sz="90909" autoAdjust="0"/>
  </p:normalViewPr>
  <p:slideViewPr>
    <p:cSldViewPr>
      <p:cViewPr varScale="1">
        <p:scale>
          <a:sx n="47" d="100"/>
          <a:sy n="47" d="100"/>
        </p:scale>
        <p:origin x="-1038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65" d="100"/>
          <a:sy n="65" d="100"/>
        </p:scale>
        <p:origin x="-2706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240067F9-C1C8-4EDF-A9AA-75DBC1064D55}" type="datetimeFigureOut">
              <a:rPr lang="cs-CZ"/>
              <a:pPr>
                <a:defRPr/>
              </a:pPr>
              <a:t>3.5.2011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3F8705EE-5E88-4229-A89B-26F1D940F6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760702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55A5D350-447C-44EF-8327-93D22EA867F9}" type="datetimeFigureOut">
              <a:rPr lang="cs-CZ"/>
              <a:pPr>
                <a:defRPr/>
              </a:pPr>
              <a:t>3.5.2011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2EB997DB-9A94-46A6-B446-A8A36C3488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776310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/>
            <a:fld id="{B469E617-7926-4273-9F63-448E6D972699}" type="slidenum">
              <a:rPr lang="cs-CZ" sz="1200" smtClean="0"/>
              <a:pPr eaLnBrk="1" hangingPunct="1"/>
              <a:t>3</a:t>
            </a:fld>
            <a:endParaRPr lang="cs-CZ" sz="1200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024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/>
            <a:fld id="{5CD68E42-71DF-4074-A5B9-84BA24BE13FD}" type="slidenum">
              <a:rPr lang="cs-CZ" sz="1200" smtClean="0"/>
              <a:pPr eaLnBrk="1" hangingPunct="1"/>
              <a:t>4</a:t>
            </a:fld>
            <a:endParaRPr lang="cs-CZ" sz="1200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12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126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/>
            <a:fld id="{0E0C92A2-CA47-4448-B5A7-206579BC9DBE}" type="slidenum">
              <a:rPr lang="cs-CZ" sz="1200" smtClean="0"/>
              <a:pPr eaLnBrk="1" hangingPunct="1"/>
              <a:t>5</a:t>
            </a:fld>
            <a:endParaRPr lang="cs-CZ" sz="1200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29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229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/>
            <a:fld id="{6EF79A78-E2C8-4732-A942-EA94D57D0AD9}" type="slidenum">
              <a:rPr lang="cs-CZ" sz="1200" smtClean="0"/>
              <a:pPr eaLnBrk="1" hangingPunct="1"/>
              <a:t>6</a:t>
            </a:fld>
            <a:endParaRPr lang="cs-CZ" sz="1200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CBE449-76B5-4624-9245-A5B44E7CCF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1336578"/>
      </p:ext>
    </p:extLst>
  </p:cSld>
  <p:clrMapOvr>
    <a:masterClrMapping/>
  </p:clrMapOvr>
  <p:transition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AC71675-86BA-41F8-81E8-E71F16FB52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8293428"/>
      </p:ext>
    </p:extLst>
  </p:cSld>
  <p:clrMapOvr>
    <a:masterClrMapping/>
  </p:clrMapOvr>
  <p:transition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A6BF81-182A-488A-ACD3-1ED46DD9B3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7495859"/>
      </p:ext>
    </p:extLst>
  </p:cSld>
  <p:clrMapOvr>
    <a:masterClrMapping/>
  </p:clrMapOvr>
  <p:transition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F8A5CBA-ED6E-48DB-9A65-D3745D6FAA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5728801"/>
      </p:ext>
    </p:extLst>
  </p:cSld>
  <p:clrMapOvr>
    <a:masterClrMapping/>
  </p:clrMapOvr>
  <p:transition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AAA87E4-ABA4-4652-839F-2DB6B0818B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6429971"/>
      </p:ext>
    </p:extLst>
  </p:cSld>
  <p:clrMapOvr>
    <a:masterClrMapping/>
  </p:clrMapOvr>
  <p:transition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13214BE-47B7-486E-9D43-B52CDE2DA9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5622682"/>
      </p:ext>
    </p:extLst>
  </p:cSld>
  <p:clrMapOvr>
    <a:masterClrMapping/>
  </p:clrMapOvr>
  <p:transition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47441A-FF74-48D6-8223-E40E21CA8E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4416575"/>
      </p:ext>
    </p:extLst>
  </p:cSld>
  <p:clrMapOvr>
    <a:masterClrMapping/>
  </p:clrMapOvr>
  <p:transition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8180851-36A5-49CC-B47B-FB2BEC20B0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0248504"/>
      </p:ext>
    </p:extLst>
  </p:cSld>
  <p:clrMapOvr>
    <a:masterClrMapping/>
  </p:clrMapOvr>
  <p:transition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E22646B-1680-4C47-84A1-0979B7F892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1661854"/>
      </p:ext>
    </p:extLst>
  </p:cSld>
  <p:clrMapOvr>
    <a:masterClrMapping/>
  </p:clrMapOvr>
  <p:transition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BB5BD21-0FA2-4ED7-AECB-B6046ADEB6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1592841"/>
      </p:ext>
    </p:extLst>
  </p:cSld>
  <p:clrMapOvr>
    <a:masterClrMapping/>
  </p:clrMapOvr>
  <p:transition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3D4FCF-C6E7-47B3-947B-181717B59C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4259356"/>
      </p:ext>
    </p:extLst>
  </p:cSld>
  <p:clrMapOvr>
    <a:masterClrMapping/>
  </p:clrMapOvr>
  <p:transition>
    <p:wipe dir="d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E22DB1-B4FE-42F4-A49B-B1FBDC7CC6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1782756"/>
      </p:ext>
    </p:extLst>
  </p:cSld>
  <p:clrMapOvr>
    <a:masterClrMapping/>
  </p:clrMapOvr>
  <p:transition>
    <p:wipe dir="d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685800" y="1981200"/>
            <a:ext cx="7772400" cy="4114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69A8F06-DEF3-458B-AF35-0161F10008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7138113"/>
      </p:ext>
    </p:extLst>
  </p:cSld>
  <p:clrMapOvr>
    <a:masterClrMapping/>
  </p:clrMapOvr>
  <p:transition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0CF088C6-49B4-4048-B3E0-70A258227C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ransition>
    <p:wipe dir="d"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VY_32_INOVACE_25A_Sčítání a odčítání celých čísel   2A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/>
            <a:r>
              <a:rPr lang="cs-CZ" dirty="0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 dirty="0">
              <a:latin typeface="Calibri" pitchFamily="34" charset="0"/>
              <a:cs typeface="Arial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/>
          </p:nvPr>
        </p:nvSpPr>
        <p:spPr>
          <a:xfrm>
            <a:off x="684213" y="1268413"/>
            <a:ext cx="7772400" cy="1470025"/>
          </a:xfrm>
        </p:spPr>
        <p:txBody>
          <a:bodyPr/>
          <a:lstStyle/>
          <a:p>
            <a:r>
              <a:rPr lang="cs-CZ" smtClean="0"/>
              <a:t>Sčítání a odčítání celých čísel</a:t>
            </a:r>
            <a:br>
              <a:rPr lang="cs-CZ" smtClean="0"/>
            </a:br>
            <a:r>
              <a:rPr lang="cs-CZ" smtClean="0"/>
              <a:t>2 - A</a:t>
            </a:r>
          </a:p>
        </p:txBody>
      </p:sp>
      <p:sp>
        <p:nvSpPr>
          <p:cNvPr id="3075" name="Podnadpis 2"/>
          <p:cNvSpPr>
            <a:spLocks noGrp="1"/>
          </p:cNvSpPr>
          <p:nvPr>
            <p:ph type="subTitle" idx="1"/>
          </p:nvPr>
        </p:nvSpPr>
        <p:spPr>
          <a:xfrm>
            <a:off x="1476375" y="3141663"/>
            <a:ext cx="6400800" cy="1752600"/>
          </a:xfrm>
        </p:spPr>
        <p:txBody>
          <a:bodyPr/>
          <a:lstStyle/>
          <a:p>
            <a:r>
              <a:rPr lang="cs-CZ" smtClean="0"/>
              <a:t>Připrav si tabulky o 2 sloupcích </a:t>
            </a:r>
          </a:p>
          <a:p>
            <a:r>
              <a:rPr lang="cs-CZ" smtClean="0"/>
              <a:t>a 6 řádkách.</a:t>
            </a:r>
          </a:p>
          <a:p>
            <a:endParaRPr lang="cs-CZ" smtClean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tabulku 3"/>
          <p:cNvGraphicFramePr>
            <a:graphicFrameLocks noGrp="1"/>
          </p:cNvGraphicFramePr>
          <p:nvPr>
            <p:ph type="tbl" idx="4294967295"/>
          </p:nvPr>
        </p:nvGraphicFramePr>
        <p:xfrm>
          <a:off x="1042988" y="765175"/>
          <a:ext cx="7345362" cy="5095875"/>
        </p:xfrm>
        <a:graphic>
          <a:graphicData uri="http://schemas.openxmlformats.org/drawingml/2006/table">
            <a:tbl>
              <a:tblPr/>
              <a:tblGrid>
                <a:gridCol w="1695819"/>
                <a:gridCol w="847909"/>
                <a:gridCol w="4801634"/>
              </a:tblGrid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- 15 – 2 + 26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6"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1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15 – 2 – 20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-3 + 8 – 16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4 – 13 + 25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1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- 4 – 12 + 25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</a:t>
                      </a:r>
                      <a:r>
                        <a:rPr lang="cs-CZ" sz="1800" baseline="0" dirty="0" smtClean="0"/>
                        <a:t> 7 – 8 + 12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75925">
                <a:tc gridSpan="3"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tabulku 3"/>
          <p:cNvGraphicFramePr>
            <a:graphicFrameLocks noGrp="1"/>
          </p:cNvGraphicFramePr>
          <p:nvPr>
            <p:ph type="tbl" idx="4294967295"/>
          </p:nvPr>
        </p:nvGraphicFramePr>
        <p:xfrm>
          <a:off x="1042988" y="765175"/>
          <a:ext cx="7345362" cy="5095875"/>
        </p:xfrm>
        <a:graphic>
          <a:graphicData uri="http://schemas.openxmlformats.org/drawingml/2006/table">
            <a:tbl>
              <a:tblPr/>
              <a:tblGrid>
                <a:gridCol w="1695819"/>
                <a:gridCol w="847909"/>
                <a:gridCol w="4801634"/>
              </a:tblGrid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- 15 – 2 + 26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C000"/>
                          </a:solidFill>
                        </a:rPr>
                        <a:t>+ 9</a:t>
                      </a:r>
                      <a:endParaRPr lang="cs-CZ" sz="1800" b="1" dirty="0">
                        <a:solidFill>
                          <a:srgbClr val="FFC00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6"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1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15 – 2 – 20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C000"/>
                          </a:solidFill>
                        </a:rPr>
                        <a:t>-</a:t>
                      </a:r>
                      <a:r>
                        <a:rPr lang="cs-CZ" sz="1800" b="1" baseline="0" dirty="0" smtClean="0">
                          <a:solidFill>
                            <a:srgbClr val="FFC000"/>
                          </a:solidFill>
                        </a:rPr>
                        <a:t> 7 </a:t>
                      </a:r>
                      <a:endParaRPr lang="cs-CZ" sz="1800" b="1" dirty="0">
                        <a:solidFill>
                          <a:srgbClr val="FFC00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-3 + 8 – 16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FontTx/>
                        <a:buChar char="-"/>
                      </a:pPr>
                      <a:r>
                        <a:rPr lang="cs-CZ" sz="1800" b="1" dirty="0" smtClean="0">
                          <a:solidFill>
                            <a:srgbClr val="FFC000"/>
                          </a:solidFill>
                        </a:rPr>
                        <a:t>11</a:t>
                      </a:r>
                      <a:endParaRPr lang="cs-CZ" sz="1800" b="1" dirty="0">
                        <a:solidFill>
                          <a:srgbClr val="FFC00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4 – 13 + 25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C000"/>
                          </a:solidFill>
                        </a:rPr>
                        <a:t>+ 16</a:t>
                      </a:r>
                      <a:endParaRPr lang="cs-CZ" sz="1800" b="1" dirty="0">
                        <a:solidFill>
                          <a:srgbClr val="FFC00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1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- 4 – 12 + 25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C000"/>
                          </a:solidFill>
                        </a:rPr>
                        <a:t>+ 9</a:t>
                      </a:r>
                      <a:endParaRPr lang="cs-CZ" sz="1800" b="1" dirty="0">
                        <a:solidFill>
                          <a:srgbClr val="FFC00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</a:t>
                      </a:r>
                      <a:r>
                        <a:rPr lang="cs-CZ" sz="1800" baseline="0" dirty="0" smtClean="0"/>
                        <a:t> 7 – 8 + 12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C000"/>
                          </a:solidFill>
                        </a:rPr>
                        <a:t>- 3</a:t>
                      </a:r>
                      <a:endParaRPr lang="cs-CZ" sz="1800" b="1" dirty="0">
                        <a:solidFill>
                          <a:srgbClr val="FFC00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75925">
                <a:tc gridSpan="3"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tabulku 3"/>
          <p:cNvGraphicFramePr>
            <a:graphicFrameLocks noGrp="1"/>
          </p:cNvGraphicFramePr>
          <p:nvPr>
            <p:ph type="tbl" idx="4294967295"/>
          </p:nvPr>
        </p:nvGraphicFramePr>
        <p:xfrm>
          <a:off x="1042988" y="765175"/>
          <a:ext cx="7345362" cy="5095875"/>
        </p:xfrm>
        <a:graphic>
          <a:graphicData uri="http://schemas.openxmlformats.org/drawingml/2006/table">
            <a:tbl>
              <a:tblPr/>
              <a:tblGrid>
                <a:gridCol w="1695819"/>
                <a:gridCol w="847909"/>
                <a:gridCol w="1695819"/>
                <a:gridCol w="847909"/>
                <a:gridCol w="2257906"/>
              </a:tblGrid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- 15 – 2 + 26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C000"/>
                          </a:solidFill>
                        </a:rPr>
                        <a:t>+ 9</a:t>
                      </a:r>
                      <a:endParaRPr lang="cs-CZ" sz="1800" b="1" dirty="0">
                        <a:solidFill>
                          <a:srgbClr val="FFC00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1,2 + 3,7 –</a:t>
                      </a:r>
                      <a:r>
                        <a:rPr lang="cs-CZ" sz="1800" baseline="0" dirty="0" smtClean="0"/>
                        <a:t> 5,2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6"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1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15 – 2 – 20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C000"/>
                          </a:solidFill>
                        </a:rPr>
                        <a:t>-</a:t>
                      </a:r>
                      <a:r>
                        <a:rPr lang="cs-CZ" sz="1800" b="1" baseline="0" dirty="0" smtClean="0">
                          <a:solidFill>
                            <a:srgbClr val="FFC000"/>
                          </a:solidFill>
                        </a:rPr>
                        <a:t> 7 </a:t>
                      </a:r>
                      <a:endParaRPr lang="cs-CZ" sz="1800" b="1" dirty="0">
                        <a:solidFill>
                          <a:srgbClr val="FFC00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</a:t>
                      </a:r>
                      <a:r>
                        <a:rPr lang="cs-CZ" sz="1800" baseline="0" dirty="0" smtClean="0"/>
                        <a:t> 2,4 – 1,7 + 3,5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-3 + 8 – 16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FontTx/>
                        <a:buChar char="-"/>
                      </a:pPr>
                      <a:r>
                        <a:rPr lang="cs-CZ" sz="1800" b="1" dirty="0" smtClean="0">
                          <a:solidFill>
                            <a:srgbClr val="FFC000"/>
                          </a:solidFill>
                        </a:rPr>
                        <a:t>11</a:t>
                      </a:r>
                      <a:endParaRPr lang="cs-CZ" sz="1800" b="1" dirty="0">
                        <a:solidFill>
                          <a:srgbClr val="FFC00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- 5,1</a:t>
                      </a:r>
                      <a:r>
                        <a:rPr lang="cs-CZ" sz="1800" baseline="0" dirty="0" smtClean="0"/>
                        <a:t> + 3 – 4,8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4 – 13 + 25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C000"/>
                          </a:solidFill>
                        </a:rPr>
                        <a:t>+ 16</a:t>
                      </a:r>
                      <a:endParaRPr lang="cs-CZ" sz="1800" b="1" dirty="0">
                        <a:solidFill>
                          <a:srgbClr val="FFC00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3,7</a:t>
                      </a:r>
                      <a:r>
                        <a:rPr lang="cs-CZ" sz="1800" baseline="0" dirty="0" smtClean="0"/>
                        <a:t> + 0,3 – 9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9991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- 4 – 12 + 25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C000"/>
                          </a:solidFill>
                        </a:rPr>
                        <a:t>+ 9</a:t>
                      </a:r>
                      <a:endParaRPr lang="cs-CZ" sz="1800" b="1" dirty="0">
                        <a:solidFill>
                          <a:srgbClr val="FFC00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- 2,9 + 1,5 + 6,4 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</a:t>
                      </a:r>
                      <a:r>
                        <a:rPr lang="cs-CZ" sz="1800" baseline="0" dirty="0" smtClean="0"/>
                        <a:t> 7 – 8 + 12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C000"/>
                          </a:solidFill>
                        </a:rPr>
                        <a:t>- 3</a:t>
                      </a:r>
                      <a:endParaRPr lang="cs-CZ" sz="1800" b="1" dirty="0">
                        <a:solidFill>
                          <a:srgbClr val="FFC00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0,5 – 0,7 – 4,9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75925">
                <a:tc gridSpan="5"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tabulku 3"/>
          <p:cNvGraphicFramePr>
            <a:graphicFrameLocks noGrp="1"/>
          </p:cNvGraphicFramePr>
          <p:nvPr>
            <p:ph type="tbl" idx="4294967295"/>
          </p:nvPr>
        </p:nvGraphicFramePr>
        <p:xfrm>
          <a:off x="1042988" y="765175"/>
          <a:ext cx="7345362" cy="5095875"/>
        </p:xfrm>
        <a:graphic>
          <a:graphicData uri="http://schemas.openxmlformats.org/drawingml/2006/table">
            <a:tbl>
              <a:tblPr/>
              <a:tblGrid>
                <a:gridCol w="1695819"/>
                <a:gridCol w="847909"/>
                <a:gridCol w="1695819"/>
                <a:gridCol w="847909"/>
                <a:gridCol w="2257906"/>
              </a:tblGrid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- 15 – 2 + 26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C000"/>
                          </a:solidFill>
                        </a:rPr>
                        <a:t>+ 9</a:t>
                      </a:r>
                      <a:endParaRPr lang="cs-CZ" sz="1800" b="1" dirty="0">
                        <a:solidFill>
                          <a:srgbClr val="FFC00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1,2 + 3,7 –</a:t>
                      </a:r>
                      <a:r>
                        <a:rPr lang="cs-CZ" sz="1800" baseline="0" dirty="0" smtClean="0"/>
                        <a:t> 5,2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FontTx/>
                        <a:buChar char="-"/>
                      </a:pPr>
                      <a:r>
                        <a:rPr lang="cs-CZ" sz="1800" b="1" dirty="0" smtClean="0">
                          <a:solidFill>
                            <a:srgbClr val="00B050"/>
                          </a:solidFill>
                        </a:rPr>
                        <a:t>0,3</a:t>
                      </a:r>
                      <a:endParaRPr lang="cs-CZ" sz="1800" b="1" dirty="0">
                        <a:solidFill>
                          <a:srgbClr val="00B05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6"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991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15 – 2 – 20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C000"/>
                          </a:solidFill>
                        </a:rPr>
                        <a:t>-</a:t>
                      </a:r>
                      <a:r>
                        <a:rPr lang="cs-CZ" sz="1800" b="1" baseline="0" dirty="0" smtClean="0">
                          <a:solidFill>
                            <a:srgbClr val="FFC000"/>
                          </a:solidFill>
                        </a:rPr>
                        <a:t> 7 </a:t>
                      </a:r>
                      <a:endParaRPr lang="cs-CZ" sz="1800" b="1" dirty="0">
                        <a:solidFill>
                          <a:srgbClr val="FFC00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</a:t>
                      </a:r>
                      <a:r>
                        <a:rPr lang="cs-CZ" sz="1800" baseline="0" dirty="0" smtClean="0"/>
                        <a:t> 2,4 – 1,7 + 3,5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B050"/>
                          </a:solidFill>
                        </a:rPr>
                        <a:t>- 0,6</a:t>
                      </a:r>
                      <a:endParaRPr lang="cs-CZ" sz="1800" b="1" dirty="0">
                        <a:solidFill>
                          <a:srgbClr val="00B05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-3 + 8 – 16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FontTx/>
                        <a:buChar char="-"/>
                      </a:pPr>
                      <a:r>
                        <a:rPr lang="cs-CZ" sz="1800" b="1" dirty="0" smtClean="0">
                          <a:solidFill>
                            <a:srgbClr val="FFC000"/>
                          </a:solidFill>
                        </a:rPr>
                        <a:t>11</a:t>
                      </a:r>
                      <a:endParaRPr lang="cs-CZ" sz="1800" b="1" dirty="0">
                        <a:solidFill>
                          <a:srgbClr val="FFC00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- 5,1</a:t>
                      </a:r>
                      <a:r>
                        <a:rPr lang="cs-CZ" sz="1800" baseline="0" dirty="0" smtClean="0"/>
                        <a:t> + 3 – 4,8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B050"/>
                          </a:solidFill>
                        </a:rPr>
                        <a:t>- 6,9</a:t>
                      </a:r>
                      <a:endParaRPr lang="cs-CZ" sz="1800" b="1" dirty="0">
                        <a:solidFill>
                          <a:srgbClr val="00B05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4 – 13 + 25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C000"/>
                          </a:solidFill>
                        </a:rPr>
                        <a:t>+ 16</a:t>
                      </a:r>
                      <a:endParaRPr lang="cs-CZ" sz="1800" b="1" dirty="0">
                        <a:solidFill>
                          <a:srgbClr val="FFC00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3,7</a:t>
                      </a:r>
                      <a:r>
                        <a:rPr lang="cs-CZ" sz="1800" baseline="0" dirty="0" smtClean="0"/>
                        <a:t> + 0,3 – 9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FontTx/>
                        <a:buChar char="-"/>
                      </a:pPr>
                      <a:r>
                        <a:rPr lang="cs-CZ" sz="1800" b="1" dirty="0" smtClean="0">
                          <a:solidFill>
                            <a:srgbClr val="00B050"/>
                          </a:solidFill>
                        </a:rPr>
                        <a:t>5</a:t>
                      </a:r>
                      <a:endParaRPr lang="cs-CZ" sz="1800" b="1" dirty="0">
                        <a:solidFill>
                          <a:srgbClr val="00B05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9991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- 4 – 12 + 25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C000"/>
                          </a:solidFill>
                        </a:rPr>
                        <a:t>+ 9</a:t>
                      </a:r>
                      <a:endParaRPr lang="cs-CZ" sz="1800" b="1" dirty="0">
                        <a:solidFill>
                          <a:srgbClr val="FFC00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- 2,9 + 1,5 + 6,4 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B050"/>
                          </a:solidFill>
                        </a:rPr>
                        <a:t>+ 5</a:t>
                      </a:r>
                      <a:endParaRPr lang="cs-CZ" sz="1800" b="1" dirty="0">
                        <a:solidFill>
                          <a:srgbClr val="00B05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9992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</a:t>
                      </a:r>
                      <a:r>
                        <a:rPr lang="cs-CZ" sz="1800" baseline="0" dirty="0" smtClean="0"/>
                        <a:t> 7 – 8 + 12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C000"/>
                          </a:solidFill>
                        </a:rPr>
                        <a:t>- 3</a:t>
                      </a:r>
                      <a:endParaRPr lang="cs-CZ" sz="1800" b="1" dirty="0">
                        <a:solidFill>
                          <a:srgbClr val="FFC00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0,5 – 0,7 – 4,9</a:t>
                      </a:r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B050"/>
                          </a:solidFill>
                        </a:rPr>
                        <a:t>- 5,1</a:t>
                      </a:r>
                      <a:endParaRPr lang="cs-CZ" sz="1800" b="1" dirty="0">
                        <a:solidFill>
                          <a:srgbClr val="00B050"/>
                        </a:solidFill>
                      </a:endParaRPr>
                    </a:p>
                  </a:txBody>
                  <a:tcPr marL="91447" marR="91447" marT="45714" marB="4571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75925">
                <a:tc gridSpan="5"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7" marR="91447" marT="45714" marB="45714"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293</TotalTime>
  <Words>279</Words>
  <Application>Microsoft Office PowerPoint</Application>
  <PresentationFormat>Předvádění na obrazovce (4:3)</PresentationFormat>
  <Paragraphs>69</Paragraphs>
  <Slides>6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Default Design</vt:lpstr>
      <vt:lpstr>VY_32_INOVACE_25A_Sčítání a odčítání celých čísel   2A</vt:lpstr>
      <vt:lpstr>Sčítání a odčítání celých čísel 2 - A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7 Z 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Alena HABISONOVÁ</dc:title>
  <dc:creator>pc9</dc:creator>
  <cp:lastModifiedBy>krejza</cp:lastModifiedBy>
  <cp:revision>91</cp:revision>
  <dcterms:created xsi:type="dcterms:W3CDTF">2003-11-19T14:30:33Z</dcterms:created>
  <dcterms:modified xsi:type="dcterms:W3CDTF">2011-05-03T21:40:18Z</dcterms:modified>
</cp:coreProperties>
</file>