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notesMasterIdLst>
    <p:notesMasterId r:id="rId13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19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A6C3-47BB-4E6A-AB7F-60D7C775091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1111A-C66A-42E8-9A76-DD689DF30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55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3731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</a:t>
            </a:r>
            <a:r>
              <a:rPr lang="cs-CZ" dirty="0" smtClean="0">
                <a:latin typeface="Calibri" pitchFamily="34" charset="0"/>
              </a:rPr>
              <a:t>Jitka Žejdlíková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08298" y="1340768"/>
            <a:ext cx="2803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VY_32_INOVACE_PŘBOT.02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2385401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Autor: Mgr. Jitka Žejdlíková</a:t>
            </a:r>
          </a:p>
          <a:p>
            <a:r>
              <a:rPr lang="cs-CZ" sz="2000" b="1" dirty="0">
                <a:latin typeface="Calibri" pitchFamily="34" charset="0"/>
              </a:rPr>
              <a:t>Datum vytvoření: </a:t>
            </a:r>
            <a:r>
              <a:rPr lang="cs-CZ" sz="2000" b="1" dirty="0" smtClean="0">
                <a:latin typeface="Calibri" pitchFamily="34" charset="0"/>
              </a:rPr>
              <a:t>leden 2012</a:t>
            </a:r>
          </a:p>
          <a:p>
            <a:r>
              <a:rPr lang="cs-CZ" sz="2000" b="1" dirty="0" smtClean="0">
                <a:latin typeface="Calibri" pitchFamily="34" charset="0"/>
              </a:rPr>
              <a:t>Ročník</a:t>
            </a:r>
            <a:r>
              <a:rPr lang="cs-CZ" sz="2000" b="1" dirty="0">
                <a:latin typeface="Calibri" pitchFamily="34" charset="0"/>
              </a:rPr>
              <a:t>: </a:t>
            </a:r>
            <a:r>
              <a:rPr lang="cs-CZ" sz="2000" b="1" dirty="0" smtClean="0">
                <a:latin typeface="Calibri" pitchFamily="34" charset="0"/>
              </a:rPr>
              <a:t>7.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sz="2000" b="1" dirty="0">
                <a:latin typeface="Calibri" pitchFamily="34" charset="0"/>
              </a:rPr>
              <a:t>Vzdělávací obor: Přírodopis</a:t>
            </a:r>
          </a:p>
          <a:p>
            <a:r>
              <a:rPr lang="cs-CZ" sz="2000" b="1" dirty="0">
                <a:latin typeface="Calibri" pitchFamily="34" charset="0"/>
              </a:rPr>
              <a:t>Tematický okruh: Biologie </a:t>
            </a:r>
            <a:r>
              <a:rPr lang="cs-CZ" sz="2000" b="1" dirty="0" smtClean="0">
                <a:latin typeface="Calibri" pitchFamily="34" charset="0"/>
              </a:rPr>
              <a:t>rostlin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 </a:t>
            </a:r>
            <a:r>
              <a:rPr lang="cs-CZ" sz="2000" b="1" dirty="0" smtClean="0">
                <a:latin typeface="Calibri" pitchFamily="34" charset="0"/>
              </a:rPr>
              <a:t>Stonek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nese listy, květy, plody</a:t>
            </a:r>
          </a:p>
          <a:p>
            <a:r>
              <a:rPr lang="cs-CZ" dirty="0" smtClean="0"/>
              <a:t>přivádí vodu a živiny z kořenů do listů</a:t>
            </a:r>
          </a:p>
          <a:p>
            <a:r>
              <a:rPr lang="cs-CZ" dirty="0" smtClean="0"/>
              <a:t>pomocí stonku rostlina roste</a:t>
            </a:r>
          </a:p>
          <a:p>
            <a:r>
              <a:rPr lang="cs-CZ" dirty="0" smtClean="0"/>
              <a:t>někdy má stonek zásobní funkci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764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Typy stonku - dužnaté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24744"/>
            <a:ext cx="8248708" cy="57332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600" b="1" dirty="0" smtClean="0">
                <a:solidFill>
                  <a:srgbClr val="FF0000"/>
                </a:solidFill>
              </a:rPr>
              <a:t>lodyha</a:t>
            </a:r>
            <a:r>
              <a:rPr lang="cs-CZ" sz="4600" dirty="0" smtClean="0"/>
              <a:t> - </a:t>
            </a:r>
            <a:r>
              <a:rPr lang="cs-CZ" sz="4600" dirty="0"/>
              <a:t>nese </a:t>
            </a:r>
            <a:r>
              <a:rPr lang="cs-CZ" sz="4600" dirty="0" smtClean="0"/>
              <a:t>listy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		</a:t>
            </a:r>
            <a:r>
              <a:rPr lang="cs-CZ" sz="5100" b="1" dirty="0" smtClean="0">
                <a:solidFill>
                  <a:srgbClr val="FF0000"/>
                </a:solidFill>
              </a:rPr>
              <a:t>stvol</a:t>
            </a:r>
            <a:r>
              <a:rPr lang="cs-CZ" sz="5100" dirty="0" smtClean="0"/>
              <a:t> – bez listů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5100" b="1" dirty="0" smtClean="0">
                <a:solidFill>
                  <a:srgbClr val="FF0000"/>
                </a:solidFill>
              </a:rPr>
              <a:t>stéblo</a:t>
            </a:r>
            <a:r>
              <a:rPr lang="cs-CZ" sz="5100" dirty="0" smtClean="0"/>
              <a:t> - dutý </a:t>
            </a:r>
            <a:r>
              <a:rPr lang="cs-CZ" sz="5100" dirty="0"/>
              <a:t>stonek trav s </a:t>
            </a:r>
            <a:r>
              <a:rPr lang="cs-CZ" sz="5100" dirty="0" err="1"/>
              <a:t>kolénky</a:t>
            </a:r>
            <a:endParaRPr lang="cs-CZ" sz="5100" dirty="0"/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0808"/>
            <a:ext cx="1872208" cy="327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06840"/>
            <a:ext cx="2418843" cy="3337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69927"/>
            <a:ext cx="1412280" cy="21237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1520" y="393305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711498" y="479114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552432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932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1717" y="188640"/>
            <a:ext cx="8229600" cy="1143000"/>
          </a:xfrm>
        </p:spPr>
        <p:txBody>
          <a:bodyPr/>
          <a:lstStyle/>
          <a:p>
            <a:r>
              <a:rPr lang="cs-CZ" dirty="0" smtClean="0"/>
              <a:t>Typy stonků - dřevnaté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375389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	    keř</a:t>
            </a:r>
            <a:r>
              <a:rPr lang="cs-CZ" dirty="0" smtClean="0"/>
              <a:t>			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větve rostou hned od země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96752"/>
            <a:ext cx="4038600" cy="4375389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strom</a:t>
            </a:r>
          </a:p>
          <a:p>
            <a:pPr marL="0" indent="0" algn="ctr">
              <a:buNone/>
            </a:pPr>
            <a:r>
              <a:rPr lang="cs-CZ" dirty="0"/>
              <a:t>větve </a:t>
            </a:r>
            <a:r>
              <a:rPr lang="cs-CZ" dirty="0" smtClean="0"/>
              <a:t>rostou ve výšce nad zemí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282" y="3250832"/>
            <a:ext cx="4194043" cy="3145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0085" y="2748949"/>
            <a:ext cx="2673085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316416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7442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Větvení stonku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28464" y="1772816"/>
            <a:ext cx="4038600" cy="4883434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hroznovité</a:t>
            </a: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2940" y="1902558"/>
            <a:ext cx="4038600" cy="495544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</a:rPr>
              <a:t>vrcholičnaté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2411760" y="2348880"/>
            <a:ext cx="36004" cy="41044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79712" y="2852936"/>
            <a:ext cx="45005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447764" y="2852936"/>
            <a:ext cx="32403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447764" y="3933056"/>
            <a:ext cx="756084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19672" y="3933056"/>
            <a:ext cx="828092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979712" y="407707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475656" y="4401108"/>
            <a:ext cx="558062" cy="3240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825806" y="4077072"/>
            <a:ext cx="9001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2825806" y="4293096"/>
            <a:ext cx="594066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732240" y="3785667"/>
            <a:ext cx="0" cy="259566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6732240" y="3284984"/>
            <a:ext cx="1008112" cy="1116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580112" y="3284984"/>
            <a:ext cx="1152128" cy="11161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7380312" y="3429000"/>
            <a:ext cx="86409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724128" y="2708920"/>
            <a:ext cx="144016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5004048" y="3573016"/>
            <a:ext cx="8640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7380312" y="2852936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9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dirty="0" smtClean="0"/>
              <a:t>Stavba stonku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57606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Dužnatý</a:t>
            </a:r>
            <a:r>
              <a:rPr lang="cs-CZ" dirty="0"/>
              <a:t> - pokožka a dužnina s cévními </a:t>
            </a:r>
            <a:r>
              <a:rPr lang="cs-CZ" dirty="0" smtClean="0"/>
              <a:t>svazky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Dřevnatý</a:t>
            </a:r>
            <a:r>
              <a:rPr lang="cs-CZ" dirty="0" smtClean="0"/>
              <a:t> </a:t>
            </a:r>
            <a:r>
              <a:rPr lang="cs-CZ" dirty="0"/>
              <a:t>- na povrchu je kůra, pod ní je lýko, dřevo a dřeň. </a:t>
            </a:r>
          </a:p>
          <a:p>
            <a:pPr marL="0" indent="0">
              <a:buNone/>
            </a:pPr>
            <a:r>
              <a:rPr lang="cs-CZ" dirty="0"/>
              <a:t>Dřevo je na jaře řidší a v létě hustší (letokruhy).</a:t>
            </a:r>
          </a:p>
          <a:p>
            <a:pPr marL="0" indent="0">
              <a:buNone/>
            </a:pPr>
            <a:endParaRPr lang="cs-CZ" sz="1100" u="sng" dirty="0" smtClean="0"/>
          </a:p>
          <a:p>
            <a:pPr marL="0" indent="0">
              <a:buNone/>
            </a:pPr>
            <a:r>
              <a:rPr lang="cs-CZ" sz="2800" u="sng" dirty="0" smtClean="0"/>
              <a:t>příčný řez</a:t>
            </a:r>
          </a:p>
          <a:p>
            <a:pPr marL="0" indent="0">
              <a:buNone/>
            </a:pPr>
            <a:r>
              <a:rPr lang="cs-CZ" sz="2800" dirty="0" smtClean="0"/>
              <a:t>	pokožka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kůra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lýko</a:t>
            </a:r>
          </a:p>
          <a:p>
            <a:pPr marL="0" indent="0">
              <a:buNone/>
            </a:pPr>
            <a:r>
              <a:rPr lang="cs-CZ" sz="2800" dirty="0" smtClean="0"/>
              <a:t>		dřevo</a:t>
            </a: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	dřeň</a:t>
            </a:r>
          </a:p>
          <a:p>
            <a:pPr marL="0" indent="0">
              <a:buNone/>
            </a:pPr>
            <a:r>
              <a:rPr lang="cs-CZ" sz="2800" dirty="0" smtClean="0"/>
              <a:t>	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84984"/>
            <a:ext cx="4109269" cy="32570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2555776" y="3861048"/>
            <a:ext cx="2088232" cy="72008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843808" y="4149080"/>
            <a:ext cx="1800200" cy="21602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907704" y="4725144"/>
            <a:ext cx="2880320" cy="188348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987824" y="5013176"/>
            <a:ext cx="2232248" cy="36004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907704" y="5013176"/>
            <a:ext cx="4392488" cy="792088"/>
          </a:xfrm>
          <a:prstGeom prst="straightConnector1">
            <a:avLst/>
          </a:prstGeom>
          <a:ln w="38100">
            <a:solidFill>
              <a:srgbClr val="E719CE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465245" y="623731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400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Přeměny stonku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052736"/>
            <a:ext cx="8677304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oddenek</a:t>
            </a:r>
            <a:r>
              <a:rPr lang="cs-CZ" dirty="0" smtClean="0"/>
              <a:t> - </a:t>
            </a:r>
            <a:r>
              <a:rPr lang="cs-CZ" dirty="0"/>
              <a:t>podzemní </a:t>
            </a:r>
            <a:r>
              <a:rPr lang="cs-CZ" dirty="0" err="1" smtClean="0"/>
              <a:t>ztlustlý</a:t>
            </a:r>
            <a:r>
              <a:rPr lang="cs-CZ" dirty="0" smtClean="0"/>
              <a:t> stonek - </a:t>
            </a:r>
            <a:r>
              <a:rPr lang="cs-CZ" b="1" dirty="0" smtClean="0">
                <a:solidFill>
                  <a:srgbClr val="00B050"/>
                </a:solidFill>
              </a:rPr>
              <a:t>přeslička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šlahoun</a:t>
            </a:r>
            <a:r>
              <a:rPr lang="cs-CZ" dirty="0" smtClean="0"/>
              <a:t> - </a:t>
            </a:r>
            <a:r>
              <a:rPr lang="cs-CZ" dirty="0"/>
              <a:t>nadzemní </a:t>
            </a:r>
            <a:r>
              <a:rPr lang="cs-CZ" dirty="0" smtClean="0"/>
              <a:t>výběžky - </a:t>
            </a:r>
            <a:r>
              <a:rPr lang="cs-CZ" b="1" dirty="0">
                <a:solidFill>
                  <a:srgbClr val="00B050"/>
                </a:solidFill>
              </a:rPr>
              <a:t>jahodník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oddenková hlíza </a:t>
            </a:r>
            <a:r>
              <a:rPr lang="cs-CZ" dirty="0" smtClean="0"/>
              <a:t>- </a:t>
            </a:r>
            <a:r>
              <a:rPr lang="cs-CZ" dirty="0"/>
              <a:t>podzemní část stonku </a:t>
            </a:r>
            <a:r>
              <a:rPr lang="cs-CZ" dirty="0" smtClean="0"/>
              <a:t>	ztloustne -  </a:t>
            </a:r>
            <a:r>
              <a:rPr lang="cs-CZ" b="1" dirty="0">
                <a:solidFill>
                  <a:srgbClr val="00B050"/>
                </a:solidFill>
              </a:rPr>
              <a:t>brambor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stonková hlíza </a:t>
            </a:r>
            <a:r>
              <a:rPr lang="cs-CZ" dirty="0" smtClean="0"/>
              <a:t>- </a:t>
            </a:r>
            <a:r>
              <a:rPr lang="cs-CZ" dirty="0" err="1" smtClean="0"/>
              <a:t>ztlustlá</a:t>
            </a:r>
            <a:r>
              <a:rPr lang="cs-CZ" dirty="0" smtClean="0"/>
              <a:t> </a:t>
            </a:r>
            <a:r>
              <a:rPr lang="cs-CZ" dirty="0"/>
              <a:t>nadzemní část </a:t>
            </a:r>
            <a:r>
              <a:rPr lang="cs-CZ" dirty="0" smtClean="0"/>
              <a:t>stonku -	</a:t>
            </a:r>
            <a:r>
              <a:rPr lang="cs-CZ" b="1" dirty="0" smtClean="0">
                <a:solidFill>
                  <a:srgbClr val="00B050"/>
                </a:solidFill>
              </a:rPr>
              <a:t>kedluben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úponky</a:t>
            </a:r>
            <a:r>
              <a:rPr lang="cs-CZ" dirty="0" smtClean="0"/>
              <a:t> -  </a:t>
            </a:r>
            <a:r>
              <a:rPr lang="cs-CZ" dirty="0"/>
              <a:t>k zachytávání se na </a:t>
            </a:r>
            <a:r>
              <a:rPr lang="cs-CZ" dirty="0" smtClean="0"/>
              <a:t>podkladě - </a:t>
            </a:r>
            <a:r>
              <a:rPr lang="cs-CZ" b="1" dirty="0" smtClean="0">
                <a:solidFill>
                  <a:srgbClr val="00B050"/>
                </a:solidFill>
              </a:rPr>
              <a:t>réva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trny</a:t>
            </a:r>
            <a:r>
              <a:rPr lang="cs-CZ" dirty="0" smtClean="0"/>
              <a:t> - </a:t>
            </a:r>
            <a:r>
              <a:rPr lang="cs-CZ" dirty="0"/>
              <a:t>ochrana před </a:t>
            </a:r>
            <a:r>
              <a:rPr lang="cs-CZ" dirty="0" smtClean="0"/>
              <a:t>býložravci - </a:t>
            </a:r>
            <a:r>
              <a:rPr lang="cs-CZ" b="1" dirty="0" smtClean="0">
                <a:solidFill>
                  <a:srgbClr val="00B050"/>
                </a:solidFill>
              </a:rPr>
              <a:t>trnka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zdužnatělé stonky </a:t>
            </a:r>
            <a:r>
              <a:rPr lang="cs-CZ" dirty="0" smtClean="0"/>
              <a:t>-  </a:t>
            </a:r>
            <a:r>
              <a:rPr lang="cs-CZ" dirty="0"/>
              <a:t>zásobárna </a:t>
            </a:r>
            <a:r>
              <a:rPr lang="cs-CZ" dirty="0" smtClean="0"/>
              <a:t>vody - </a:t>
            </a:r>
            <a:r>
              <a:rPr lang="cs-CZ" b="1" dirty="0" smtClean="0">
                <a:solidFill>
                  <a:srgbClr val="00B050"/>
                </a:solidFill>
              </a:rPr>
              <a:t>kaktusy</a:t>
            </a:r>
            <a:endParaRPr lang="cs-CZ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6400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1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7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3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3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3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9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199"/>
            <a:ext cx="8229600" cy="11430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7836878"/>
              </p:ext>
            </p:extLst>
          </p:nvPr>
        </p:nvGraphicFramePr>
        <p:xfrm>
          <a:off x="466725" y="1235075"/>
          <a:ext cx="8248645" cy="2895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98973"/>
                <a:gridCol w="898973"/>
                <a:gridCol w="938445"/>
                <a:gridCol w="918709"/>
                <a:gridCol w="918709"/>
                <a:gridCol w="918709"/>
                <a:gridCol w="918709"/>
                <a:gridCol w="918709"/>
                <a:gridCol w="918709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1.</a:t>
                      </a:r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2.</a:t>
                      </a:r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3.</a:t>
                      </a:r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4.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5.</a:t>
                      </a:r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827584" y="4797152"/>
            <a:ext cx="4474238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ČÁST ROSTLINY NESOUCÍ LISTY, KVĚTY</a:t>
            </a:r>
          </a:p>
          <a:p>
            <a:pPr marL="342900" indent="-342900">
              <a:buAutoNum type="arabicPeriod"/>
            </a:pPr>
            <a:r>
              <a:rPr lang="cs-CZ" dirty="0" smtClean="0"/>
              <a:t>OCHRANNÁ PŘEMĚNA STONKU</a:t>
            </a:r>
          </a:p>
          <a:p>
            <a:pPr marL="342900" indent="-342900">
              <a:buAutoNum type="arabicPeriod"/>
            </a:pPr>
            <a:r>
              <a:rPr lang="cs-CZ" dirty="0" smtClean="0"/>
              <a:t>STONEK ROZVÁDÍ PO ROSTLINĚ ……</a:t>
            </a:r>
          </a:p>
          <a:p>
            <a:pPr marL="342900" indent="-342900">
              <a:buAutoNum type="arabicPeriod"/>
            </a:pPr>
            <a:r>
              <a:rPr lang="cs-CZ" dirty="0" smtClean="0"/>
              <a:t>CO JE NA POVRCHU STONKU </a:t>
            </a:r>
          </a:p>
          <a:p>
            <a:pPr marL="342900" indent="-342900">
              <a:buAutoNum type="arabicPeriod"/>
            </a:pPr>
            <a:r>
              <a:rPr lang="cs-CZ" dirty="0" smtClean="0"/>
              <a:t>OLISTĚNÝ TYP STONKU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37111"/>
            <a:ext cx="1586260" cy="2189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316416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668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5148"/>
            <a:ext cx="5008215" cy="5016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532440" y="638132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83338" y="122148"/>
            <a:ext cx="8229600" cy="1143000"/>
          </a:xfrm>
        </p:spPr>
        <p:txBody>
          <a:bodyPr/>
          <a:lstStyle/>
          <a:p>
            <a:r>
              <a:rPr lang="cs-CZ" dirty="0" smtClean="0"/>
              <a:t>Co to je?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12096" y="1124744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45693" y="3968540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45693" y="2546472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02976" y="1124744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340504" y="1124744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774568" y="1124744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791083" y="5328592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45693" y="5328592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774568" y="3922697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74568" y="2546472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902976" y="3943111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872692" y="2537142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340504" y="3926182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337040" y="2521043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916027" y="5333424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353555" y="5315148"/>
            <a:ext cx="1562472" cy="14220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368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19796E-7 L -0.44809 0.0027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413" y="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8797E-6 L 0.2724 -0.0050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11" y="-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94912E-6 L 0.24948 -0.2673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65" y="-13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5.92044E-7 L -0.36927 0.0039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72" y="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44218E-6 L 0.45625 0.010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813" y="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400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14524E-7 L 0.41285 -0.20213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642" y="-10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8000"/>
                            </p:stCondLst>
                            <p:childTnLst>
                              <p:par>
                                <p:cTn id="4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5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2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052736"/>
            <a:ext cx="8248708" cy="5688632"/>
          </a:xfrm>
        </p:spPr>
        <p:txBody>
          <a:bodyPr>
            <a:normAutofit/>
          </a:bodyPr>
          <a:lstStyle/>
          <a:p>
            <a:r>
              <a:rPr lang="cs-CZ" sz="1400" dirty="0" smtClean="0"/>
              <a:t>1. </a:t>
            </a:r>
            <a:r>
              <a:rPr lang="cs-CZ" sz="1400" dirty="0"/>
              <a:t>[cit. 2012-01-01] autor  </a:t>
            </a:r>
            <a:r>
              <a:rPr lang="cs-CZ" sz="1400" dirty="0" err="1"/>
              <a:t>Botanical</a:t>
            </a:r>
            <a:r>
              <a:rPr lang="cs-CZ" sz="1400" dirty="0"/>
              <a:t> Fine Art </a:t>
            </a:r>
            <a:r>
              <a:rPr lang="cs-CZ" sz="1400" dirty="0" err="1" smtClean="0"/>
              <a:t>Weekly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commons.wikimedia.org/wiki/File:Drosera_rotundifolia_chromolithograph.jpg</a:t>
            </a:r>
          </a:p>
          <a:p>
            <a:r>
              <a:rPr lang="cs-CZ" sz="1400" dirty="0" smtClean="0"/>
              <a:t>2. [cit. 2012-01-01] autor  </a:t>
            </a:r>
            <a:r>
              <a:rPr lang="cs-CZ" sz="1400" dirty="0"/>
              <a:t>Franz Eugen </a:t>
            </a:r>
            <a:r>
              <a:rPr lang="cs-CZ" sz="1400" dirty="0" smtClean="0"/>
              <a:t>Köhler Dostupný </a:t>
            </a:r>
            <a:r>
              <a:rPr lang="en-US" sz="1400" dirty="0" smtClean="0"/>
              <a:t>pod </a:t>
            </a:r>
            <a:r>
              <a:rPr lang="en-US" sz="1400" dirty="0" err="1" smtClean="0"/>
              <a:t>licenc</a:t>
            </a:r>
            <a:r>
              <a:rPr lang="cs-CZ" sz="1400" dirty="0" smtClean="0"/>
              <a:t>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na www</a:t>
            </a:r>
            <a:r>
              <a:rPr lang="cs-CZ" sz="1400" dirty="0"/>
              <a:t>: http://commons.wikimedia.org/wiki/File:Taraxacum_officinale_-_</a:t>
            </a:r>
            <a:r>
              <a:rPr lang="cs-CZ" sz="1400" dirty="0" smtClean="0"/>
              <a:t>K%C3%B6hler%E2%80%93s_Medizinal-Pflanzen-135.jpg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2012-01-01] autor  Paul </a:t>
            </a:r>
            <a:r>
              <a:rPr lang="cs-CZ" sz="1400" dirty="0" err="1" smtClean="0"/>
              <a:t>Vlaar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commons.wikimedia.org/wiki/File:BambooKyoto.jpg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2012-01-01] autor  </a:t>
            </a:r>
            <a:r>
              <a:rPr lang="cs-CZ" sz="1400" dirty="0" err="1" smtClean="0"/>
              <a:t>Ludek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commons.wikimedia.org/wiki/File:Sipkovy_ker.jpg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2012-01-01] autor  </a:t>
            </a:r>
            <a:r>
              <a:rPr lang="cs-CZ" sz="1400" dirty="0" err="1" smtClean="0"/>
              <a:t>Prazak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commons.wikimedia.org/wiki/File:Picea_abies.JPG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2012-01-01] autor  Ryan R. </a:t>
            </a:r>
            <a:r>
              <a:rPr lang="cs-CZ" sz="1400" dirty="0" err="1" smtClean="0"/>
              <a:t>McKenzie</a:t>
            </a:r>
            <a:r>
              <a:rPr lang="cs-CZ" sz="1400" dirty="0" smtClean="0"/>
              <a:t>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commons.wikimedia.org/wiki/File:Labeledstemforposter_copy.jpg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</a:t>
            </a:r>
            <a:r>
              <a:rPr lang="cs-CZ" sz="1400" dirty="0" smtClean="0"/>
              <a:t>2012-06-01</a:t>
            </a:r>
            <a:r>
              <a:rPr lang="cs-CZ" sz="1400" dirty="0"/>
              <a:t>] autor  </a:t>
            </a:r>
            <a:r>
              <a:rPr lang="cs-CZ" sz="1400" dirty="0" err="1" smtClean="0"/>
              <a:t>Kokilech</a:t>
            </a:r>
            <a:r>
              <a:rPr lang="cs-CZ" sz="1400" dirty="0" smtClean="0"/>
              <a:t>. 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</a:t>
            </a:r>
            <a:r>
              <a:rPr lang="cs-CZ" sz="1400" dirty="0" err="1" smtClean="0"/>
              <a:t>www:http</a:t>
            </a:r>
            <a:r>
              <a:rPr lang="cs-CZ" sz="1400" dirty="0"/>
              <a:t>://commons.wikimedia.org/wiki/File:Salzbergwerk_Hallstat_680_v_Chr.jpg?uselang=cs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2740234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Prezentace k přírodopisnému učivu 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stoncích rostlin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možné ji použít při výkladu látky, při shrnutí a opakování.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u="sng" dirty="0" smtClean="0">
                <a:latin typeface="Calibri" pitchFamily="34" charset="0"/>
                <a:cs typeface="Calibri" pitchFamily="34" charset="0"/>
              </a:rPr>
              <a:t>Shrnutí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:	stonek, trny, vodu, pokožka, lodyha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0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267</TotalTime>
  <Words>395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Brooklet</vt:lpstr>
      <vt:lpstr>Prezentace aplikace PowerPoint</vt:lpstr>
      <vt:lpstr>Funkce stonku</vt:lpstr>
      <vt:lpstr>Typy stonku - dužnaté</vt:lpstr>
      <vt:lpstr>Typy stonků - dřevnaté</vt:lpstr>
      <vt:lpstr>Větvení stonku</vt:lpstr>
      <vt:lpstr>Stavba stonku</vt:lpstr>
      <vt:lpstr>Přeměny stonku</vt:lpstr>
      <vt:lpstr>Shrnutí</vt:lpstr>
      <vt:lpstr>Co to je?</vt:lpstr>
      <vt:lpstr>Použité obrázky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44</cp:revision>
  <dcterms:created xsi:type="dcterms:W3CDTF">2011-11-07T20:36:47Z</dcterms:created>
  <dcterms:modified xsi:type="dcterms:W3CDTF">2012-06-02T14:09:25Z</dcterms:modified>
</cp:coreProperties>
</file>