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notesMasterIdLst>
    <p:notesMasterId r:id="rId14"/>
  </p:notesMasterIdLst>
  <p:sldIdLst>
    <p:sldId id="256" r:id="rId2"/>
    <p:sldId id="266" r:id="rId3"/>
    <p:sldId id="272" r:id="rId4"/>
    <p:sldId id="273" r:id="rId5"/>
    <p:sldId id="274" r:id="rId6"/>
    <p:sldId id="275" r:id="rId7"/>
    <p:sldId id="268" r:id="rId8"/>
    <p:sldId id="269" r:id="rId9"/>
    <p:sldId id="271" r:id="rId10"/>
    <p:sldId id="276" r:id="rId11"/>
    <p:sldId id="262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19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5A6C3-47BB-4E6A-AB7F-60D7C775091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E1111A-C66A-42E8-9A76-DD689DF30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455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30.7.2012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6237312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</a:t>
            </a:r>
            <a:r>
              <a:rPr lang="cs-CZ" dirty="0" smtClean="0">
                <a:latin typeface="Calibri" pitchFamily="34" charset="0"/>
              </a:rPr>
              <a:t>Jitka Žejdlíková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08298" y="1340768"/>
            <a:ext cx="2803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VY_32_INOVACE_PŘBOT.03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2385401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Autor: Mgr. Jitka Žejdlíková</a:t>
            </a:r>
          </a:p>
          <a:p>
            <a:r>
              <a:rPr lang="cs-CZ" sz="2000" b="1" dirty="0">
                <a:latin typeface="Calibri" pitchFamily="34" charset="0"/>
              </a:rPr>
              <a:t>Datum vytvoření: </a:t>
            </a:r>
            <a:r>
              <a:rPr lang="cs-CZ" sz="2000" b="1" dirty="0" smtClean="0">
                <a:latin typeface="Calibri" pitchFamily="34" charset="0"/>
              </a:rPr>
              <a:t>leden 2012</a:t>
            </a:r>
          </a:p>
          <a:p>
            <a:r>
              <a:rPr lang="cs-CZ" sz="2000" b="1" dirty="0" smtClean="0">
                <a:latin typeface="Calibri" pitchFamily="34" charset="0"/>
              </a:rPr>
              <a:t>Ročník</a:t>
            </a:r>
            <a:r>
              <a:rPr lang="cs-CZ" sz="2000" b="1" dirty="0">
                <a:latin typeface="Calibri" pitchFamily="34" charset="0"/>
              </a:rPr>
              <a:t>: </a:t>
            </a:r>
            <a:r>
              <a:rPr lang="cs-CZ" sz="2000" b="1" dirty="0" smtClean="0">
                <a:latin typeface="Calibri" pitchFamily="34" charset="0"/>
              </a:rPr>
              <a:t>7.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sz="2000" b="1" dirty="0">
                <a:latin typeface="Calibri" pitchFamily="34" charset="0"/>
              </a:rPr>
              <a:t>Vzdělávací obor: Přírodopis</a:t>
            </a:r>
          </a:p>
          <a:p>
            <a:r>
              <a:rPr lang="cs-CZ" sz="2000" b="1" dirty="0">
                <a:latin typeface="Calibri" pitchFamily="34" charset="0"/>
              </a:rPr>
              <a:t>Tematický okruh: Biologie </a:t>
            </a:r>
            <a:r>
              <a:rPr lang="cs-CZ" sz="2000" b="1" dirty="0" smtClean="0">
                <a:latin typeface="Calibri" pitchFamily="34" charset="0"/>
              </a:rPr>
              <a:t>rostlin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 </a:t>
            </a:r>
            <a:r>
              <a:rPr lang="cs-CZ" sz="2000" b="1" dirty="0" smtClean="0">
                <a:latin typeface="Calibri" pitchFamily="34" charset="0"/>
              </a:rPr>
              <a:t>List</a:t>
            </a:r>
            <a:endParaRPr lang="cs-CZ" sz="20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listů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listech probíhá fotosyntéza</a:t>
            </a:r>
          </a:p>
          <a:p>
            <a:r>
              <a:rPr lang="cs-CZ" dirty="0"/>
              <a:t>průduchy zajišťují výměnu plynů mezi rostlinou a vnějším prostředím</a:t>
            </a:r>
          </a:p>
          <a:p>
            <a:r>
              <a:rPr lang="cs-CZ" dirty="0"/>
              <a:t>průduchy se odpařuje voda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8710">
            <a:off x="4724967" y="3687275"/>
            <a:ext cx="4170040" cy="3127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5" y="645333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667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785926"/>
            <a:ext cx="4536504" cy="3786215"/>
          </a:xfrm>
        </p:spPr>
        <p:txBody>
          <a:bodyPr/>
          <a:lstStyle/>
          <a:p>
            <a:r>
              <a:rPr lang="cs-CZ" dirty="0" smtClean="0"/>
              <a:t>proces probíhající v chloroplastech</a:t>
            </a:r>
          </a:p>
          <a:p>
            <a:endParaRPr lang="cs-CZ" dirty="0"/>
          </a:p>
          <a:p>
            <a:r>
              <a:rPr lang="cs-CZ" dirty="0" smtClean="0"/>
              <a:t>CO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</a:t>
            </a:r>
            <a:r>
              <a:rPr lang="cs-CZ" dirty="0" smtClean="0">
                <a:sym typeface="Wingdings 3"/>
              </a:rPr>
              <a:t> C</a:t>
            </a:r>
            <a:r>
              <a:rPr lang="cs-CZ" baseline="-25000" dirty="0" smtClean="0">
                <a:sym typeface="Wingdings 3"/>
              </a:rPr>
              <a:t>6</a:t>
            </a:r>
            <a:r>
              <a:rPr lang="cs-CZ" dirty="0" smtClean="0">
                <a:sym typeface="Wingdings 3"/>
              </a:rPr>
              <a:t>H</a:t>
            </a:r>
            <a:r>
              <a:rPr lang="cs-CZ" baseline="-25000" dirty="0" smtClean="0">
                <a:sym typeface="Wingdings 3"/>
              </a:rPr>
              <a:t>12</a:t>
            </a:r>
            <a:r>
              <a:rPr lang="cs-CZ" dirty="0" smtClean="0">
                <a:sym typeface="Wingdings 3"/>
              </a:rPr>
              <a:t>O</a:t>
            </a:r>
            <a:r>
              <a:rPr lang="cs-CZ" baseline="-25000" dirty="0" smtClean="0">
                <a:sym typeface="Wingdings 3"/>
              </a:rPr>
              <a:t>6</a:t>
            </a:r>
            <a:r>
              <a:rPr lang="cs-CZ" dirty="0" smtClean="0">
                <a:sym typeface="Wingdings 3"/>
              </a:rPr>
              <a:t> + O</a:t>
            </a:r>
            <a:r>
              <a:rPr lang="cs-CZ" baseline="-25000" dirty="0" smtClean="0">
                <a:sym typeface="Wingdings 3"/>
              </a:rPr>
              <a:t>2</a:t>
            </a:r>
          </a:p>
          <a:p>
            <a:endParaRPr lang="cs-CZ" dirty="0">
              <a:sym typeface="Wingdings 3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4144094" cy="5123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652534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8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stavba listů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132856"/>
            <a:ext cx="5112568" cy="3834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576" y="3212976"/>
            <a:ext cx="1220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řapík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6268670"/>
            <a:ext cx="18998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žilnatina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40352" y="3424533"/>
            <a:ext cx="1218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čepel</a:t>
            </a:r>
            <a:endParaRPr lang="cs-CZ" sz="3600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365743" y="3859307"/>
            <a:ext cx="974009" cy="865837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4355976" y="5013176"/>
            <a:ext cx="576064" cy="1578659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5796136" y="3536141"/>
            <a:ext cx="1944216" cy="211557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740352" y="596728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289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-387424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4735429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jednoduché listy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4735429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složené listy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4112364" cy="372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609329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26619"/>
            <a:ext cx="2873700" cy="4585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532440" y="609329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1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Postavení listů na stonku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8118463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9063" y="5694093"/>
            <a:ext cx="1779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střídavé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85035" y="5694092"/>
            <a:ext cx="17715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vstřícné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9897" y="5724357"/>
            <a:ext cx="2160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přeslenité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69414" y="177281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1475656" y="4725144"/>
            <a:ext cx="0" cy="968949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7" idx="0"/>
          </p:cNvCxnSpPr>
          <p:nvPr/>
        </p:nvCxnSpPr>
        <p:spPr>
          <a:xfrm flipH="1" flipV="1">
            <a:off x="3785035" y="4725144"/>
            <a:ext cx="885756" cy="968948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7" idx="0"/>
          </p:cNvCxnSpPr>
          <p:nvPr/>
        </p:nvCxnSpPr>
        <p:spPr>
          <a:xfrm flipV="1">
            <a:off x="4670791" y="4725144"/>
            <a:ext cx="1125345" cy="968948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8" idx="0"/>
          </p:cNvCxnSpPr>
          <p:nvPr/>
        </p:nvCxnSpPr>
        <p:spPr>
          <a:xfrm flipV="1">
            <a:off x="7869905" y="4725144"/>
            <a:ext cx="86471" cy="999213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83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 smtClean="0"/>
              <a:t>Vnitřní stavba listů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980728"/>
            <a:ext cx="7810500" cy="348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45024"/>
            <a:ext cx="3455094" cy="2919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43845" y="5104996"/>
            <a:ext cx="33281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detail průduchu</a:t>
            </a:r>
            <a:endParaRPr lang="cs-CZ" sz="3600" dirty="0"/>
          </a:p>
        </p:txBody>
      </p:sp>
      <p:cxnSp>
        <p:nvCxnSpPr>
          <p:cNvPr id="6" name="Přímá spojnice se šipkou 5"/>
          <p:cNvCxnSpPr>
            <a:stCxn id="4" idx="3"/>
          </p:cNvCxnSpPr>
          <p:nvPr/>
        </p:nvCxnSpPr>
        <p:spPr>
          <a:xfrm flipV="1">
            <a:off x="4572000" y="4869160"/>
            <a:ext cx="2160240" cy="55900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00" y="126876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656496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7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/>
              <a:t>Přeměny listů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41458"/>
            <a:ext cx="8248708" cy="44291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cibule</a:t>
            </a:r>
            <a:r>
              <a:rPr lang="cs-CZ" dirty="0" smtClean="0"/>
              <a:t> – zásobní funkce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</a:t>
            </a:r>
            <a:r>
              <a:rPr lang="cs-CZ" b="1" dirty="0" smtClean="0">
                <a:solidFill>
                  <a:srgbClr val="FF0000"/>
                </a:solidFill>
              </a:rPr>
              <a:t>trny</a:t>
            </a:r>
            <a:r>
              <a:rPr lang="cs-CZ" dirty="0" smtClean="0"/>
              <a:t> – dřišťál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úponky</a:t>
            </a:r>
            <a:r>
              <a:rPr lang="cs-CZ" dirty="0" smtClean="0"/>
              <a:t> - hrách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878" y="980727"/>
            <a:ext cx="3555787" cy="2299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76456" y="155679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470535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809647" y="4297302"/>
            <a:ext cx="1994247" cy="2660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285293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60432" y="638132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36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listů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potrava</a:t>
            </a:r>
            <a:r>
              <a:rPr lang="cs-CZ" dirty="0"/>
              <a:t> - zelí, kapusta, cibule, špenát, salát, </a:t>
            </a:r>
            <a:r>
              <a:rPr lang="cs-CZ" dirty="0" smtClean="0"/>
              <a:t>		  čaj</a:t>
            </a:r>
            <a:endParaRPr lang="cs-CZ" dirty="0"/>
          </a:p>
          <a:p>
            <a:r>
              <a:rPr lang="cs-CZ" dirty="0"/>
              <a:t> </a:t>
            </a:r>
            <a:r>
              <a:rPr lang="cs-CZ" b="1" dirty="0">
                <a:solidFill>
                  <a:srgbClr val="FF0000"/>
                </a:solidFill>
              </a:rPr>
              <a:t>koření</a:t>
            </a:r>
            <a:r>
              <a:rPr lang="cs-CZ" dirty="0"/>
              <a:t> - vavřín (bobkový list), majoránka</a:t>
            </a:r>
          </a:p>
          <a:p>
            <a:r>
              <a:rPr lang="cs-CZ" dirty="0"/>
              <a:t> </a:t>
            </a:r>
            <a:r>
              <a:rPr lang="cs-CZ" b="1" dirty="0">
                <a:solidFill>
                  <a:srgbClr val="FF0000"/>
                </a:solidFill>
              </a:rPr>
              <a:t>léčiva</a:t>
            </a:r>
            <a:r>
              <a:rPr lang="cs-CZ" dirty="0"/>
              <a:t> - máta, durman, náprstník</a:t>
            </a:r>
          </a:p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průmyslové rostliny </a:t>
            </a:r>
            <a:r>
              <a:rPr lang="cs-CZ" dirty="0"/>
              <a:t>- </a:t>
            </a:r>
            <a:r>
              <a:rPr lang="cs-CZ" dirty="0" smtClean="0"/>
              <a:t>sisal</a:t>
            </a:r>
            <a:r>
              <a:rPr lang="cs-CZ" dirty="0"/>
              <a:t>, tabák, konopí</a:t>
            </a:r>
          </a:p>
          <a:p>
            <a:r>
              <a:rPr lang="cs-CZ" dirty="0"/>
              <a:t> </a:t>
            </a:r>
            <a:r>
              <a:rPr lang="cs-CZ" b="1" dirty="0">
                <a:solidFill>
                  <a:srgbClr val="FF0000"/>
                </a:solidFill>
              </a:rPr>
              <a:t>pícniny</a:t>
            </a:r>
            <a:r>
              <a:rPr lang="cs-CZ" dirty="0"/>
              <a:t> - jetel, traviny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353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691"/>
            <a:ext cx="8229600" cy="11430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980728"/>
            <a:ext cx="8248708" cy="5305793"/>
          </a:xfrm>
        </p:spPr>
        <p:txBody>
          <a:bodyPr/>
          <a:lstStyle/>
          <a:p>
            <a:pPr marL="0" lvl="0" indent="0">
              <a:buNone/>
            </a:pPr>
            <a:r>
              <a:rPr lang="cs-CZ" sz="2800" dirty="0"/>
              <a:t>Vyřeš přesmyčky a přiřaď je správně k obrázkům.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sz="2400" b="1" dirty="0"/>
              <a:t>V É D Í Ř A S T	</a:t>
            </a:r>
            <a:r>
              <a:rPr lang="cs-CZ" sz="2400" b="1" dirty="0" smtClean="0"/>
              <a:t>É </a:t>
            </a:r>
            <a:r>
              <a:rPr lang="cs-CZ" sz="2400" b="1" dirty="0"/>
              <a:t>C N Ř Í T V </a:t>
            </a:r>
            <a:r>
              <a:rPr lang="cs-CZ" sz="2400" b="1" dirty="0" smtClean="0"/>
              <a:t>S</a:t>
            </a:r>
            <a:r>
              <a:rPr lang="cs-CZ" sz="2400" b="1" dirty="0"/>
              <a:t>	N É T L I P S E Ř E</a:t>
            </a:r>
            <a:endParaRPr lang="cs-CZ" sz="24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060848"/>
            <a:ext cx="9525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902" y="1997419"/>
            <a:ext cx="1057275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010298"/>
            <a:ext cx="752475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644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052736"/>
            <a:ext cx="8248708" cy="5688632"/>
          </a:xfrm>
        </p:spPr>
        <p:txBody>
          <a:bodyPr>
            <a:normAutofit/>
          </a:bodyPr>
          <a:lstStyle/>
          <a:p>
            <a:r>
              <a:rPr lang="cs-CZ" sz="1400" dirty="0" smtClean="0"/>
              <a:t>1. </a:t>
            </a:r>
            <a:r>
              <a:rPr lang="cs-CZ" sz="1400" dirty="0"/>
              <a:t>[cit. </a:t>
            </a:r>
            <a:r>
              <a:rPr lang="cs-CZ" sz="1400" dirty="0" smtClean="0"/>
              <a:t>2012-01-11</a:t>
            </a:r>
            <a:r>
              <a:rPr lang="cs-CZ" sz="1400" dirty="0"/>
              <a:t>] autor  </a:t>
            </a:r>
            <a:r>
              <a:rPr lang="cs-CZ" sz="1400" dirty="0" smtClean="0"/>
              <a:t>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http://commons.wikimedia.org/wiki/File:Leaf_1_web.jpg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cs-CZ" sz="1400" dirty="0"/>
              <a:t>[cit. 2012-01-11] autor  </a:t>
            </a:r>
            <a:r>
              <a:rPr lang="cs-CZ" sz="1400" dirty="0" err="1" smtClean="0"/>
              <a:t>pajast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</a:t>
            </a:r>
            <a:r>
              <a:rPr lang="cs-CZ" sz="1400" dirty="0" smtClean="0"/>
              <a:t>commons.wikimedia.org/wiki/File:Simple_photosynthesis_overview_cs.png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2012-01-11]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http://commons.wikimedia.org/wiki/File:Leaf_1_web.jpg </a:t>
            </a:r>
            <a:endParaRPr lang="cs-CZ" sz="1400" dirty="0" smtClean="0"/>
          </a:p>
          <a:p>
            <a:r>
              <a:rPr lang="cs-CZ" sz="1400" dirty="0" smtClean="0"/>
              <a:t>4. </a:t>
            </a:r>
            <a:r>
              <a:rPr lang="cs-CZ" sz="1400" dirty="0"/>
              <a:t>[cit. 2012-01-11] autor  Markus </a:t>
            </a:r>
            <a:r>
              <a:rPr lang="cs-CZ" sz="1400" dirty="0" err="1" smtClean="0"/>
              <a:t>Bernet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</a:t>
            </a:r>
            <a:r>
              <a:rPr lang="cs-CZ" sz="1400" dirty="0" smtClean="0"/>
              <a:t>commons.wikimedia.org/wiki/File:Maple_leaves.jpg</a:t>
            </a:r>
          </a:p>
          <a:p>
            <a:r>
              <a:rPr lang="cs-CZ" sz="1400" dirty="0" smtClean="0"/>
              <a:t>5. </a:t>
            </a:r>
            <a:r>
              <a:rPr lang="cs-CZ" sz="1400" dirty="0"/>
              <a:t>[cit. 2012-01-11] autor  </a:t>
            </a:r>
            <a:r>
              <a:rPr lang="cs-CZ" sz="1400" dirty="0" err="1" smtClean="0"/>
              <a:t>Kelson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</a:t>
            </a:r>
            <a:r>
              <a:rPr lang="cs-CZ" sz="1400" dirty="0" smtClean="0"/>
              <a:t>commons.wikimedia.org/wiki/File:Illustration_Vicia_faba1.jpg</a:t>
            </a:r>
          </a:p>
          <a:p>
            <a:r>
              <a:rPr lang="cs-CZ" sz="1400" dirty="0" smtClean="0"/>
              <a:t>6. </a:t>
            </a:r>
            <a:r>
              <a:rPr lang="cs-CZ" sz="1400" dirty="0"/>
              <a:t>[cit. 2012-01-11] autor  Michal Maňas </a:t>
            </a:r>
            <a:r>
              <a:rPr lang="cs-CZ" sz="1400" dirty="0" smtClean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</a:t>
            </a:r>
            <a:r>
              <a:rPr lang="cs-CZ" sz="1400" dirty="0" smtClean="0"/>
              <a:t>commons.wikimedia.org/wiki/File:Leaf_anatomy_cs.svg</a:t>
            </a:r>
          </a:p>
          <a:p>
            <a:r>
              <a:rPr lang="cs-CZ" sz="1400" dirty="0" smtClean="0"/>
              <a:t>7. </a:t>
            </a:r>
            <a:r>
              <a:rPr lang="cs-CZ" sz="1400" dirty="0"/>
              <a:t>[cit. 2012-01-11]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http://commons.wikimedia.org/wiki/File:Tomato_leaf_stomate_cropped_and_scaled.jpg</a:t>
            </a:r>
          </a:p>
          <a:p>
            <a:r>
              <a:rPr lang="cs-CZ" sz="1400" dirty="0" smtClean="0"/>
              <a:t>8. </a:t>
            </a:r>
            <a:r>
              <a:rPr lang="cs-CZ" sz="1400" dirty="0"/>
              <a:t>[cit. 2012-01-11] autor  </a:t>
            </a:r>
            <a:r>
              <a:rPr lang="cs-CZ" sz="1400" dirty="0" smtClean="0"/>
              <a:t>Nova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http://commons.wikimedia.org/wiki/File:Ulistnienie.svg</a:t>
            </a:r>
          </a:p>
          <a:p>
            <a:r>
              <a:rPr lang="cs-CZ" sz="1400" dirty="0" smtClean="0"/>
              <a:t>9. </a:t>
            </a:r>
            <a:r>
              <a:rPr lang="cs-CZ" sz="1400" dirty="0"/>
              <a:t>[cit. 2012-01-11] autor  neuveden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http://commons.wikimedia.org/wiki/File:Shallots_-_</a:t>
            </a:r>
            <a:r>
              <a:rPr lang="cs-CZ" sz="1400" dirty="0" smtClean="0"/>
              <a:t>sliced_and_whole.jpg</a:t>
            </a:r>
          </a:p>
          <a:p>
            <a:r>
              <a:rPr lang="cs-CZ" sz="1400" dirty="0" smtClean="0"/>
              <a:t>10. </a:t>
            </a:r>
            <a:r>
              <a:rPr lang="cs-CZ" sz="1400" dirty="0"/>
              <a:t>[cit. 2012-01-11] autor  </a:t>
            </a:r>
            <a:r>
              <a:rPr lang="cs-CZ" sz="1400" dirty="0" smtClean="0"/>
              <a:t>MPF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</a:t>
            </a:r>
            <a:r>
              <a:rPr lang="cs-CZ" sz="1400" dirty="0" smtClean="0"/>
              <a:t>commons.wikimedia.org/wiki/File:Berberis_thunb_frt.jpg</a:t>
            </a:r>
          </a:p>
          <a:p>
            <a:r>
              <a:rPr lang="cs-CZ" sz="1400" dirty="0" smtClean="0"/>
              <a:t>11. </a:t>
            </a:r>
            <a:r>
              <a:rPr lang="cs-CZ" sz="1400" dirty="0"/>
              <a:t>[cit. 2012-01-11] autor Jon </a:t>
            </a:r>
            <a:r>
              <a:rPr lang="cs-CZ" sz="1400" dirty="0" err="1"/>
              <a:t>Sullivan</a:t>
            </a:r>
            <a:r>
              <a:rPr lang="cs-CZ" sz="1400" dirty="0"/>
              <a:t> </a:t>
            </a:r>
            <a:r>
              <a:rPr lang="cs-CZ" sz="1400" dirty="0" smtClean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 http://commons.wikimedia.org/wiki/File:Vine.jpg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740234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Prezentace k přírodopisnému učivu 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listech rostlin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možné ji použít při výkladu látky, při shrnutí a opakování.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Shrnutí: střídavé, vstřícné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, přeslenité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0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274</TotalTime>
  <Words>409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Brooklet</vt:lpstr>
      <vt:lpstr>Prezentace aplikace PowerPoint</vt:lpstr>
      <vt:lpstr>Funkce listů</vt:lpstr>
      <vt:lpstr>Fotosyntéza</vt:lpstr>
      <vt:lpstr>Vnější stavba listů</vt:lpstr>
      <vt:lpstr>Prezentace aplikace PowerPoint</vt:lpstr>
      <vt:lpstr>Postavení listů na stonku</vt:lpstr>
      <vt:lpstr>Vnitřní stavba listů</vt:lpstr>
      <vt:lpstr>Přeměny listů</vt:lpstr>
      <vt:lpstr>Význam listů</vt:lpstr>
      <vt:lpstr>Shrnutí</vt:lpstr>
      <vt:lpstr>Použité obrázky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52</cp:revision>
  <dcterms:created xsi:type="dcterms:W3CDTF">2011-11-07T20:36:47Z</dcterms:created>
  <dcterms:modified xsi:type="dcterms:W3CDTF">2012-07-30T15:51:50Z</dcterms:modified>
</cp:coreProperties>
</file>