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1"/>
  </p:sldMasterIdLst>
  <p:notesMasterIdLst>
    <p:notesMasterId r:id="rId13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19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75A6C3-47BB-4E6A-AB7F-60D7C775091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E1111A-C66A-42E8-9A76-DD689DF30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455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820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6237312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</a:t>
            </a:r>
            <a:r>
              <a:rPr lang="cs-CZ" dirty="0" smtClean="0">
                <a:latin typeface="Calibri" pitchFamily="34" charset="0"/>
              </a:rPr>
              <a:t>Jitka Žejdlíková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08298" y="1340768"/>
            <a:ext cx="28039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dirty="0" smtClean="0">
                <a:solidFill>
                  <a:srgbClr val="1E2051"/>
                </a:solidFill>
                <a:latin typeface="Calibri" pitchFamily="34" charset="0"/>
              </a:rPr>
              <a:t>VY_32_INOVACE_PŘBOT.05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27784" y="2385401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Autor: Mgr. Jitka Žejdlíková</a:t>
            </a:r>
          </a:p>
          <a:p>
            <a:r>
              <a:rPr lang="cs-CZ" sz="2000" b="1" dirty="0">
                <a:latin typeface="Calibri" pitchFamily="34" charset="0"/>
              </a:rPr>
              <a:t>Datum vytvoření: </a:t>
            </a:r>
            <a:r>
              <a:rPr lang="cs-CZ" sz="2000" b="1" dirty="0" smtClean="0">
                <a:latin typeface="Calibri" pitchFamily="34" charset="0"/>
              </a:rPr>
              <a:t>leden 2012</a:t>
            </a:r>
          </a:p>
          <a:p>
            <a:r>
              <a:rPr lang="cs-CZ" sz="2000" b="1" dirty="0" smtClean="0">
                <a:latin typeface="Calibri" pitchFamily="34" charset="0"/>
              </a:rPr>
              <a:t>Ročník</a:t>
            </a:r>
            <a:r>
              <a:rPr lang="cs-CZ" sz="2000" b="1" dirty="0">
                <a:latin typeface="Calibri" pitchFamily="34" charset="0"/>
              </a:rPr>
              <a:t>: </a:t>
            </a:r>
            <a:r>
              <a:rPr lang="cs-CZ" sz="2000" b="1" dirty="0" smtClean="0">
                <a:latin typeface="Calibri" pitchFamily="34" charset="0"/>
              </a:rPr>
              <a:t>7.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sz="2000" b="1" dirty="0">
                <a:latin typeface="Calibri" pitchFamily="34" charset="0"/>
              </a:rPr>
              <a:t>Vzdělávací obor: Přírodopis</a:t>
            </a:r>
          </a:p>
          <a:p>
            <a:r>
              <a:rPr lang="cs-CZ" sz="2000" b="1" dirty="0">
                <a:latin typeface="Calibri" pitchFamily="34" charset="0"/>
              </a:rPr>
              <a:t>Tematický okruh: Biologie </a:t>
            </a:r>
            <a:r>
              <a:rPr lang="cs-CZ" sz="2000" b="1" dirty="0" smtClean="0">
                <a:latin typeface="Calibri" pitchFamily="34" charset="0"/>
              </a:rPr>
              <a:t>rostlin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Téma: </a:t>
            </a:r>
            <a:r>
              <a:rPr lang="cs-CZ" sz="2000" b="1" dirty="0" smtClean="0">
                <a:latin typeface="Calibri" pitchFamily="34" charset="0"/>
              </a:rPr>
              <a:t>Semeno a plod</a:t>
            </a:r>
            <a:endParaRPr lang="cs-CZ" sz="20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Semeno a plod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Přeměnou semeníku vzniká </a:t>
            </a:r>
            <a:r>
              <a:rPr lang="cs-CZ" b="1" dirty="0" smtClean="0">
                <a:solidFill>
                  <a:srgbClr val="FF0000"/>
                </a:solidFill>
              </a:rPr>
              <a:t>plod</a:t>
            </a:r>
            <a:r>
              <a:rPr lang="cs-CZ" dirty="0" smtClean="0"/>
              <a:t>, ve kterém je uloženo </a:t>
            </a:r>
            <a:r>
              <a:rPr lang="cs-CZ" b="1" dirty="0" smtClean="0">
                <a:solidFill>
                  <a:srgbClr val="FF0000"/>
                </a:solidFill>
              </a:rPr>
              <a:t>semeno</a:t>
            </a:r>
            <a:r>
              <a:rPr lang="cs-CZ" dirty="0" smtClean="0"/>
              <a:t> nebo více semen.</a:t>
            </a:r>
          </a:p>
          <a:p>
            <a:r>
              <a:rPr lang="cs-CZ" dirty="0" smtClean="0"/>
              <a:t>Semena jsou v plodu chráněna vyživována.</a:t>
            </a:r>
          </a:p>
          <a:p>
            <a:r>
              <a:rPr lang="cs-CZ" dirty="0" smtClean="0"/>
              <a:t>Plod zajišťuje i jejich rozšiřování.</a:t>
            </a:r>
          </a:p>
          <a:p>
            <a:r>
              <a:rPr lang="cs-CZ" dirty="0" smtClean="0"/>
              <a:t>Na povrchu plodu je </a:t>
            </a:r>
            <a:r>
              <a:rPr lang="cs-CZ" b="1" dirty="0" smtClean="0">
                <a:solidFill>
                  <a:srgbClr val="FF0000"/>
                </a:solidFill>
              </a:rPr>
              <a:t>oplodí</a:t>
            </a:r>
            <a:r>
              <a:rPr lang="cs-CZ" dirty="0" smtClean="0"/>
              <a:t>, které vzniká ze stěny semeníku.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3761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32957"/>
            <a:ext cx="8229600" cy="1143000"/>
          </a:xfrm>
        </p:spPr>
        <p:txBody>
          <a:bodyPr/>
          <a:lstStyle/>
          <a:p>
            <a:r>
              <a:rPr lang="cs-CZ" dirty="0" smtClean="0"/>
              <a:t>Stavba semene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6696" y="1268760"/>
            <a:ext cx="8248708" cy="501776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24744"/>
            <a:ext cx="3125245" cy="54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64088" y="1844824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osemení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4221088"/>
            <a:ext cx="24045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děložní lístky</a:t>
            </a:r>
            <a:endParaRPr lang="cs-CZ" sz="2800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3635896" y="1988840"/>
            <a:ext cx="1728192" cy="11759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10" idx="1"/>
          </p:cNvCxnSpPr>
          <p:nvPr/>
        </p:nvCxnSpPr>
        <p:spPr>
          <a:xfrm flipH="1" flipV="1">
            <a:off x="2843808" y="3933056"/>
            <a:ext cx="2520280" cy="54964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580112" y="3068960"/>
            <a:ext cx="22714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živné pletivo</a:t>
            </a:r>
            <a:endParaRPr lang="cs-CZ" sz="2800" b="1" dirty="0"/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3275856" y="3068960"/>
            <a:ext cx="2088232" cy="26161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043608" y="623731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1365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Dužnaté plody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124744"/>
            <a:ext cx="8248708" cy="54006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bobule			malvice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peckovice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23" y="1843915"/>
            <a:ext cx="2969906" cy="2227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7" y="1474583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309950"/>
            <a:ext cx="3350864" cy="2278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12160" y="627436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80613"/>
            <a:ext cx="2747658" cy="262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532440" y="126876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4479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691"/>
            <a:ext cx="8229600" cy="1143000"/>
          </a:xfrm>
        </p:spPr>
        <p:txBody>
          <a:bodyPr/>
          <a:lstStyle/>
          <a:p>
            <a:r>
              <a:rPr lang="cs-CZ" dirty="0" smtClean="0"/>
              <a:t>Suché plody - pukavé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908720"/>
            <a:ext cx="8248708" cy="576064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lusk</a:t>
            </a:r>
          </a:p>
          <a:p>
            <a:pPr marL="0" indent="0">
              <a:buNone/>
            </a:pPr>
            <a:r>
              <a:rPr lang="cs-CZ" dirty="0" smtClean="0"/>
              <a:t>					měchýřek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tobolka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						šešule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980728"/>
            <a:ext cx="2251137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191683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115817"/>
            <a:ext cx="2155676" cy="1437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16416" y="177281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577" y="4067197"/>
            <a:ext cx="1776271" cy="2374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635896" y="407707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037" y="4549981"/>
            <a:ext cx="3043375" cy="20010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820472" y="630932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6336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Suché plody - nepukavé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124744"/>
            <a:ext cx="8248708" cy="5161777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oříšek				nažka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obilka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772816"/>
            <a:ext cx="2095500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7704" y="270892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348880"/>
            <a:ext cx="3640800" cy="273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500832" y="206084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4405" y="4293096"/>
            <a:ext cx="2958162" cy="2218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60032" y="638132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4566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</p:spPr>
        <p:txBody>
          <a:bodyPr/>
          <a:lstStyle/>
          <a:p>
            <a:r>
              <a:rPr lang="cs-CZ" dirty="0" smtClean="0"/>
              <a:t>Rozšiřování plodů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124744"/>
            <a:ext cx="8497792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větrem</a:t>
            </a:r>
            <a:r>
              <a:rPr lang="cs-CZ" dirty="0" smtClean="0"/>
              <a:t> </a:t>
            </a:r>
            <a:r>
              <a:rPr lang="cs-CZ" dirty="0"/>
              <a:t>- plody jsou většinou vybaveny křidélky u javoru či chmýřím u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pampelišky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živočichy</a:t>
            </a:r>
            <a:r>
              <a:rPr lang="cs-CZ" dirty="0" smtClean="0"/>
              <a:t> </a:t>
            </a:r>
            <a:r>
              <a:rPr lang="cs-CZ" dirty="0"/>
              <a:t>- přichycením k živočichovi </a:t>
            </a:r>
            <a:r>
              <a:rPr lang="cs-CZ" dirty="0" smtClean="0"/>
              <a:t>-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lopuch</a:t>
            </a:r>
            <a:r>
              <a:rPr lang="cs-CZ" dirty="0" smtClean="0"/>
              <a:t> nebo </a:t>
            </a:r>
            <a:r>
              <a:rPr lang="cs-CZ" dirty="0"/>
              <a:t>konzumací a </a:t>
            </a:r>
            <a:r>
              <a:rPr lang="cs-CZ" dirty="0" smtClean="0"/>
              <a:t>trusem </a:t>
            </a:r>
            <a:r>
              <a:rPr lang="cs-CZ" dirty="0"/>
              <a:t>ven </a:t>
            </a:r>
            <a:r>
              <a:rPr lang="cs-CZ" dirty="0" smtClean="0"/>
              <a:t>-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jedlé plody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vodou</a:t>
            </a:r>
            <a:r>
              <a:rPr lang="cs-CZ" dirty="0" smtClean="0"/>
              <a:t> -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vodní rostliny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vlastními silami -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netýkavka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3082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plodů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ovoce a zelenina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zdroj olejů – slunečnice, řepka, olivy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textilní průmysl – bavlník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výroba nápojů – kávovník, kakaovník, chmel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5239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43408"/>
            <a:ext cx="8229600" cy="1143000"/>
          </a:xfrm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20688"/>
            <a:ext cx="8535892" cy="566583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Poznej, co je to za plod?	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5875" b="6761"/>
          <a:stretch/>
        </p:blipFill>
        <p:spPr bwMode="auto">
          <a:xfrm>
            <a:off x="899592" y="1268760"/>
            <a:ext cx="7172347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76456" y="659735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1268760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83136" y="5351482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72867" y="4003061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83285" y="2640493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72867" y="1272341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343125" y="5351482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343125" y="4008645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343125" y="2636912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339752" y="1272341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99592" y="5373407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99592" y="4005255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99592" y="2640493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631779" y="4016848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223445" y="5368194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200147" y="4000042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631779" y="2648696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213027" y="2636912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626663" y="1280544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200147" y="1268760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640307" y="5385000"/>
            <a:ext cx="1440160" cy="136815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80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052736"/>
            <a:ext cx="8248708" cy="5688632"/>
          </a:xfrm>
        </p:spPr>
        <p:txBody>
          <a:bodyPr>
            <a:normAutofit/>
          </a:bodyPr>
          <a:lstStyle/>
          <a:p>
            <a:r>
              <a:rPr lang="cs-CZ" sz="1400" dirty="0" smtClean="0"/>
              <a:t>1. [cit. 2012-01-11] </a:t>
            </a:r>
            <a:r>
              <a:rPr lang="cs-CZ" sz="1400" dirty="0"/>
              <a:t>autor  </a:t>
            </a:r>
            <a:r>
              <a:rPr lang="cs-CZ" sz="1400" dirty="0" smtClean="0"/>
              <a:t>Nova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http://cs.wikipedia.org/wiki/Soubor:Budowa_nasienia-dwuliscienne.png</a:t>
            </a:r>
            <a:endParaRPr lang="cs-CZ" sz="1400" dirty="0" smtClean="0"/>
          </a:p>
          <a:p>
            <a:r>
              <a:rPr lang="cs-CZ" sz="1400" dirty="0" smtClean="0"/>
              <a:t>2. </a:t>
            </a:r>
            <a:r>
              <a:rPr lang="cs-CZ" sz="1400" dirty="0"/>
              <a:t>[cit. 2012-01-11] autor  </a:t>
            </a:r>
            <a:r>
              <a:rPr lang="cs-CZ" sz="1400" dirty="0" err="1" smtClean="0"/>
              <a:t>Kazvorpal</a:t>
            </a:r>
            <a:r>
              <a:rPr lang="cs-CZ" sz="1400" dirty="0" smtClean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http://cs.wikipedia.org/wiki/Soubor:True.berries.jpg</a:t>
            </a:r>
          </a:p>
          <a:p>
            <a:r>
              <a:rPr lang="cs-CZ" sz="1400" dirty="0" smtClean="0"/>
              <a:t>3. </a:t>
            </a:r>
            <a:r>
              <a:rPr lang="cs-CZ" sz="1400" dirty="0"/>
              <a:t>[cit. 2012-01-11] autor Jack </a:t>
            </a:r>
            <a:r>
              <a:rPr lang="cs-CZ" sz="1400" dirty="0" err="1"/>
              <a:t>Dykinga</a:t>
            </a:r>
            <a:r>
              <a:rPr lang="cs-CZ" sz="1400" dirty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http://cs.wikipedia.org/wiki/Soubor:Autumn_Red_peaches.jpg</a:t>
            </a:r>
          </a:p>
          <a:p>
            <a:r>
              <a:rPr lang="cs-CZ" sz="1400" dirty="0" smtClean="0"/>
              <a:t>4. </a:t>
            </a:r>
            <a:r>
              <a:rPr lang="cs-CZ" sz="1400" dirty="0"/>
              <a:t>[cit. 2012-01-11] autor Jan Sokol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http://cs.wikipedia.org/wiki/Soubor:Pome_Nos.jpg</a:t>
            </a:r>
          </a:p>
          <a:p>
            <a:r>
              <a:rPr lang="cs-CZ" sz="1400" dirty="0" smtClean="0"/>
              <a:t>5. </a:t>
            </a:r>
            <a:r>
              <a:rPr lang="cs-CZ" sz="1400" dirty="0"/>
              <a:t>[cit. 2012-01-11] autor  neuveden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http://cs.wikipedia.org/wiki/Soubor:Doperwt_rijserwt_peulen_Pisum_sativum.jpg</a:t>
            </a:r>
          </a:p>
          <a:p>
            <a:r>
              <a:rPr lang="cs-CZ" sz="1400" dirty="0" smtClean="0"/>
              <a:t>6. </a:t>
            </a:r>
            <a:r>
              <a:rPr lang="cs-CZ" sz="1400" dirty="0"/>
              <a:t>[cit. 2012-01-11] autor Sebastian </a:t>
            </a:r>
            <a:r>
              <a:rPr lang="cs-CZ" sz="1400" dirty="0" err="1"/>
              <a:t>Stabinger</a:t>
            </a:r>
            <a:r>
              <a:rPr lang="cs-CZ" sz="1400" dirty="0"/>
              <a:t> </a:t>
            </a:r>
            <a:r>
              <a:rPr lang="cs-CZ" sz="1400" dirty="0" smtClean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http://cs.wikipedia.org/wiki/Soubor:Paeoniaceae_sp_fruit_closeup.JPG</a:t>
            </a:r>
          </a:p>
          <a:p>
            <a:r>
              <a:rPr lang="cs-CZ" sz="1400" dirty="0" smtClean="0"/>
              <a:t>7. </a:t>
            </a:r>
            <a:r>
              <a:rPr lang="cs-CZ" sz="1400" dirty="0"/>
              <a:t>[cit. 2012-01-11] autor  neuveden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http://cs.wikipedia.org/wiki/Soubor:Papaver_argemone2_eF.jpg</a:t>
            </a:r>
          </a:p>
          <a:p>
            <a:r>
              <a:rPr lang="cs-CZ" sz="1400" dirty="0" smtClean="0"/>
              <a:t>8. </a:t>
            </a:r>
            <a:r>
              <a:rPr lang="cs-CZ" sz="1400" dirty="0"/>
              <a:t>[cit. 2012-01-11] autor  neuveden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http://cs.wikipedia.org/wiki/Soubor:Boerenkool_snavels.jpg</a:t>
            </a:r>
          </a:p>
          <a:p>
            <a:r>
              <a:rPr lang="cs-CZ" sz="1400" dirty="0" smtClean="0"/>
              <a:t>9. </a:t>
            </a:r>
            <a:r>
              <a:rPr lang="cs-CZ" sz="1400" dirty="0"/>
              <a:t>[cit. </a:t>
            </a:r>
            <a:r>
              <a:rPr lang="cs-CZ" sz="1400" dirty="0" smtClean="0"/>
              <a:t>2012-01-11], </a:t>
            </a:r>
            <a:r>
              <a:rPr lang="cs-CZ" sz="1400" dirty="0"/>
              <a:t>autor  Liné1</a:t>
            </a:r>
            <a:r>
              <a:rPr lang="cs-CZ" sz="1400" dirty="0" smtClean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http://cs.wikipedia.org/wiki/Soubor:Quercus_acutissima_nuts_02_by_Line1.JPG</a:t>
            </a:r>
          </a:p>
          <a:p>
            <a:r>
              <a:rPr lang="cs-CZ" sz="1400" dirty="0" smtClean="0"/>
              <a:t>10. </a:t>
            </a:r>
            <a:r>
              <a:rPr lang="cs-CZ" sz="1400" dirty="0"/>
              <a:t>[cit. 2012-01-11] autor </a:t>
            </a:r>
            <a:r>
              <a:rPr lang="cs-CZ" sz="1400" dirty="0" err="1"/>
              <a:t>PiccoloNamek</a:t>
            </a:r>
            <a:r>
              <a:rPr lang="cs-CZ" sz="1400" dirty="0"/>
              <a:t> </a:t>
            </a:r>
            <a:r>
              <a:rPr lang="cs-CZ" sz="1400" dirty="0" smtClean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http://cs.wikipedia.org/wiki/Soubor:Photos-photos_1088103921_Floating.jpg</a:t>
            </a:r>
          </a:p>
          <a:p>
            <a:r>
              <a:rPr lang="cs-CZ" sz="1400" dirty="0" smtClean="0"/>
              <a:t>11. </a:t>
            </a:r>
            <a:r>
              <a:rPr lang="cs-CZ" sz="1400" dirty="0"/>
              <a:t>[cit. 2012-01-11] autor  neuveden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cs.wikipedia.org/wiki/Soubor:Assorted_grains.jpg</a:t>
            </a:r>
          </a:p>
          <a:p>
            <a:r>
              <a:rPr lang="cs-CZ" sz="1400" dirty="0" smtClean="0"/>
              <a:t>12. </a:t>
            </a:r>
            <a:r>
              <a:rPr lang="cs-CZ" sz="1400" dirty="0"/>
              <a:t>[cit. 2012-01-11] autor </a:t>
            </a:r>
            <a:r>
              <a:rPr lang="cs-CZ" sz="1400" dirty="0"/>
              <a:t>Aconcagua</a:t>
            </a:r>
            <a:r>
              <a:rPr lang="cs-CZ" sz="1400" b="1" dirty="0"/>
              <a:t> </a:t>
            </a:r>
            <a:r>
              <a:rPr lang="cs-CZ" sz="1400" dirty="0" smtClean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http://commons.wikimedia.org/wiki/File:Schwarze_Johannisbeeren_Makro.jpg?uselang=cs</a:t>
            </a:r>
          </a:p>
          <a:p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740234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Prezentace k přírodopisnému učivu 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semenech a plodech rostlin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možné ji použít při výkladu látky, při shrnutí a opakování. 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u="sng" dirty="0" smtClean="0">
                <a:latin typeface="Calibri" pitchFamily="34" charset="0"/>
                <a:cs typeface="Calibri" pitchFamily="34" charset="0"/>
              </a:rPr>
              <a:t>Shrnutí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bobule, černý rybíz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6603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315</TotalTime>
  <Words>495</Words>
  <Application>Microsoft Office PowerPoint</Application>
  <PresentationFormat>Předvádění na obrazovce (4:3)</PresentationFormat>
  <Paragraphs>90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Brooklet</vt:lpstr>
      <vt:lpstr>Prezentace aplikace PowerPoint</vt:lpstr>
      <vt:lpstr>Semeno a plod</vt:lpstr>
      <vt:lpstr>Stavba semene</vt:lpstr>
      <vt:lpstr>Dužnaté plody</vt:lpstr>
      <vt:lpstr>Suché plody - pukavé</vt:lpstr>
      <vt:lpstr>Suché plody - nepukavé</vt:lpstr>
      <vt:lpstr>Rozšiřování plodů</vt:lpstr>
      <vt:lpstr>Význam plodů</vt:lpstr>
      <vt:lpstr>Shrnutí</vt:lpstr>
      <vt:lpstr>Použité obrázky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61</cp:revision>
  <dcterms:created xsi:type="dcterms:W3CDTF">2011-11-07T20:36:47Z</dcterms:created>
  <dcterms:modified xsi:type="dcterms:W3CDTF">2012-05-02T12:45:46Z</dcterms:modified>
</cp:coreProperties>
</file>