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1"/>
  </p:sldMasterIdLst>
  <p:notesMasterIdLst>
    <p:notesMasterId r:id="rId18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5" r:id="rId11"/>
    <p:sldId id="274" r:id="rId12"/>
    <p:sldId id="277" r:id="rId13"/>
    <p:sldId id="278" r:id="rId14"/>
    <p:sldId id="262" r:id="rId15"/>
    <p:sldId id="276" r:id="rId16"/>
    <p:sldId id="265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FF00"/>
    <a:srgbClr val="CC00CC"/>
    <a:srgbClr val="33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063A2F7-1AD6-4B65-BE2D-DCAE434AF577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BBE5B9B-E1CB-468F-ABCA-A37BC139E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kumimoji="1" lang="ja-JP" altLang="en-US"/>
          </a:p>
        </p:txBody>
      </p:sp>
      <p:grpSp>
        <p:nvGrpSpPr>
          <p:cNvPr id="5" name="グループ化 90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6" name="図形 91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" name="図形 92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" name="図形 93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" name="図形 94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" name="図形 95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" name="図形 97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" name="図形 98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" name="図形 99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6" name="図形 100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7" name="図形 101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8" name="図形 102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9" name="図形 103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0" name="図形 104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1" name="図形 105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2" name="図形 106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3" name="図形 107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4" name="図形 108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5" name="図形 109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6" name="図形 110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7" name="図形 111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8" name="図形 112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9" name="図形 113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0" name="図形 114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1" name="図形 115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2" name="図形 116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3" name="図形 117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4" name="図形 118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5" name="図形 119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6" name="図形 120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7" name="図形 121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8" name="図形 122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9" name="図形 123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0" name="図形 124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1" name="図形 125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2" name="図形 126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3" name="図形 127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4" name="図形 128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5" name="図形 129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6" name="図形 130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7" name="図形 131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8" name="図形 132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9" name="図形 133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0" name="図形 134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1" name="図形 135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2" name="図形 136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3" name="図形 137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4" name="図形 138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5" name="図形 139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6" name="図形 140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7" name="図形 141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8" name="図形 142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9" name="図形 143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0" name="図形 144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1" name="図形 145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2" name="図形 146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3" name="図形 147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4" name="図形 148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5" name="図形 149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6" name="図形 150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7" name="図形 151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8" name="図形 152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9" name="図形 153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0" name="図形 154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1" name="図形 155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2" name="図形 156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3" name="図形 157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4" name="図形 158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5" name="図形 159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6" name="図形 160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7" name="図形 161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8" name="図形 162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9" name="図形 163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0" name="図形 164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</p:grpSp>
      <p:sp>
        <p:nvSpPr>
          <p:cNvPr id="81" name="図形 9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ja-JP" altLang="en-US">
              <a:latin typeface="+mn-lt"/>
            </a:endParaRPr>
          </a:p>
        </p:txBody>
      </p:sp>
      <p:grpSp>
        <p:nvGrpSpPr>
          <p:cNvPr id="82" name="グループ化 12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3" name="図形 13"/>
            <p:cNvSpPr>
              <a:spLocks/>
            </p:cNvSpPr>
            <p:nvPr/>
          </p:nvSpPr>
          <p:spPr bwMode="auto">
            <a:xfrm>
              <a:off x="5420" y="1043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4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5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6" name="図形 16"/>
            <p:cNvSpPr>
              <a:spLocks/>
            </p:cNvSpPr>
            <p:nvPr/>
          </p:nvSpPr>
          <p:spPr bwMode="auto">
            <a:xfrm>
              <a:off x="5504" y="1076"/>
              <a:ext cx="240" cy="215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7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8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9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0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1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2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3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4" name="図形 25"/>
            <p:cNvSpPr>
              <a:spLocks/>
            </p:cNvSpPr>
            <p:nvPr/>
          </p:nvSpPr>
          <p:spPr bwMode="auto">
            <a:xfrm>
              <a:off x="4904" y="884"/>
              <a:ext cx="104" cy="83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5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6" name="図形 27"/>
            <p:cNvSpPr>
              <a:spLocks/>
            </p:cNvSpPr>
            <p:nvPr/>
          </p:nvSpPr>
          <p:spPr bwMode="auto">
            <a:xfrm>
              <a:off x="4772" y="1056"/>
              <a:ext cx="128" cy="177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7" name="図形 28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8" name="図形 29"/>
            <p:cNvSpPr>
              <a:spLocks/>
            </p:cNvSpPr>
            <p:nvPr/>
          </p:nvSpPr>
          <p:spPr bwMode="auto">
            <a:xfrm>
              <a:off x="4724" y="816"/>
              <a:ext cx="576" cy="351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9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0" name="図形 31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1" name="図形 32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2" name="図形 33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3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4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5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6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7" name="図形 38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8" name="図形 39"/>
            <p:cNvSpPr>
              <a:spLocks/>
            </p:cNvSpPr>
            <p:nvPr/>
          </p:nvSpPr>
          <p:spPr bwMode="auto">
            <a:xfrm>
              <a:off x="5092" y="368"/>
              <a:ext cx="189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9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0" name="図形 41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1" name="図形 42"/>
            <p:cNvSpPr>
              <a:spLocks/>
            </p:cNvSpPr>
            <p:nvPr/>
          </p:nvSpPr>
          <p:spPr bwMode="auto">
            <a:xfrm>
              <a:off x="4663" y="139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2" name="図形 43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3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4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5" name="図形 46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6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7" name="図形 48"/>
            <p:cNvSpPr>
              <a:spLocks/>
            </p:cNvSpPr>
            <p:nvPr/>
          </p:nvSpPr>
          <p:spPr bwMode="auto">
            <a:xfrm>
              <a:off x="4184" y="228"/>
              <a:ext cx="87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8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9" name="図形 50"/>
            <p:cNvSpPr>
              <a:spLocks/>
            </p:cNvSpPr>
            <p:nvPr/>
          </p:nvSpPr>
          <p:spPr bwMode="auto">
            <a:xfrm>
              <a:off x="4040" y="139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0" name="図形 51"/>
            <p:cNvSpPr>
              <a:spLocks/>
            </p:cNvSpPr>
            <p:nvPr/>
          </p:nvSpPr>
          <p:spPr bwMode="auto">
            <a:xfrm>
              <a:off x="3056" y="264"/>
              <a:ext cx="151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1" name="図形 52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2" name="図形 53"/>
            <p:cNvSpPr>
              <a:spLocks/>
            </p:cNvSpPr>
            <p:nvPr/>
          </p:nvSpPr>
          <p:spPr bwMode="auto">
            <a:xfrm>
              <a:off x="3068" y="224"/>
              <a:ext cx="285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3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4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5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 dirty="0">
                <a:latin typeface="+mn-lt"/>
              </a:endParaRPr>
            </a:p>
          </p:txBody>
        </p:sp>
        <p:sp>
          <p:nvSpPr>
            <p:cNvPr id="126" name="図形 57"/>
            <p:cNvSpPr>
              <a:spLocks/>
            </p:cNvSpPr>
            <p:nvPr/>
          </p:nvSpPr>
          <p:spPr bwMode="auto">
            <a:xfrm>
              <a:off x="3304" y="176"/>
              <a:ext cx="453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7" name="図形 58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8" name="図形 59"/>
            <p:cNvSpPr>
              <a:spLocks/>
            </p:cNvSpPr>
            <p:nvPr/>
          </p:nvSpPr>
          <p:spPr bwMode="auto">
            <a:xfrm>
              <a:off x="3503" y="152"/>
              <a:ext cx="381" cy="277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9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0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1" name="図形 62"/>
            <p:cNvSpPr>
              <a:spLocks/>
            </p:cNvSpPr>
            <p:nvPr/>
          </p:nvSpPr>
          <p:spPr bwMode="auto">
            <a:xfrm>
              <a:off x="3824" y="139"/>
              <a:ext cx="285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2" name="図形 63"/>
            <p:cNvSpPr>
              <a:spLocks/>
            </p:cNvSpPr>
            <p:nvPr/>
          </p:nvSpPr>
          <p:spPr bwMode="auto">
            <a:xfrm>
              <a:off x="3924" y="139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3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4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5" name="図形 66"/>
            <p:cNvSpPr>
              <a:spLocks/>
            </p:cNvSpPr>
            <p:nvPr/>
          </p:nvSpPr>
          <p:spPr bwMode="auto">
            <a:xfrm>
              <a:off x="4144" y="320"/>
              <a:ext cx="216" cy="109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6" name="図形 67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7" name="図形 68"/>
            <p:cNvSpPr>
              <a:spLocks/>
            </p:cNvSpPr>
            <p:nvPr/>
          </p:nvSpPr>
          <p:spPr bwMode="auto">
            <a:xfrm>
              <a:off x="4172" y="272"/>
              <a:ext cx="328" cy="203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8" name="図形 69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9" name="図形 70"/>
            <p:cNvSpPr>
              <a:spLocks/>
            </p:cNvSpPr>
            <p:nvPr/>
          </p:nvSpPr>
          <p:spPr bwMode="auto">
            <a:xfrm>
              <a:off x="4288" y="295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0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1" name="図形 72"/>
            <p:cNvSpPr>
              <a:spLocks/>
            </p:cNvSpPr>
            <p:nvPr/>
          </p:nvSpPr>
          <p:spPr bwMode="auto">
            <a:xfrm>
              <a:off x="4300" y="276"/>
              <a:ext cx="579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2" name="図形 73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3" name="図形 74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4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5" name="図形 76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6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7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8" name="図形 79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9" name="図形 80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0" name="図形 81"/>
            <p:cNvSpPr>
              <a:spLocks/>
            </p:cNvSpPr>
            <p:nvPr/>
          </p:nvSpPr>
          <p:spPr bwMode="auto">
            <a:xfrm>
              <a:off x="4844" y="164"/>
              <a:ext cx="171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1" name="図形 82"/>
            <p:cNvSpPr>
              <a:spLocks/>
            </p:cNvSpPr>
            <p:nvPr/>
          </p:nvSpPr>
          <p:spPr bwMode="auto">
            <a:xfrm>
              <a:off x="4892" y="164"/>
              <a:ext cx="140" cy="97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2" name="図形 83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3" name="図形 84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4" name="図形 85"/>
            <p:cNvSpPr>
              <a:spLocks/>
            </p:cNvSpPr>
            <p:nvPr/>
          </p:nvSpPr>
          <p:spPr bwMode="auto">
            <a:xfrm>
              <a:off x="5697" y="600"/>
              <a:ext cx="47" cy="97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5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6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7" name="図形 88"/>
            <p:cNvSpPr>
              <a:spLocks/>
            </p:cNvSpPr>
            <p:nvPr/>
          </p:nvSpPr>
          <p:spPr bwMode="auto">
            <a:xfrm>
              <a:off x="5323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 dirty="0"/>
          </a:p>
        </p:txBody>
      </p:sp>
      <p:sp>
        <p:nvSpPr>
          <p:cNvPr id="158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82E29-8341-4D65-989D-1C28B7AE1769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159" name="図形 10"/>
          <p:cNvSpPr>
            <a:spLocks noGrp="1"/>
          </p:cNvSpPr>
          <p:nvPr>
            <p:ph type="ftr" sz="quarter" idx="11"/>
          </p:nvPr>
        </p:nvSpPr>
        <p:spPr>
          <a:xfrm>
            <a:off x="6048375" y="6492875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17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8BF609-070F-41FF-9405-0CC1504608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14F66E-7ADB-4C5B-A055-DD09051E8336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26CDFB-8A1C-4E12-B968-C0D6022901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599DD-ED8F-4B55-B4F2-FD7562ECAE7C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C64B48-93FE-4EB5-90CF-8C288353E6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603B60-D52E-4360-B51A-2C78B8DB6F11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55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F27DB9-2A85-44D1-AA87-46F7A1E366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kumimoji="1" lang="ja-JP" altLang="en-US"/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9" name="図形 14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" name="図形 15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" name="図形 16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" name="図形 17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6" name="図形 21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3" name="図形 28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4" name="図形 29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5" name="図形 30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6" name="図形 31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7" name="図形 32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8" name="図形 33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9" name="図形 34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0" name="図形 35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1" name="図形 36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2" name="図形 37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3" name="図形 38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4" name="図形 39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5" name="図形 40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6" name="図形 41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7" name="図形 42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8" name="図形 43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9" name="図形 44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0" name="図形 45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1" name="図形 46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2" name="図形 47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3" name="図形 48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4" name="図形 49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5" name="図形 50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6" name="図形 51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7" name="図形 52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8" name="図形 53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9" name="図形 54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0" name="図形 55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1" name="図形 56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2" name="図形 57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3" name="図形 58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4" name="図形 59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5" name="図形 60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6" name="図形 61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7" name="図形 62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8" name="図形 63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9" name="図形 64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0" name="図形 65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1" name="図形 66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2" name="図形 67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3" name="図形 68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4" name="図形 69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5" name="図形 70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6" name="図形 71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7" name="図形 72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8" name="図形 73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9" name="図形 74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0" name="図形 75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1" name="図形 76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2" name="図形 77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3" name="図形 78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4" name="図形 79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5" name="図形 80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6" name="図形 81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7" name="図形 82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8" name="図形 83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9" name="図形 84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0" name="図形 85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1" name="図形 86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2" name="図形 87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83" name="図形 6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ACAAA6-3A55-499D-97E7-DD0819921458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84" name="図形 7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5" name="図形 8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B1D963-AC92-4922-B6A3-0422F0619E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A1773-6C69-452A-AD84-C9248EA9EEEF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F35FCC-2F40-47B3-94B6-3FC533BF3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1AB28-60A3-4232-95E7-9567F88D39C2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3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DFA3C-CB4F-4481-B1F7-20DD3446E9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F0F4DB-DCEB-4385-8C6F-25D2F2852DCE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18F6F6-F03C-4263-B936-781EEB85D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altLang="ja-JP" noProof="0" smtClean="0"/>
              <a:t>Kliknutím na ikonu přidáte obrázek.</a:t>
            </a:r>
            <a:endParaRPr lang="ja-JP" altLang="en-US" noProof="0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5" name="図形 8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67E722-3F33-4E31-B4F5-1FBFEA41374A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6" name="図形 9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図形 10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EAF97A-E5CB-4CF8-BCE2-879C0D0E54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F96F76-0EEC-4530-81B0-80B390EBDF3C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07BDA2-CD9C-4C38-8B57-4585F49301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A15646-B220-4EFB-A656-AF009CB3A681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E392F6-784A-4F55-BA8B-3BE5ADB45D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E18755-4DB7-4DF6-B47B-ABC343E67B40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403CD-3D2D-4058-9EC4-40753F8AEA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ja-JP" altLang="en-US">
              <a:latin typeface="+mn-lt"/>
            </a:endParaRPr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725" y="1857375"/>
            <a:ext cx="8248650" cy="45005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lang="ja-JP" altLang="en-US" dirty="0" smtClean="0"/>
              <a:t>第 </a:t>
            </a:r>
            <a:r>
              <a:rPr lang="en-US" altLang="ja-JP" dirty="0" smtClean="0"/>
              <a:t>2 </a:t>
            </a:r>
            <a:r>
              <a:rPr lang="ja-JP" altLang="en-US" dirty="0" smtClean="0"/>
              <a:t>レベル</a:t>
            </a:r>
          </a:p>
          <a:p>
            <a:pPr lvl="2"/>
            <a:r>
              <a:rPr lang="ja-JP" altLang="en-US" dirty="0" smtClean="0"/>
              <a:t>第 </a:t>
            </a:r>
            <a:r>
              <a:rPr lang="en-US" altLang="ja-JP" dirty="0" smtClean="0"/>
              <a:t>3 </a:t>
            </a:r>
            <a:r>
              <a:rPr lang="ja-JP" altLang="en-US" dirty="0" smtClean="0"/>
              <a:t>レベル</a:t>
            </a:r>
          </a:p>
          <a:p>
            <a:pPr lvl="3"/>
            <a:r>
              <a:rPr lang="ja-JP" altLang="en-US" dirty="0" smtClean="0"/>
              <a:t>第 </a:t>
            </a:r>
            <a:r>
              <a:rPr lang="en-US" altLang="ja-JP" dirty="0" smtClean="0"/>
              <a:t>4 </a:t>
            </a:r>
            <a:r>
              <a:rPr lang="ja-JP" altLang="en-US" dirty="0" smtClean="0"/>
              <a:t>レベル</a:t>
            </a:r>
          </a:p>
          <a:p>
            <a:pPr lvl="4"/>
            <a:r>
              <a:rPr lang="ja-JP" altLang="en-US" dirty="0" smtClean="0"/>
              <a:t>第 </a:t>
            </a:r>
            <a:r>
              <a:rPr lang="en-US" altLang="ja-JP" dirty="0" smtClean="0"/>
              <a:t>5 </a:t>
            </a:r>
            <a:r>
              <a:rPr lang="ja-JP" altLang="en-US" dirty="0" smtClean="0"/>
              <a:t>レベル</a:t>
            </a:r>
          </a:p>
          <a:p>
            <a:pPr lvl="5"/>
            <a:r>
              <a:rPr lang="ja-JP" altLang="en-US" dirty="0" smtClean="0"/>
              <a:t>第</a:t>
            </a:r>
            <a:r>
              <a:rPr lang="en-US" altLang="ja-JP" dirty="0" smtClean="0"/>
              <a:t>6</a:t>
            </a:r>
            <a:r>
              <a:rPr lang="ja-JP" altLang="en-US" dirty="0" smtClean="0"/>
              <a:t>レベル</a:t>
            </a:r>
          </a:p>
          <a:p>
            <a:pPr lvl="6"/>
            <a:r>
              <a:rPr lang="ja-JP" altLang="en-US" dirty="0" smtClean="0"/>
              <a:t>第</a:t>
            </a:r>
            <a:r>
              <a:rPr lang="en-US" altLang="ja-JP" dirty="0" smtClean="0"/>
              <a:t>7</a:t>
            </a:r>
            <a:r>
              <a:rPr lang="ja-JP" altLang="en-US" dirty="0" smtClean="0"/>
              <a:t>レベル</a:t>
            </a:r>
          </a:p>
          <a:p>
            <a:pPr lvl="7"/>
            <a:r>
              <a:rPr lang="ja-JP" altLang="en-US" dirty="0" smtClean="0"/>
              <a:t>第</a:t>
            </a:r>
            <a:r>
              <a:rPr lang="en-US" altLang="ja-JP" dirty="0" smtClean="0"/>
              <a:t>8</a:t>
            </a:r>
            <a:r>
              <a:rPr lang="ja-JP" altLang="en-US" dirty="0" smtClean="0"/>
              <a:t>レベル</a:t>
            </a:r>
          </a:p>
          <a:p>
            <a:pPr lvl="8"/>
            <a:r>
              <a:rPr lang="ja-JP" altLang="en-US" dirty="0" smtClean="0"/>
              <a:t>第</a:t>
            </a:r>
            <a:r>
              <a:rPr lang="en-US" altLang="ja-JP" dirty="0" smtClean="0"/>
              <a:t>9</a:t>
            </a:r>
            <a:r>
              <a:rPr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88" y="6492875"/>
            <a:ext cx="1528762" cy="365125"/>
          </a:xfrm>
          <a:prstGeom prst="rect">
            <a:avLst/>
          </a:prstGeom>
        </p:spPr>
        <p:txBody>
          <a:bodyPr vert="horz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562FA588-6049-4A35-A4F1-93DBF937667A}" type="datetimeFigureOut">
              <a:rPr lang="cs-CZ"/>
              <a:pPr>
                <a:defRPr/>
              </a:pPr>
              <a:t>31.7.2012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375" y="6492875"/>
            <a:ext cx="2395538" cy="365125"/>
          </a:xfrm>
          <a:prstGeom prst="rect">
            <a:avLst/>
          </a:prstGeom>
        </p:spPr>
        <p:txBody>
          <a:bodyPr vert="horz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63" y="6492875"/>
            <a:ext cx="642937" cy="365125"/>
          </a:xfrm>
          <a:prstGeom prst="rect">
            <a:avLst/>
          </a:prstGeom>
        </p:spPr>
        <p:txBody>
          <a:bodyPr vert="horz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771B2D82-39C2-49CD-80A3-0CE19E0AD0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ja-JP" altLang="en-US" dirty="0" smtClean="0"/>
              <a:t>マスタ タイトルの書式設定</a:t>
            </a:r>
            <a:endParaRPr lang="ja-JP" altLang="en-US" dirty="0"/>
          </a:p>
        </p:txBody>
      </p:sp>
      <p:grpSp>
        <p:nvGrpSpPr>
          <p:cNvPr id="1034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3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5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3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7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1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9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3" y="139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7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39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1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5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3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3" y="152"/>
              <a:ext cx="381" cy="277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39"/>
              <a:ext cx="285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39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9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3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5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79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 dirty="0">
                <a:latin typeface="+mn-lt"/>
              </a:endParaRPr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1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7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7" y="600"/>
              <a:ext cx="47" cy="97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3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0" r:id="rId2"/>
    <p:sldLayoutId id="2147483822" r:id="rId3"/>
    <p:sldLayoutId id="2147483823" r:id="rId4"/>
    <p:sldLayoutId id="2147483824" r:id="rId5"/>
    <p:sldLayoutId id="2147483819" r:id="rId6"/>
    <p:sldLayoutId id="2147483818" r:id="rId7"/>
    <p:sldLayoutId id="2147483825" r:id="rId8"/>
    <p:sldLayoutId id="2147483826" r:id="rId9"/>
    <p:sldLayoutId id="2147483827" r:id="rId10"/>
    <p:sldLayoutId id="2147483828" r:id="rId11"/>
    <p:sldLayoutId id="2147483817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rgbClr val="3902CB"/>
        </a:buClr>
        <a:buSzPct val="55000"/>
        <a:buFont typeface="Wingdings" pitchFamily="2" charset="2"/>
        <a:buChar char="p"/>
        <a:defRPr kumimoji="1" sz="3200">
          <a:solidFill>
            <a:srgbClr val="20026F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0000"/>
        <a:buFont typeface="Wingdings" pitchFamily="2" charset="2"/>
        <a:buChar char="n"/>
        <a:defRPr kumimoji="1" sz="2800">
          <a:solidFill>
            <a:srgbClr val="20026F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rgbClr val="7532A8"/>
        </a:buClr>
        <a:buSzPct val="48000"/>
        <a:buFont typeface="Wingdings" pitchFamily="2" charset="2"/>
        <a:buChar char="n"/>
        <a:defRPr kumimoji="1" sz="2400">
          <a:solidFill>
            <a:srgbClr val="20026F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rgbClr val="F7A107"/>
        </a:buClr>
        <a:buSzPct val="45000"/>
        <a:buFont typeface="Wingdings" pitchFamily="2" charset="2"/>
        <a:buChar char="n"/>
        <a:defRPr kumimoji="1" sz="2000">
          <a:solidFill>
            <a:srgbClr val="20026F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rgbClr val="C86DCF"/>
        </a:buClr>
        <a:buSzPct val="40000"/>
        <a:buFont typeface="Wingdings" pitchFamily="2" charset="2"/>
        <a:buChar char="n"/>
        <a:defRPr kumimoji="1" sz="2000">
          <a:solidFill>
            <a:srgbClr val="20026F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5"/>
          <p:cNvPicPr>
            <a:picLocks noChangeAspect="1" noChangeArrowheads="1"/>
          </p:cNvPicPr>
          <p:nvPr/>
        </p:nvPicPr>
        <p:blipFill>
          <a:blip r:embed="rId2"/>
          <a:srcRect l="3369" t="9923" r="3369" b="10033"/>
          <a:stretch>
            <a:fillRect/>
          </a:stretch>
        </p:blipFill>
        <p:spPr bwMode="auto">
          <a:xfrm>
            <a:off x="2247900" y="333375"/>
            <a:ext cx="4824413" cy="9302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5362" name="Obdélník 3"/>
          <p:cNvSpPr>
            <a:spLocks noChangeArrowheads="1"/>
          </p:cNvSpPr>
          <p:nvPr/>
        </p:nvSpPr>
        <p:spPr bwMode="auto">
          <a:xfrm>
            <a:off x="611188" y="6237288"/>
            <a:ext cx="81375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  <p:sp>
        <p:nvSpPr>
          <p:cNvPr id="15363" name="Obdélník 4"/>
          <p:cNvSpPr>
            <a:spLocks noChangeArrowheads="1"/>
          </p:cNvSpPr>
          <p:nvPr/>
        </p:nvSpPr>
        <p:spPr bwMode="auto">
          <a:xfrm>
            <a:off x="3108325" y="1341438"/>
            <a:ext cx="2803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>
                <a:solidFill>
                  <a:srgbClr val="1E2051"/>
                </a:solidFill>
                <a:latin typeface="Calibri" pitchFamily="34" charset="0"/>
              </a:rPr>
              <a:t>VY_32_INOVACE_PŘBOT.08</a:t>
            </a:r>
          </a:p>
        </p:txBody>
      </p:sp>
      <p:sp>
        <p:nvSpPr>
          <p:cNvPr id="15364" name="Obdélník 5"/>
          <p:cNvSpPr>
            <a:spLocks noChangeArrowheads="1"/>
          </p:cNvSpPr>
          <p:nvPr/>
        </p:nvSpPr>
        <p:spPr bwMode="auto">
          <a:xfrm>
            <a:off x="2627313" y="2386013"/>
            <a:ext cx="4572000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Autor: Mgr. Jitka Žejdlíková</a:t>
            </a:r>
          </a:p>
          <a:p>
            <a:r>
              <a:rPr lang="cs-CZ" sz="2000" b="1">
                <a:latin typeface="Calibri" pitchFamily="34" charset="0"/>
              </a:rPr>
              <a:t>Datum vytvoření: leden 2012</a:t>
            </a:r>
          </a:p>
          <a:p>
            <a:r>
              <a:rPr lang="cs-CZ" sz="2000" b="1">
                <a:latin typeface="Calibri" pitchFamily="34" charset="0"/>
              </a:rPr>
              <a:t>Ročník: 7.</a:t>
            </a:r>
          </a:p>
          <a:p>
            <a:r>
              <a:rPr lang="cs-CZ" sz="2000" b="1">
                <a:latin typeface="Calibri" pitchFamily="34" charset="0"/>
              </a:rPr>
              <a:t>Vzdělávací oblast: Člověk a příroda</a:t>
            </a:r>
          </a:p>
          <a:p>
            <a:r>
              <a:rPr lang="cs-CZ" sz="2000" b="1">
                <a:latin typeface="Calibri" pitchFamily="34" charset="0"/>
              </a:rPr>
              <a:t>Vzdělávací obor: Přírodopis</a:t>
            </a:r>
          </a:p>
          <a:p>
            <a:r>
              <a:rPr lang="cs-CZ" sz="2000" b="1">
                <a:latin typeface="Calibri" pitchFamily="34" charset="0"/>
              </a:rPr>
              <a:t>Tematický okruh: Biologie rostlin</a:t>
            </a:r>
          </a:p>
          <a:p>
            <a:r>
              <a:rPr lang="cs-CZ" sz="2000" b="1">
                <a:latin typeface="Calibri" pitchFamily="34" charset="0"/>
              </a:rPr>
              <a:t>Téma: Nahosemenné rostliny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Nahosemenné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25" y="1857375"/>
            <a:ext cx="8248650" cy="4429125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rostliny, které mají semena bez oplodí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semena se nenacházejí v plodech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patří sem		</a:t>
            </a:r>
            <a:r>
              <a:rPr lang="cs-CZ" b="1" dirty="0" smtClean="0">
                <a:solidFill>
                  <a:srgbClr val="FF0000"/>
                </a:solidFill>
              </a:rPr>
              <a:t>jinany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			</a:t>
            </a:r>
            <a:r>
              <a:rPr lang="cs-CZ" b="1" dirty="0" smtClean="0">
                <a:solidFill>
                  <a:srgbClr val="FF0000"/>
                </a:solidFill>
              </a:rPr>
              <a:t>jehličnany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700338" y="4508500"/>
            <a:ext cx="143986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700338" y="4508500"/>
            <a:ext cx="1439862" cy="6492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Jinany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196975"/>
            <a:ext cx="8208963" cy="5089525"/>
          </a:xfrm>
        </p:spPr>
        <p:txBody>
          <a:bodyPr/>
          <a:lstStyle/>
          <a:p>
            <a:pPr marL="0" indent="0" algn="ctr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b="1" dirty="0">
                <a:solidFill>
                  <a:srgbClr val="FF0000"/>
                </a:solidFill>
              </a:rPr>
              <a:t>Jinan dvoulaločný </a:t>
            </a:r>
            <a:r>
              <a:rPr lang="cs-CZ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(Ginkgo </a:t>
            </a:r>
            <a:r>
              <a:rPr lang="cs-CZ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biloba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dvoudomý </a:t>
            </a: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opadavý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strom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vypadá jako listnatý strom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rostl na Zemi již v prvohorách 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před 300 milióny lety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používá se k výrobě léků 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(poruchy paměti, nedokrvení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končetin)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713626" y="1988840"/>
            <a:ext cx="3264515" cy="43477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17412" name="TextovéPole 3"/>
          <p:cNvSpPr txBox="1">
            <a:spLocks noChangeArrowheads="1"/>
          </p:cNvSpPr>
          <p:nvPr/>
        </p:nvSpPr>
        <p:spPr bwMode="auto">
          <a:xfrm>
            <a:off x="8172450" y="6453188"/>
            <a:ext cx="360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1.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794192">
            <a:off x="119063" y="330200"/>
            <a:ext cx="4795837" cy="3605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40113" y="3068638"/>
            <a:ext cx="5494337" cy="343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783138" y="836613"/>
            <a:ext cx="9620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2. - listy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253038" y="6507163"/>
            <a:ext cx="18700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3. – zralá semena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Jehličnany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6725" y="18573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největší vývoj nastal v druhohorách</a:t>
            </a:r>
          </a:p>
          <a:p>
            <a:r>
              <a:rPr lang="cs-CZ" smtClean="0"/>
              <a:t>tvoří nejpočetnější skupinu nahosemenných rostlin</a:t>
            </a:r>
          </a:p>
          <a:p>
            <a:r>
              <a:rPr lang="cs-CZ" smtClean="0"/>
              <a:t>mají stromový nebo keřový vzrůst</a:t>
            </a:r>
          </a:p>
          <a:p>
            <a:r>
              <a:rPr lang="cs-CZ" smtClean="0"/>
              <a:t>dobře odolávají chladu</a:t>
            </a:r>
          </a:p>
          <a:p>
            <a:r>
              <a:rPr lang="cs-CZ" smtClean="0"/>
              <a:t>mohou také shazovat jehličí</a:t>
            </a:r>
          </a:p>
          <a:p>
            <a:r>
              <a:rPr lang="cs-CZ" smtClean="0"/>
              <a:t>jsou zdrojem dřeva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88050" y="4500563"/>
            <a:ext cx="28575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ovéPole 3"/>
          <p:cNvSpPr txBox="1">
            <a:spLocks noChangeArrowheads="1"/>
          </p:cNvSpPr>
          <p:nvPr/>
        </p:nvSpPr>
        <p:spPr bwMode="auto">
          <a:xfrm>
            <a:off x="5724525" y="6524625"/>
            <a:ext cx="36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4.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70" y="175346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Smrk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 bwMode="auto">
          <a:xfrm>
            <a:off x="179388" y="3335338"/>
            <a:ext cx="4038600" cy="3786187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zelené, šedé nebo stříbrné jehlice</a:t>
            </a:r>
          </a:p>
          <a:p>
            <a:r>
              <a:rPr lang="cs-CZ" smtClean="0"/>
              <a:t>mělké kořeny</a:t>
            </a:r>
          </a:p>
          <a:p>
            <a:r>
              <a:rPr lang="cs-CZ" smtClean="0"/>
              <a:t>dřevo se používá ve stavebnictví</a:t>
            </a:r>
          </a:p>
          <a:p>
            <a:r>
              <a:rPr lang="cs-CZ" smtClean="0"/>
              <a:t>citlivý na znečištění</a:t>
            </a:r>
          </a:p>
        </p:txBody>
      </p:sp>
      <p:sp>
        <p:nvSpPr>
          <p:cNvPr id="20483" name="Zástupný symbol pro obsah 3"/>
          <p:cNvSpPr>
            <a:spLocks noGrp="1"/>
          </p:cNvSpPr>
          <p:nvPr>
            <p:ph sz="half" idx="2"/>
          </p:nvPr>
        </p:nvSpPr>
        <p:spPr bwMode="auto">
          <a:xfrm>
            <a:off x="4648200" y="1785938"/>
            <a:ext cx="4038600" cy="3786187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29588" y="2940050"/>
            <a:ext cx="852487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115888"/>
            <a:ext cx="2327275" cy="305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6" name="TextovéPole 5"/>
          <p:cNvSpPr txBox="1">
            <a:spLocks noChangeArrowheads="1"/>
          </p:cNvSpPr>
          <p:nvPr/>
        </p:nvSpPr>
        <p:spPr bwMode="auto">
          <a:xfrm>
            <a:off x="8620125" y="4797425"/>
            <a:ext cx="361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5.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51313" y="1111250"/>
            <a:ext cx="3590925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TextovéPole 6"/>
          <p:cNvSpPr txBox="1">
            <a:spLocks noChangeArrowheads="1"/>
          </p:cNvSpPr>
          <p:nvPr/>
        </p:nvSpPr>
        <p:spPr bwMode="auto">
          <a:xfrm>
            <a:off x="611188" y="742950"/>
            <a:ext cx="361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6.</a:t>
            </a:r>
          </a:p>
        </p:txBody>
      </p:sp>
      <p:sp>
        <p:nvSpPr>
          <p:cNvPr id="20489" name="TextovéPole 8"/>
          <p:cNvSpPr txBox="1">
            <a:spLocks noChangeArrowheads="1"/>
          </p:cNvSpPr>
          <p:nvPr/>
        </p:nvSpPr>
        <p:spPr bwMode="auto">
          <a:xfrm>
            <a:off x="4859338" y="6411913"/>
            <a:ext cx="361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7.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Borovice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85938"/>
            <a:ext cx="4038600" cy="3786187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strom i keř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dlouhé jehlice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roste v písčité půdě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velmi nenáročná na životní podmínky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1507" name="Zástupný symbol pro obsah 3"/>
          <p:cNvSpPr>
            <a:spLocks noGrp="1"/>
          </p:cNvSpPr>
          <p:nvPr>
            <p:ph sz="half" idx="2"/>
          </p:nvPr>
        </p:nvSpPr>
        <p:spPr bwMode="auto">
          <a:xfrm>
            <a:off x="4648200" y="1785938"/>
            <a:ext cx="4038600" cy="3786187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7175" y="3284538"/>
            <a:ext cx="4902200" cy="334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TextovéPole 4"/>
          <p:cNvSpPr txBox="1">
            <a:spLocks noChangeArrowheads="1"/>
          </p:cNvSpPr>
          <p:nvPr/>
        </p:nvSpPr>
        <p:spPr bwMode="auto">
          <a:xfrm>
            <a:off x="8532813" y="3573463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8.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4467225"/>
            <a:ext cx="3355975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5"/>
          <p:cNvSpPr txBox="1">
            <a:spLocks noChangeArrowheads="1"/>
          </p:cNvSpPr>
          <p:nvPr/>
        </p:nvSpPr>
        <p:spPr bwMode="auto">
          <a:xfrm>
            <a:off x="3059113" y="6381750"/>
            <a:ext cx="361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9.</a:t>
            </a: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78550" y="476250"/>
            <a:ext cx="2519363" cy="241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3" name="TextovéPole 6"/>
          <p:cNvSpPr txBox="1">
            <a:spLocks noChangeArrowheads="1"/>
          </p:cNvSpPr>
          <p:nvPr/>
        </p:nvSpPr>
        <p:spPr bwMode="auto">
          <a:xfrm>
            <a:off x="8243888" y="107950"/>
            <a:ext cx="4905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10.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			 Jedle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850" y="2924175"/>
            <a:ext cx="4038600" cy="3787775"/>
          </a:xfrm>
        </p:spPr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náš jediný původní druh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citlivá na znečištění ovzduší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jehlice jsou ploché, tmavě zelené, s dvěma bílými proužky na spodní straně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šišky jsou na větvi vzpřímené a rozpadají se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85938"/>
            <a:ext cx="4038600" cy="3786187"/>
          </a:xfrm>
        </p:spPr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588"/>
            <a:ext cx="1885950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TextovéPole 4"/>
          <p:cNvSpPr txBox="1">
            <a:spLocks noChangeArrowheads="1"/>
          </p:cNvSpPr>
          <p:nvPr/>
        </p:nvSpPr>
        <p:spPr bwMode="auto">
          <a:xfrm>
            <a:off x="539750" y="260350"/>
            <a:ext cx="488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11.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671513"/>
            <a:ext cx="3892550" cy="595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5"/>
          <p:cNvSpPr txBox="1">
            <a:spLocks noChangeArrowheads="1"/>
          </p:cNvSpPr>
          <p:nvPr/>
        </p:nvSpPr>
        <p:spPr bwMode="auto">
          <a:xfrm>
            <a:off x="8604250" y="981075"/>
            <a:ext cx="488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12.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		   Modřín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 bwMode="auto">
          <a:xfrm>
            <a:off x="395288" y="2924175"/>
            <a:ext cx="4038600" cy="378777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na jaře rostou světle zelené jehlice, které na podzim opadávají</a:t>
            </a:r>
          </a:p>
          <a:p>
            <a:r>
              <a:rPr lang="cs-CZ" smtClean="0"/>
              <a:t>má velmi kvalitní dřevo – používá se v nábytkářství</a:t>
            </a:r>
          </a:p>
        </p:txBody>
      </p:sp>
      <p:sp>
        <p:nvSpPr>
          <p:cNvPr id="23555" name="Zástupný symbol pro obsah 3"/>
          <p:cNvSpPr>
            <a:spLocks noGrp="1"/>
          </p:cNvSpPr>
          <p:nvPr>
            <p:ph sz="half" idx="2"/>
          </p:nvPr>
        </p:nvSpPr>
        <p:spPr bwMode="auto">
          <a:xfrm>
            <a:off x="4648200" y="1785938"/>
            <a:ext cx="4038600" cy="3786187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549275"/>
            <a:ext cx="3963987" cy="594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7" name="TextovéPole 4"/>
          <p:cNvSpPr txBox="1">
            <a:spLocks noChangeArrowheads="1"/>
          </p:cNvSpPr>
          <p:nvPr/>
        </p:nvSpPr>
        <p:spPr bwMode="auto">
          <a:xfrm>
            <a:off x="8316913" y="404813"/>
            <a:ext cx="488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13.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588963"/>
            <a:ext cx="2095500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5"/>
          <p:cNvSpPr txBox="1">
            <a:spLocks noChangeArrowheads="1"/>
          </p:cNvSpPr>
          <p:nvPr/>
        </p:nvSpPr>
        <p:spPr bwMode="auto">
          <a:xfrm>
            <a:off x="539750" y="260350"/>
            <a:ext cx="488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14.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233" y="22995"/>
            <a:ext cx="8229600" cy="1143000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				  Tis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 bwMode="auto">
          <a:xfrm>
            <a:off x="107950" y="219075"/>
            <a:ext cx="4243388" cy="3786188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strom nebo keř</a:t>
            </a:r>
          </a:p>
          <a:p>
            <a:r>
              <a:rPr lang="cs-CZ" smtClean="0"/>
              <a:t>nejčastěji vysazován v parcích</a:t>
            </a:r>
          </a:p>
          <a:p>
            <a:r>
              <a:rPr lang="cs-CZ" smtClean="0"/>
              <a:t>semena má uložena v červeném obalu – </a:t>
            </a:r>
            <a:r>
              <a:rPr lang="cs-CZ" smtClean="0">
                <a:solidFill>
                  <a:srgbClr val="FF0000"/>
                </a:solidFill>
              </a:rPr>
              <a:t>míšku</a:t>
            </a:r>
          </a:p>
          <a:p>
            <a:r>
              <a:rPr lang="cs-CZ" smtClean="0"/>
              <a:t>je velmi jedovatý, jen </a:t>
            </a:r>
            <a:r>
              <a:rPr lang="cs-CZ" smtClean="0">
                <a:solidFill>
                  <a:srgbClr val="FF0000"/>
                </a:solidFill>
              </a:rPr>
              <a:t>míšek </a:t>
            </a:r>
            <a:r>
              <a:rPr lang="cs-CZ" smtClean="0"/>
              <a:t>není</a:t>
            </a:r>
          </a:p>
          <a:p>
            <a:endParaRPr lang="cs-CZ" smtClean="0"/>
          </a:p>
        </p:txBody>
      </p:sp>
      <p:sp>
        <p:nvSpPr>
          <p:cNvPr id="24579" name="Zástupný symbol pro obsah 3"/>
          <p:cNvSpPr>
            <a:spLocks noGrp="1"/>
          </p:cNvSpPr>
          <p:nvPr>
            <p:ph sz="half" idx="2"/>
          </p:nvPr>
        </p:nvSpPr>
        <p:spPr bwMode="auto">
          <a:xfrm>
            <a:off x="4648200" y="1785938"/>
            <a:ext cx="4038600" cy="3786187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4580" name="TextovéPole 4"/>
          <p:cNvSpPr txBox="1">
            <a:spLocks noChangeArrowheads="1"/>
          </p:cNvSpPr>
          <p:nvPr/>
        </p:nvSpPr>
        <p:spPr bwMode="auto">
          <a:xfrm>
            <a:off x="107950" y="6453188"/>
            <a:ext cx="488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15.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9900" y="3646488"/>
            <a:ext cx="3448050" cy="299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nice se šipkou 9"/>
          <p:cNvCxnSpPr/>
          <p:nvPr/>
        </p:nvCxnSpPr>
        <p:spPr>
          <a:xfrm flipH="1">
            <a:off x="1619250" y="2565400"/>
            <a:ext cx="2016125" cy="180022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41863" y="1054100"/>
            <a:ext cx="4022725" cy="536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4" name="TextovéPole 11"/>
          <p:cNvSpPr txBox="1">
            <a:spLocks noChangeArrowheads="1"/>
          </p:cNvSpPr>
          <p:nvPr/>
        </p:nvSpPr>
        <p:spPr bwMode="auto">
          <a:xfrm>
            <a:off x="8243888" y="692150"/>
            <a:ext cx="4905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16.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729" y="4379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Jalovec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388" y="3038475"/>
            <a:ext cx="4038600" cy="3786188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má různý vzhled – plazivý, keř, stromek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velmi pichlavé jehlice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malé modré dužnaté samičí šištice –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jalovčinky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– přísada do koření nebo alkoholických nápojů (borovička)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85938"/>
            <a:ext cx="4038600" cy="3786187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1009650"/>
            <a:ext cx="34194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TextovéPole 4"/>
          <p:cNvSpPr txBox="1">
            <a:spLocks noChangeArrowheads="1"/>
          </p:cNvSpPr>
          <p:nvPr/>
        </p:nvSpPr>
        <p:spPr bwMode="auto">
          <a:xfrm>
            <a:off x="7956550" y="692150"/>
            <a:ext cx="488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17.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404813"/>
            <a:ext cx="3208338" cy="240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7" name="TextovéPole 5"/>
          <p:cNvSpPr txBox="1">
            <a:spLocks noChangeArrowheads="1"/>
          </p:cNvSpPr>
          <p:nvPr/>
        </p:nvSpPr>
        <p:spPr bwMode="auto">
          <a:xfrm>
            <a:off x="611188" y="260350"/>
            <a:ext cx="488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18.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2484438" y="4005263"/>
            <a:ext cx="2951162" cy="1295400"/>
          </a:xfrm>
          <a:prstGeom prst="straightConnector1">
            <a:avLst/>
          </a:prstGeom>
          <a:ln w="3810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26626" name="Zástupný symbol pro obsah 4"/>
          <p:cNvSpPr>
            <a:spLocks noGrp="1"/>
          </p:cNvSpPr>
          <p:nvPr>
            <p:ph idx="1"/>
          </p:nvPr>
        </p:nvSpPr>
        <p:spPr bwMode="auto">
          <a:xfrm>
            <a:off x="466725" y="765175"/>
            <a:ext cx="8248650" cy="55213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Poznej tyto stromy a keře</a:t>
            </a:r>
          </a:p>
        </p:txBody>
      </p:sp>
      <p:sp>
        <p:nvSpPr>
          <p:cNvPr id="26627" name="TextovéPole 5"/>
          <p:cNvSpPr txBox="1">
            <a:spLocks noChangeArrowheads="1"/>
          </p:cNvSpPr>
          <p:nvPr/>
        </p:nvSpPr>
        <p:spPr bwMode="auto">
          <a:xfrm>
            <a:off x="193675" y="6083300"/>
            <a:ext cx="488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19.</a:t>
            </a:r>
          </a:p>
        </p:txBody>
      </p:sp>
      <p:sp>
        <p:nvSpPr>
          <p:cNvPr id="26628" name="TextovéPole 6"/>
          <p:cNvSpPr txBox="1">
            <a:spLocks noChangeArrowheads="1"/>
          </p:cNvSpPr>
          <p:nvPr/>
        </p:nvSpPr>
        <p:spPr bwMode="auto">
          <a:xfrm>
            <a:off x="8243888" y="6453188"/>
            <a:ext cx="4905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20.</a:t>
            </a:r>
          </a:p>
        </p:txBody>
      </p:sp>
      <p:sp>
        <p:nvSpPr>
          <p:cNvPr id="26629" name="TextovéPole 7"/>
          <p:cNvSpPr txBox="1">
            <a:spLocks noChangeArrowheads="1"/>
          </p:cNvSpPr>
          <p:nvPr/>
        </p:nvSpPr>
        <p:spPr bwMode="auto">
          <a:xfrm>
            <a:off x="682625" y="2205038"/>
            <a:ext cx="2087563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mbria" pitchFamily="18" charset="0"/>
              </a:rPr>
              <a:t>Jalovec</a:t>
            </a:r>
          </a:p>
          <a:p>
            <a:r>
              <a:rPr lang="cs-CZ" sz="4000">
                <a:latin typeface="Cambria" pitchFamily="18" charset="0"/>
              </a:rPr>
              <a:t>obecný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3675" y="1773238"/>
            <a:ext cx="3178175" cy="407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1" name="TextovéPole 9"/>
          <p:cNvSpPr txBox="1">
            <a:spLocks noChangeArrowheads="1"/>
          </p:cNvSpPr>
          <p:nvPr/>
        </p:nvSpPr>
        <p:spPr bwMode="auto">
          <a:xfrm>
            <a:off x="5076825" y="4249738"/>
            <a:ext cx="33067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mbria" pitchFamily="18" charset="0"/>
              </a:rPr>
              <a:t>Jedle bělokorá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79838" y="2814638"/>
            <a:ext cx="5178425" cy="357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3"/>
          <p:cNvSpPr txBox="1">
            <a:spLocks noChangeArrowheads="1"/>
          </p:cNvSpPr>
          <p:nvPr/>
        </p:nvSpPr>
        <p:spPr bwMode="auto">
          <a:xfrm>
            <a:off x="250825" y="4149725"/>
            <a:ext cx="4905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21.</a:t>
            </a:r>
          </a:p>
        </p:txBody>
      </p:sp>
      <p:sp>
        <p:nvSpPr>
          <p:cNvPr id="27650" name="TextovéPole 4"/>
          <p:cNvSpPr txBox="1">
            <a:spLocks noChangeArrowheads="1"/>
          </p:cNvSpPr>
          <p:nvPr/>
        </p:nvSpPr>
        <p:spPr bwMode="auto">
          <a:xfrm>
            <a:off x="8388350" y="2133600"/>
            <a:ext cx="488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mbria" pitchFamily="18" charset="0"/>
              </a:rPr>
              <a:t>22.</a:t>
            </a:r>
          </a:p>
        </p:txBody>
      </p:sp>
      <p:sp>
        <p:nvSpPr>
          <p:cNvPr id="27651" name="TextovéPole 5"/>
          <p:cNvSpPr txBox="1">
            <a:spLocks noChangeArrowheads="1"/>
          </p:cNvSpPr>
          <p:nvPr/>
        </p:nvSpPr>
        <p:spPr bwMode="auto">
          <a:xfrm>
            <a:off x="1331913" y="1412875"/>
            <a:ext cx="13096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mbria" pitchFamily="18" charset="0"/>
              </a:rPr>
              <a:t>smrk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 l="12601" t="12923" r="9892" b="6491"/>
          <a:stretch>
            <a:fillRect/>
          </a:stretch>
        </p:blipFill>
        <p:spPr bwMode="auto">
          <a:xfrm>
            <a:off x="250825" y="333375"/>
            <a:ext cx="4619625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3" name="TextovéPole 6"/>
          <p:cNvSpPr txBox="1">
            <a:spLocks noChangeArrowheads="1"/>
          </p:cNvSpPr>
          <p:nvPr/>
        </p:nvSpPr>
        <p:spPr bwMode="auto">
          <a:xfrm>
            <a:off x="6227763" y="4652963"/>
            <a:ext cx="20843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mbria" pitchFamily="18" charset="0"/>
              </a:rPr>
              <a:t>borovice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6225" y="2578100"/>
            <a:ext cx="3497263" cy="414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25" y="908050"/>
            <a:ext cx="8248650" cy="5378450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1. [cit. 2012-01-1]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autor 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Adrian.benko</a:t>
            </a:r>
            <a:r>
              <a:rPr lang="cs-CZ" sz="1400" dirty="0" err="1" smtClean="0">
                <a:solidFill>
                  <a:schemeClr val="bg2">
                    <a:lumMod val="25000"/>
                  </a:schemeClr>
                </a:solidFill>
              </a:rPr>
              <a:t>Dostupný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http://cs.wikipedia.org/wiki/Soubor:Ginkgo_biloba_in_Lucenec7.jpg</a:t>
            </a:r>
            <a:endParaRPr lang="cs-CZ" sz="1400" dirty="0" smtClean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2.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Reinhard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Kraasch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http://cs.wikipedia.org/wiki/Soubor:Gingko-Blaetter.jpg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3.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Kurt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Stüber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http://cs.wikipedia.org/wiki/Soubor:Gingko_biloba3.jpg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4.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 neuveden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http://cs.wikipedia.org/wiki/Soubor:Egeved.JPG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5.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Nova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http://cs.wikipedia.org/wiki/Soubor:Picea_abies_cone.jpg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6.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Franz Eugen Köhler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http://cs.wikipedia.org/wiki/Soubor:Koeh-105.jpg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7.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 </a:t>
            </a:r>
            <a:r>
              <a:rPr lang="cs-CZ" sz="1400" dirty="0" err="1" smtClean="0">
                <a:solidFill>
                  <a:schemeClr val="bg2">
                    <a:lumMod val="25000"/>
                  </a:schemeClr>
                </a:solidFill>
              </a:rPr>
              <a:t>Prazak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http://cs.wikipedia.org/wiki/Soubor:Picea_abies.JPG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8.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 </a:t>
            </a:r>
            <a:r>
              <a:rPr lang="cs-CZ" sz="1400" dirty="0" err="1" smtClean="0">
                <a:solidFill>
                  <a:schemeClr val="bg2">
                    <a:lumMod val="25000"/>
                  </a:schemeClr>
                </a:solidFill>
              </a:rPr>
              <a:t>tonreq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http://cs.wikipedia.org/wiki/Soubor:Tough_tree.jpg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9.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USDA-NRCS PLANTS Database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http://cs.wikipedia.org/wiki/Soubor:Pinus_mugo_plant.jpg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10.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John </a:t>
            </a:r>
            <a:r>
              <a:rPr lang="cs-CZ" sz="1400" dirty="0" err="1" smtClean="0">
                <a:solidFill>
                  <a:schemeClr val="bg2">
                    <a:lumMod val="25000"/>
                  </a:schemeClr>
                </a:solidFill>
              </a:rPr>
              <a:t>Haslam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http://cs.wikipedia.org/wiki/Soubor:Pine_cones_-_Scots_Pine.jpg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11.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Prof. Dr. Otto Wilhelm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Thomé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http://cs.wikipedia.org/wiki/Soubor:Illustration_Abies_alba0.jpg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12.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Crusier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http://cs.wikipedia.org/wiki/Soubor:Abies_sibirica_HDR.jpg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endParaRPr lang="cs-CZ" sz="1400" dirty="0" smtClean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Použité obrázky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25" y="1052513"/>
            <a:ext cx="8248650" cy="5233987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13. [cit. 2012-01-1] autor  </a:t>
            </a:r>
            <a:r>
              <a:rPr lang="cs-CZ" sz="1400" dirty="0" err="1" smtClean="0">
                <a:solidFill>
                  <a:schemeClr val="bg2">
                    <a:lumMod val="25000"/>
                  </a:schemeClr>
                </a:solidFill>
              </a:rPr>
              <a:t>Prazak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http://cs.wikipedia.org/wiki/Soubor:Larix_decidua_Winter.jpg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14. [cit. 2012-01-1] autor  </a:t>
            </a:r>
            <a:r>
              <a:rPr lang="cs-CZ" sz="1400" dirty="0" err="1" smtClean="0">
                <a:solidFill>
                  <a:schemeClr val="bg2">
                    <a:lumMod val="25000"/>
                  </a:schemeClr>
                </a:solidFill>
              </a:rPr>
              <a:t>Prazak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http://cs.wikipedia.org/wiki/Soubor:Pok%C3%A1cen%C3%BD_mod%C5%99%C3%ADn_opadav%C3%BD_.JPG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15. [cit. 2012-01-1] autor  neuveden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http://cs.wikipedia.org/wiki/Soubor:TXbaccata.jpg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16.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 neuveden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http://cs.wikipedia.org/wiki/Soubor:Taxus_bacata01.jpg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17.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Prof. Dr. Otto Wilhelm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Thomé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http://cs.wikipedia.org/wiki/Soubor:Illustration_Juniperus_communis0.jpg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18.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[cit. 2012-01-1] autor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Waldgärtner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http://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cs.wikipedia.org/wiki/Soubor:Wachholder-Waldgaertner.jpg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19. [cit. 2012-01-1] autor </a:t>
            </a:r>
            <a:r>
              <a:rPr lang="it-IT" sz="1400" dirty="0">
                <a:solidFill>
                  <a:schemeClr val="bg2">
                    <a:lumMod val="25000"/>
                  </a:schemeClr>
                </a:solidFill>
              </a:rPr>
              <a:t>Piero </a:t>
            </a:r>
            <a:r>
              <a:rPr lang="it-IT" sz="1400" dirty="0" smtClean="0">
                <a:solidFill>
                  <a:schemeClr val="bg2">
                    <a:lumMod val="25000"/>
                  </a:schemeClr>
                </a:solidFill>
              </a:rPr>
              <a:t>Amorat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i,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http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://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cs.wikipedia.org/wiki/Soubor:Juniperus_communis_communis_Italy.jpg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20. [cit. 2012-01-1] autor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Daniel </a:t>
            </a:r>
            <a:r>
              <a:rPr lang="cs-CZ" sz="1400" dirty="0" err="1" smtClean="0">
                <a:solidFill>
                  <a:schemeClr val="bg2">
                    <a:lumMod val="25000"/>
                  </a:schemeClr>
                </a:solidFill>
              </a:rPr>
              <a:t>MilaczewskiDostupný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http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://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cs.wikipedia.org/wiki/Soubor:Abies_alba_01.jpg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21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. [cit. 2012-01-1] autor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Kyloe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Woods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http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://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cs.wikipedia.org/wiki/Soubor:Picea_mariana_cones.jpg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22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. [cit. 2012-01-1] autor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Waldgärtner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Dostupný </a:t>
            </a:r>
            <a:r>
              <a:rPr lang="en-US" sz="1400" dirty="0">
                <a:solidFill>
                  <a:schemeClr val="bg2">
                    <a:lumMod val="25000"/>
                  </a:schemeClr>
                </a:solidFill>
              </a:rPr>
              <a:t>pod </a:t>
            </a:r>
            <a:r>
              <a:rPr lang="en-US" sz="1400" dirty="0" err="1">
                <a:solidFill>
                  <a:schemeClr val="bg2">
                    <a:lumMod val="25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Commons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 na www: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http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://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commons.wikimedia.org/wiki/File:Pinus_nigra_cone.jpg?uselang=cs</a:t>
            </a:r>
          </a:p>
          <a:p>
            <a:pPr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endParaRPr lang="cs-CZ" sz="1400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6725" y="18573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>
                <a:latin typeface="Calibri" pitchFamily="34" charset="0"/>
              </a:rPr>
              <a:t>Prezentace k přírodopisnému učivu o nahosemenných rostlinách. Je možné ji použít při výkladu látky, při shrnutí a opakování.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226</TotalTime>
  <Words>629</Words>
  <Application>Microsoft Office PowerPoint</Application>
  <PresentationFormat>Předvádění na obrazovce (4:3)</PresentationFormat>
  <Paragraphs>102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16</vt:i4>
      </vt:variant>
    </vt:vector>
  </HeadingPairs>
  <TitlesOfParts>
    <vt:vector size="33" baseType="lpstr">
      <vt:lpstr>Cambria</vt:lpstr>
      <vt:lpstr>Arial</vt:lpstr>
      <vt:lpstr>Constantia</vt:lpstr>
      <vt:lpstr>Wingdings</vt:lpstr>
      <vt:lpstr>Calibri</vt:lpstr>
      <vt:lpstr>ＭＳ 明朝</vt:lpstr>
      <vt:lpstr>ＭＳ Ｐゴシック</vt:lpstr>
      <vt:lpstr>Wingdings 2</vt:lpstr>
      <vt:lpstr>Brooklet</vt:lpstr>
      <vt:lpstr>Brooklet</vt:lpstr>
      <vt:lpstr>Brooklet</vt:lpstr>
      <vt:lpstr>Brooklet</vt:lpstr>
      <vt:lpstr>Brooklet</vt:lpstr>
      <vt:lpstr>Brooklet</vt:lpstr>
      <vt:lpstr>Brooklet</vt:lpstr>
      <vt:lpstr>Brooklet</vt:lpstr>
      <vt:lpstr>Brooklet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Maminka</cp:lastModifiedBy>
  <cp:revision>32</cp:revision>
  <dcterms:created xsi:type="dcterms:W3CDTF">2011-11-07T20:36:47Z</dcterms:created>
  <dcterms:modified xsi:type="dcterms:W3CDTF">2012-07-31T16:17:00Z</dcterms:modified>
</cp:coreProperties>
</file>