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notesMasterIdLst>
    <p:notesMasterId r:id="rId23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0" r:id="rId13"/>
    <p:sldId id="272" r:id="rId14"/>
    <p:sldId id="274" r:id="rId15"/>
    <p:sldId id="275" r:id="rId16"/>
    <p:sldId id="276" r:id="rId17"/>
    <p:sldId id="277" r:id="rId18"/>
    <p:sldId id="278" r:id="rId19"/>
    <p:sldId id="257" r:id="rId20"/>
    <p:sldId id="271" r:id="rId21"/>
    <p:sldId id="273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6600"/>
    <a:srgbClr val="006600"/>
    <a:srgbClr val="00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434" y="3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75A6C3-47BB-4E6A-AB7F-60D7C775091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E1111A-C66A-42E8-9A76-DD689DF30A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4551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3.5.2012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820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6237312"/>
            <a:ext cx="813690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</a:t>
            </a:r>
            <a:r>
              <a:rPr lang="cs-CZ" dirty="0" smtClean="0">
                <a:latin typeface="Calibri" pitchFamily="34" charset="0"/>
              </a:rPr>
              <a:t>Jitka Žejdlíková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108298" y="1340768"/>
            <a:ext cx="2803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smtClean="0">
                <a:solidFill>
                  <a:srgbClr val="1E2051"/>
                </a:solidFill>
                <a:latin typeface="Calibri" pitchFamily="34" charset="0"/>
              </a:rPr>
              <a:t>VY_32_INOVACE_PŘBOT.16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27784" y="2385401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latin typeface="Calibri" pitchFamily="34" charset="0"/>
              </a:rPr>
              <a:t>Autor: Mgr. Jitka Žejdlíková</a:t>
            </a:r>
          </a:p>
          <a:p>
            <a:r>
              <a:rPr lang="cs-CZ" sz="2000" b="1" dirty="0">
                <a:latin typeface="Calibri" pitchFamily="34" charset="0"/>
              </a:rPr>
              <a:t>Datum vytvoření: </a:t>
            </a:r>
            <a:r>
              <a:rPr lang="cs-CZ" sz="2000" b="1" dirty="0" smtClean="0">
                <a:latin typeface="Calibri" pitchFamily="34" charset="0"/>
              </a:rPr>
              <a:t>leden 2012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Ročník: </a:t>
            </a:r>
            <a:r>
              <a:rPr lang="cs-CZ" sz="2000" b="1" dirty="0" smtClean="0">
                <a:latin typeface="Calibri" pitchFamily="34" charset="0"/>
              </a:rPr>
              <a:t>7.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sz="2000" b="1" dirty="0">
                <a:latin typeface="Calibri" pitchFamily="34" charset="0"/>
              </a:rPr>
              <a:t>Vzdělávací obor: Přírodopis</a:t>
            </a:r>
          </a:p>
          <a:p>
            <a:r>
              <a:rPr lang="cs-CZ" sz="2000" b="1" dirty="0">
                <a:latin typeface="Calibri" pitchFamily="34" charset="0"/>
              </a:rPr>
              <a:t>Tematický okruh: Biologie </a:t>
            </a:r>
            <a:r>
              <a:rPr lang="cs-CZ" sz="2000" b="1" dirty="0" smtClean="0">
                <a:latin typeface="Calibri" pitchFamily="34" charset="0"/>
              </a:rPr>
              <a:t>rostlin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</a:t>
            </a:r>
            <a:r>
              <a:rPr lang="cs-CZ" sz="2000" b="1" dirty="0" smtClean="0">
                <a:latin typeface="Calibri" pitchFamily="34" charset="0"/>
              </a:rPr>
              <a:t>: Hvězdnicovité</a:t>
            </a:r>
            <a:endParaRPr lang="cs-CZ" sz="20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951" y="188640"/>
            <a:ext cx="6696744" cy="7011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523" y="154"/>
            <a:ext cx="8229600" cy="1143000"/>
          </a:xfrm>
        </p:spPr>
        <p:txBody>
          <a:bodyPr/>
          <a:lstStyle/>
          <a:p>
            <a:r>
              <a:rPr lang="cs-CZ" b="1" dirty="0" smtClean="0"/>
              <a:t>Hvězdnicovité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3650" y="3645024"/>
            <a:ext cx="8248708" cy="4429151"/>
          </a:xfrm>
        </p:spPr>
        <p:txBody>
          <a:bodyPr/>
          <a:lstStyle/>
          <a:p>
            <a:r>
              <a:rPr lang="cs-CZ" b="1" dirty="0" smtClean="0">
                <a:solidFill>
                  <a:srgbClr val="FF00FF"/>
                </a:solidFill>
              </a:rPr>
              <a:t>nápadně barevně kvetoucí rostliny</a:t>
            </a:r>
          </a:p>
          <a:p>
            <a:r>
              <a:rPr lang="cs-CZ" b="1" dirty="0" smtClean="0">
                <a:solidFill>
                  <a:srgbClr val="FF00FF"/>
                </a:solidFill>
              </a:rPr>
              <a:t>patří mezi často využívané rostliny v lékařství</a:t>
            </a:r>
          </a:p>
          <a:p>
            <a:r>
              <a:rPr lang="cs-CZ" b="1" dirty="0" smtClean="0">
                <a:solidFill>
                  <a:srgbClr val="FF00FF"/>
                </a:solidFill>
              </a:rPr>
              <a:t>okrasné druhy jsou pěstovány v zahradách</a:t>
            </a:r>
            <a:endParaRPr lang="cs-CZ" b="1" dirty="0">
              <a:solidFill>
                <a:srgbClr val="FF00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388424" y="659735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724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5536" y="154"/>
            <a:ext cx="8229600" cy="1143000"/>
          </a:xfrm>
        </p:spPr>
        <p:txBody>
          <a:bodyPr/>
          <a:lstStyle/>
          <a:p>
            <a:r>
              <a:rPr lang="cs-CZ" dirty="0" smtClean="0"/>
              <a:t>Stavba květu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965" y="1124744"/>
            <a:ext cx="680449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Jazykovité květy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	-nemají tyčinky ani pestíky</a:t>
            </a: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		-lákají hmyz</a:t>
            </a:r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9198" y="5877272"/>
            <a:ext cx="659590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Trubkovité květy	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- mají tyčinky a pestíky</a:t>
            </a:r>
          </a:p>
          <a:p>
            <a:r>
              <a:rPr lang="cs-CZ" sz="2800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		 - stanou se z nich plody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9977" y="2204864"/>
            <a:ext cx="4962128" cy="354171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1835696" y="1628800"/>
            <a:ext cx="2088232" cy="1800200"/>
          </a:xfrm>
          <a:prstGeom prst="straightConnector1">
            <a:avLst/>
          </a:prstGeom>
          <a:ln w="3810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2059977" y="3861048"/>
            <a:ext cx="2481064" cy="2088232"/>
          </a:xfrm>
          <a:prstGeom prst="straightConnector1">
            <a:avLst/>
          </a:prstGeom>
          <a:ln w="3810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654110" y="5289825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993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8637" y="188640"/>
            <a:ext cx="8229600" cy="1143000"/>
          </a:xfrm>
        </p:spPr>
        <p:txBody>
          <a:bodyPr/>
          <a:lstStyle/>
          <a:p>
            <a:r>
              <a:rPr lang="cs-CZ" dirty="0" smtClean="0"/>
              <a:t>Květenství - úbor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303" y="2060848"/>
            <a:ext cx="7620000" cy="3533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956376" y="522920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7303" y="1268760"/>
            <a:ext cx="24812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jazykovité květy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1268988"/>
            <a:ext cx="26030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trubkovité</a:t>
            </a:r>
            <a:r>
              <a:rPr lang="cs-CZ" sz="2800" dirty="0" smtClean="0"/>
              <a:t> květy</a:t>
            </a:r>
            <a:endParaRPr lang="cs-CZ" sz="2800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1043608" y="1791980"/>
            <a:ext cx="576064" cy="7729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619672" y="1791980"/>
            <a:ext cx="576064" cy="9169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619672" y="1791980"/>
            <a:ext cx="1368152" cy="9169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796136" y="1791980"/>
            <a:ext cx="504056" cy="12049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6300192" y="1791980"/>
            <a:ext cx="288032" cy="120497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300192" y="1791980"/>
            <a:ext cx="1080120" cy="916940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516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02" t="9320" r="25715" b="15857"/>
          <a:stretch/>
        </p:blipFill>
        <p:spPr bwMode="auto">
          <a:xfrm>
            <a:off x="251520" y="188640"/>
            <a:ext cx="4210987" cy="455467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416407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62" t="1" r="12550" b="50880"/>
          <a:stretch/>
        </p:blipFill>
        <p:spPr bwMode="auto">
          <a:xfrm>
            <a:off x="4860032" y="2348880"/>
            <a:ext cx="4055059" cy="41946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32440" y="623731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620688"/>
            <a:ext cx="25732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Calibri" pitchFamily="34" charset="0"/>
                <a:cs typeface="Calibri" pitchFamily="34" charset="0"/>
              </a:rPr>
              <a:t>jazykovité květy</a:t>
            </a:r>
            <a:endParaRPr lang="cs-CZ" sz="2800" b="1" dirty="0">
              <a:solidFill>
                <a:schemeClr val="tx1">
                  <a:lumMod val="50000"/>
                  <a:lumOff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66022" y="1460481"/>
            <a:ext cx="2631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trubkovité</a:t>
            </a:r>
            <a:r>
              <a:rPr lang="cs-CZ" sz="2800" b="1" dirty="0" smtClean="0">
                <a:solidFill>
                  <a:srgbClr val="FFC0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b="1" dirty="0" smtClean="0">
                <a:solidFill>
                  <a:srgbClr val="FF6600"/>
                </a:solidFill>
                <a:latin typeface="Calibri" pitchFamily="34" charset="0"/>
                <a:cs typeface="Calibri" pitchFamily="34" charset="0"/>
              </a:rPr>
              <a:t>květy</a:t>
            </a:r>
            <a:endParaRPr lang="cs-CZ" sz="2800" b="1" dirty="0">
              <a:solidFill>
                <a:srgbClr val="FF66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6034" y="5550412"/>
            <a:ext cx="31034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zákrov</a:t>
            </a:r>
            <a:r>
              <a:rPr lang="cs-CZ" sz="2800" dirty="0" smtClean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chrání květ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10" name="Přímá spojnice se šipkou 9"/>
          <p:cNvCxnSpPr>
            <a:stCxn id="7" idx="1"/>
          </p:cNvCxnSpPr>
          <p:nvPr/>
        </p:nvCxnSpPr>
        <p:spPr>
          <a:xfrm flipH="1">
            <a:off x="3203848" y="882298"/>
            <a:ext cx="2232248" cy="57818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7" idx="1"/>
          </p:cNvCxnSpPr>
          <p:nvPr/>
        </p:nvCxnSpPr>
        <p:spPr>
          <a:xfrm>
            <a:off x="5436096" y="882298"/>
            <a:ext cx="504056" cy="2906742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1" idx="2"/>
          </p:cNvCxnSpPr>
          <p:nvPr/>
        </p:nvCxnSpPr>
        <p:spPr>
          <a:xfrm flipH="1">
            <a:off x="6887562" y="1983701"/>
            <a:ext cx="594430" cy="2021363"/>
          </a:xfrm>
          <a:prstGeom prst="straightConnector1">
            <a:avLst/>
          </a:prstGeom>
          <a:ln w="38100">
            <a:solidFill>
              <a:srgbClr val="FF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187624" y="3212976"/>
            <a:ext cx="1296144" cy="2337436"/>
          </a:xfrm>
          <a:prstGeom prst="straightConnector1">
            <a:avLst/>
          </a:prstGeom>
          <a:ln w="38100">
            <a:solidFill>
              <a:srgbClr val="00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187624" y="4533402"/>
            <a:ext cx="5699937" cy="1017010"/>
          </a:xfrm>
          <a:prstGeom prst="straightConnector1">
            <a:avLst/>
          </a:prstGeom>
          <a:ln w="38100">
            <a:solidFill>
              <a:srgbClr val="00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7555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229600" cy="1143000"/>
          </a:xfrm>
        </p:spPr>
        <p:txBody>
          <a:bodyPr/>
          <a:lstStyle/>
          <a:p>
            <a:r>
              <a:rPr lang="cs-CZ" dirty="0" smtClean="0"/>
              <a:t>Plod - nažka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182" y="1412776"/>
            <a:ext cx="4122035" cy="309152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2967" y="4941168"/>
            <a:ext cx="310591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nažka s </a:t>
            </a:r>
            <a:r>
              <a:rPr lang="cs-CZ" sz="3200" b="1" dirty="0" smtClean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chmýrem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pampeliška</a:t>
            </a:r>
            <a:endParaRPr lang="cs-CZ" sz="32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1264402"/>
            <a:ext cx="321229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nažka </a:t>
            </a:r>
            <a:r>
              <a:rPr lang="cs-CZ" sz="3200" b="1" dirty="0" smtClean="0">
                <a:solidFill>
                  <a:srgbClr val="006600"/>
                </a:solidFill>
                <a:latin typeface="Calibri" pitchFamily="34" charset="0"/>
                <a:cs typeface="Calibri" pitchFamily="34" charset="0"/>
              </a:rPr>
              <a:t>bez chmýru</a:t>
            </a:r>
          </a:p>
          <a:p>
            <a:pPr algn="ctr"/>
            <a:r>
              <a:rPr lang="cs-CZ" sz="32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slunečnice</a:t>
            </a:r>
            <a:endParaRPr lang="cs-CZ" sz="3200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892967" y="3645024"/>
            <a:ext cx="438673" cy="1440160"/>
          </a:xfrm>
          <a:prstGeom prst="straightConnector1">
            <a:avLst/>
          </a:prstGeom>
          <a:ln w="38100">
            <a:solidFill>
              <a:srgbClr val="FF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2699792" y="2780928"/>
            <a:ext cx="216024" cy="2304256"/>
          </a:xfrm>
          <a:prstGeom prst="straightConnector1">
            <a:avLst/>
          </a:prstGeom>
          <a:ln w="38100">
            <a:solidFill>
              <a:srgbClr val="FF66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9924" y="2504306"/>
            <a:ext cx="3715393" cy="37215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79512" y="422108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792402" y="652534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10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Mléčnice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6071" y="1319322"/>
            <a:ext cx="757495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U některých rostlin jsou vytvořeny </a:t>
            </a:r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mléčnice</a:t>
            </a:r>
            <a:r>
              <a:rPr lang="cs-CZ" sz="3200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endParaRPr lang="cs-CZ" sz="3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827584" y="2180516"/>
            <a:ext cx="1224136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2104152"/>
            <a:ext cx="44694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vytéká z nich bílé „mléko“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1006822" y="3068960"/>
            <a:ext cx="2809875" cy="28527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729" y="2911869"/>
            <a:ext cx="2372385" cy="3087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65790" y="6119718"/>
            <a:ext cx="30919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pampeliška lékařská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6014" y="6097898"/>
            <a:ext cx="25944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čekanka obecná 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66124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460432" y="5661248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5344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1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404664" y="404664"/>
            <a:ext cx="8229600" cy="1143000"/>
          </a:xfrm>
        </p:spPr>
        <p:txBody>
          <a:bodyPr/>
          <a:lstStyle/>
          <a:p>
            <a:r>
              <a:rPr lang="cs-CZ" dirty="0" smtClean="0"/>
              <a:t>Slunečnice roční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276872"/>
            <a:ext cx="4038600" cy="3786215"/>
          </a:xfrm>
        </p:spPr>
        <p:txBody>
          <a:bodyPr/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jednoletá bylina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pěstuje se pro semena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ze semen se lisuje olej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mladé rostliny se otáčejí za sluníčkem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96752"/>
            <a:ext cx="3897535" cy="5196713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8685559" y="6393465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7607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Heřmánek pravý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má léčivé účinky</a:t>
            </a:r>
          </a:p>
          <a:p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Co léčí?</a:t>
            </a:r>
          </a:p>
          <a:p>
            <a:pPr marL="0" indent="0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záněty (v ústech, na kůži) </a:t>
            </a: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žaludeční a střevní potíže</a:t>
            </a: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pomáhá při nachlazení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80" r="14565" b="17921"/>
          <a:stretch/>
        </p:blipFill>
        <p:spPr bwMode="auto">
          <a:xfrm>
            <a:off x="4308246" y="1988840"/>
            <a:ext cx="4571647" cy="40324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8676456" y="6309320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91822" y="3501008"/>
            <a:ext cx="3816424" cy="201622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497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Měsíček lékařský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49721" y="1824563"/>
            <a:ext cx="4038600" cy="3786215"/>
          </a:xfrm>
        </p:spPr>
        <p:txBody>
          <a:bodyPr/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léčivá rostlina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je nenáročná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kvete celé léto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     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Co léčí?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Calibri" pitchFamily="34" charset="0"/>
                <a:cs typeface="Calibri" pitchFamily="34" charset="0"/>
              </a:rPr>
              <a:t>    onemocnění kůže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640" y="1667665"/>
            <a:ext cx="4866117" cy="439248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638132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5220072" y="4797152"/>
            <a:ext cx="3456384" cy="792088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988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Podběl lékařský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vytrvalá léčivá rostlina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roste na vlhkých místech, často u silnice</a:t>
            </a:r>
          </a:p>
          <a:p>
            <a:pPr marL="0" indent="0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dirty="0"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Co léčí?</a:t>
            </a:r>
          </a:p>
          <a:p>
            <a:pPr marL="0" indent="0">
              <a:buNone/>
            </a:pPr>
            <a:endParaRPr lang="cs-CZ" dirty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zlepšuje odkašlávání</a:t>
            </a: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onemocnění kůže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16832"/>
            <a:ext cx="4824536" cy="403244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5" name="Zaoblený obdélník 4"/>
          <p:cNvSpPr/>
          <p:nvPr/>
        </p:nvSpPr>
        <p:spPr>
          <a:xfrm>
            <a:off x="395536" y="4365104"/>
            <a:ext cx="3312368" cy="1296144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999790" y="641268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158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Aksamitník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říká se mu také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afrikán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pěstuje se v zahrádkách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odpuzuje hmyz</a:t>
            </a: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       nehezky voní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90" r="20592"/>
          <a:stretch/>
        </p:blipFill>
        <p:spPr bwMode="auto">
          <a:xfrm>
            <a:off x="4139952" y="1563626"/>
            <a:ext cx="4855336" cy="50863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5" name="Šipka dolů 4"/>
          <p:cNvSpPr/>
          <p:nvPr/>
        </p:nvSpPr>
        <p:spPr>
          <a:xfrm>
            <a:off x="2051720" y="3429000"/>
            <a:ext cx="288032" cy="79208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8388424" y="652534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273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Locika setá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785926"/>
            <a:ext cx="4680520" cy="3786215"/>
          </a:xfrm>
        </p:spPr>
        <p:txBody>
          <a:bodyPr/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znáš ho pod pojmenováním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hlávkový salát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pěstuje se jako listová zelenina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075"/>
          <a:stretch/>
        </p:blipFill>
        <p:spPr bwMode="auto">
          <a:xfrm>
            <a:off x="4644008" y="1700808"/>
            <a:ext cx="4294295" cy="4824536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  <a:extLst/>
        </p:spPr>
      </p:pic>
      <p:sp>
        <p:nvSpPr>
          <p:cNvPr id="5" name="TextovéPole 4"/>
          <p:cNvSpPr txBox="1"/>
          <p:nvPr/>
        </p:nvSpPr>
        <p:spPr>
          <a:xfrm>
            <a:off x="8748464" y="6525344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78182"/>
            <a:ext cx="4026024" cy="2757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638132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967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6" dur="20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99392"/>
            <a:ext cx="8229600" cy="1143000"/>
          </a:xfrm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6696" y="836712"/>
            <a:ext cx="8248708" cy="544980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Jak se nazývá květenství hvězdnicovitých?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r>
              <a:rPr lang="cs-CZ" sz="4400" b="1" dirty="0" smtClean="0">
                <a:solidFill>
                  <a:srgbClr val="FF0000"/>
                </a:solidFill>
              </a:rPr>
              <a:t>    úbor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543"/>
          <a:stretch/>
        </p:blipFill>
        <p:spPr bwMode="auto">
          <a:xfrm>
            <a:off x="1238571" y="2348880"/>
            <a:ext cx="6491759" cy="291283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9321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6696" y="188640"/>
            <a:ext cx="8248708" cy="60978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Jaké dva druhy květů se nacházejí v úboru a co z nich vzniká?</a:t>
            </a:r>
          </a:p>
          <a:p>
            <a:pPr marL="0" indent="0">
              <a:buNone/>
            </a:pPr>
            <a:r>
              <a:rPr lang="cs-CZ" sz="3900" b="1" dirty="0" smtClean="0">
                <a:solidFill>
                  <a:srgbClr val="FF0000"/>
                </a:solidFill>
              </a:rPr>
              <a:t>trubkovité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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sym typeface="Wingdings 3"/>
              </a:rPr>
              <a:t>nažky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900" b="1" dirty="0" smtClean="0">
                <a:solidFill>
                  <a:srgbClr val="FF0000"/>
                </a:solidFill>
              </a:rPr>
              <a:t>jazykovité</a:t>
            </a:r>
          </a:p>
          <a:p>
            <a:pPr marL="0" indent="0">
              <a:buNone/>
            </a:pPr>
            <a:r>
              <a:rPr lang="cs-CZ" dirty="0" smtClean="0">
                <a:sym typeface="Wingdings 3"/>
              </a:rPr>
              <a:t>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sym typeface="Wingdings 3"/>
              </a:rPr>
              <a:t>nic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 bwMode="auto">
          <a:xfrm>
            <a:off x="3275855" y="1844824"/>
            <a:ext cx="4999037" cy="355123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3059832" y="1556792"/>
            <a:ext cx="2592288" cy="2063651"/>
          </a:xfrm>
          <a:prstGeom prst="straightConnector1">
            <a:avLst/>
          </a:prstGeom>
          <a:ln w="2540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987824" y="4149080"/>
            <a:ext cx="2016224" cy="1246982"/>
          </a:xfrm>
          <a:prstGeom prst="straightConnector1">
            <a:avLst/>
          </a:prstGeom>
          <a:ln w="2540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0272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16632"/>
            <a:ext cx="8248708" cy="67413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U některých rostlin po poranění vytéká bílá tekutina. Rostliny obsahují tzv. 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	</a:t>
            </a:r>
            <a:r>
              <a:rPr lang="cs-CZ" sz="4000" b="1" dirty="0" smtClean="0">
                <a:solidFill>
                  <a:srgbClr val="FF0000"/>
                </a:solidFill>
              </a:rPr>
              <a:t>			mléčnice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Znáš rostliny které tyto mléčnice mají?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Pampeliška lékařská		   Čekanka obecná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204864"/>
            <a:ext cx="3816424" cy="3870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9536" y="2060848"/>
            <a:ext cx="3002249" cy="3904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0647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8640"/>
            <a:ext cx="8248708" cy="609788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Najdi skutečné názvy rostlin: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SLUNEČNICE ROČNÍ, SEDMISIL LÉKAŘSKÝ,</a:t>
            </a:r>
          </a:p>
          <a:p>
            <a:pPr marL="0" indent="0">
              <a:buNone/>
            </a:pPr>
            <a:r>
              <a:rPr lang="cs-CZ" dirty="0" smtClean="0"/>
              <a:t>MĚSÍČNÍK LÉKAŘSKÝ, ČEKANKA LÉKAŘSKÁ,</a:t>
            </a:r>
          </a:p>
          <a:p>
            <a:pPr marL="0" indent="0">
              <a:buNone/>
            </a:pPr>
            <a:r>
              <a:rPr lang="cs-CZ" dirty="0" smtClean="0"/>
              <a:t>ŽEBŘÍČEK OBECNÝ, HEŘMÁNEK MALIČKÝ, </a:t>
            </a:r>
          </a:p>
          <a:p>
            <a:pPr marL="0" indent="0">
              <a:buNone/>
            </a:pPr>
            <a:r>
              <a:rPr lang="cs-CZ" dirty="0" smtClean="0"/>
              <a:t>SEDMIKRÁSKA CHUDOBKA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SLUNEČNICE </a:t>
            </a:r>
            <a:r>
              <a:rPr lang="cs-CZ" b="1" dirty="0" smtClean="0">
                <a:solidFill>
                  <a:srgbClr val="FF0000"/>
                </a:solidFill>
              </a:rPr>
              <a:t>ROČNÍ, </a:t>
            </a:r>
            <a:r>
              <a:rPr lang="cs-CZ" b="1" dirty="0">
                <a:solidFill>
                  <a:srgbClr val="FF0000"/>
                </a:solidFill>
              </a:rPr>
              <a:t>ČEKANKA </a:t>
            </a:r>
            <a:r>
              <a:rPr lang="cs-CZ" b="1" dirty="0" smtClean="0">
                <a:solidFill>
                  <a:srgbClr val="FF0000"/>
                </a:solidFill>
              </a:rPr>
              <a:t>LÉKAŘSKÁ,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SEDMIKRÁSKA CHUDOBKA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8562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8640"/>
            <a:ext cx="8248708" cy="609788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Poznej tyto rostliny: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2457450" cy="3276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0" y="429309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17.</a:t>
            </a:r>
            <a:endParaRPr lang="cs-CZ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0648"/>
            <a:ext cx="4000078" cy="3436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676456" y="620688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18.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912518"/>
            <a:ext cx="4418223" cy="2945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076428" y="6412686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6244926"/>
            <a:ext cx="23496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AKSAMITNÍK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3035" y="4506814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BODLÁK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72999" y="3173859"/>
            <a:ext cx="21226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HEŘMÁNEK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6112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908720"/>
            <a:ext cx="8248708" cy="5377801"/>
          </a:xfrm>
        </p:spPr>
        <p:txBody>
          <a:bodyPr>
            <a:normAutofit lnSpcReduction="10000"/>
          </a:bodyPr>
          <a:lstStyle/>
          <a:p>
            <a:r>
              <a:rPr lang="cs-CZ" sz="1400" dirty="0"/>
              <a:t>1. [cit. </a:t>
            </a:r>
            <a:r>
              <a:rPr lang="cs-CZ" sz="1400" dirty="0" smtClean="0"/>
              <a:t>2012-01-19], </a:t>
            </a:r>
            <a:r>
              <a:rPr lang="cs-CZ" sz="1400" dirty="0"/>
              <a:t>autor  </a:t>
            </a:r>
            <a:r>
              <a:rPr lang="cs-CZ" sz="1400" dirty="0" err="1"/>
              <a:t>Pamri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cs.wikipedia.org/wiki/Soubor:A_sunflower.jpg</a:t>
            </a:r>
          </a:p>
          <a:p>
            <a:r>
              <a:rPr lang="cs-CZ" sz="1400" dirty="0" smtClean="0"/>
              <a:t>2. </a:t>
            </a:r>
            <a:r>
              <a:rPr lang="cs-CZ" sz="1400" dirty="0"/>
              <a:t>[cit. 2012-01-19], autor  </a:t>
            </a:r>
            <a:r>
              <a:rPr lang="cs-CZ" sz="1400" dirty="0" err="1" smtClean="0"/>
              <a:t>Kaldari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http://cs.wikipedia.org/wiki/Soubor:Leucanthemum_vulgare_Kaldari.jpg </a:t>
            </a:r>
            <a:endParaRPr lang="cs-CZ" sz="1400" dirty="0" smtClean="0"/>
          </a:p>
          <a:p>
            <a:r>
              <a:rPr lang="cs-CZ" sz="1400" dirty="0" smtClean="0"/>
              <a:t>3. </a:t>
            </a:r>
            <a:r>
              <a:rPr lang="cs-CZ" sz="1400" dirty="0"/>
              <a:t>[cit. 2012-01-19], autor </a:t>
            </a:r>
            <a:r>
              <a:rPr lang="cs-CZ" sz="1400" dirty="0" err="1"/>
              <a:t>Rasbak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http://cs.wikipedia.org/wiki/Soubor:Hoofdje.jpg </a:t>
            </a:r>
            <a:endParaRPr lang="cs-CZ" sz="1400" dirty="0" smtClean="0"/>
          </a:p>
          <a:p>
            <a:r>
              <a:rPr lang="cs-CZ" sz="1400" dirty="0" smtClean="0"/>
              <a:t>4. </a:t>
            </a:r>
            <a:r>
              <a:rPr lang="cs-CZ" sz="1400" dirty="0"/>
              <a:t>[cit. 2012-01-19], autor Kristian </a:t>
            </a:r>
            <a:r>
              <a:rPr lang="cs-CZ" sz="1400" dirty="0" err="1"/>
              <a:t>Peters</a:t>
            </a:r>
            <a:r>
              <a:rPr lang="cs-CZ" sz="1400" dirty="0"/>
              <a:t> 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http://cs.wikipedia.org/wiki/Soubor:Crepis_paludosa_detail.jpeg </a:t>
            </a:r>
            <a:endParaRPr lang="cs-CZ" sz="1400" dirty="0" smtClean="0"/>
          </a:p>
          <a:p>
            <a:r>
              <a:rPr lang="cs-CZ" sz="1400" dirty="0" smtClean="0"/>
              <a:t>5. </a:t>
            </a:r>
            <a:r>
              <a:rPr lang="cs-CZ" sz="1400" dirty="0"/>
              <a:t>[cit. 2012-01-19], autor </a:t>
            </a:r>
            <a:r>
              <a:rPr lang="cs-CZ" sz="1400" dirty="0" err="1"/>
              <a:t>Wsiegmund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http://cs.wikipedia.org/wiki/Soubor:Leucanthemum_vulgare_0077.JPG </a:t>
            </a:r>
            <a:endParaRPr lang="cs-CZ" sz="1400" dirty="0" smtClean="0"/>
          </a:p>
          <a:p>
            <a:r>
              <a:rPr lang="cs-CZ" sz="1400" dirty="0" smtClean="0"/>
              <a:t>6. </a:t>
            </a:r>
            <a:r>
              <a:rPr lang="cs-CZ" sz="1400" dirty="0"/>
              <a:t>[cit. 2012-01-19], autor  </a:t>
            </a:r>
            <a:r>
              <a:rPr lang="cs-CZ" sz="1400" dirty="0" err="1" smtClean="0"/>
              <a:t>Piccolo</a:t>
            </a:r>
            <a:r>
              <a:rPr lang="cs-CZ" sz="1400" dirty="0" smtClean="0"/>
              <a:t> </a:t>
            </a:r>
            <a:r>
              <a:rPr lang="cs-CZ" sz="1400" dirty="0" err="1" smtClean="0"/>
              <a:t>Namek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cs.wikipedia.org/wiki/Soubor:Photos-photos_1088103921_Floating.jpg</a:t>
            </a:r>
          </a:p>
          <a:p>
            <a:r>
              <a:rPr lang="cs-CZ" sz="1400" dirty="0" smtClean="0"/>
              <a:t>7. </a:t>
            </a:r>
            <a:r>
              <a:rPr lang="cs-CZ" sz="1400" dirty="0"/>
              <a:t>[cit. 2012-01-19], autor  </a:t>
            </a:r>
            <a:r>
              <a:rPr lang="cs-CZ" sz="1400" dirty="0" err="1"/>
              <a:t>Darkone</a:t>
            </a:r>
            <a:r>
              <a:rPr lang="cs-CZ" sz="1400" dirty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cs.wikipedia.org/wiki/Soubor:Sonnenblumenkerne_sunflower_seeds.jpg</a:t>
            </a:r>
          </a:p>
          <a:p>
            <a:r>
              <a:rPr lang="cs-CZ" sz="1400" dirty="0" smtClean="0"/>
              <a:t>8. </a:t>
            </a:r>
            <a:r>
              <a:rPr lang="cs-CZ" sz="1400" dirty="0"/>
              <a:t>[cit. 2012-01-19], autor  </a:t>
            </a:r>
            <a:r>
              <a:rPr lang="cs-CZ" sz="1400" dirty="0" err="1"/>
              <a:t>UpstateNYer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http://cs.wikipedia.org/wiki/Soubor:DandelionComparison.png</a:t>
            </a:r>
          </a:p>
          <a:p>
            <a:r>
              <a:rPr lang="cs-CZ" sz="1400" dirty="0" smtClean="0"/>
              <a:t>9. </a:t>
            </a:r>
            <a:r>
              <a:rPr lang="cs-CZ" sz="1400" dirty="0"/>
              <a:t>[cit. 2012-01-19], autor  </a:t>
            </a:r>
            <a:r>
              <a:rPr lang="cs-CZ" sz="1400" dirty="0" smtClean="0"/>
              <a:t>Josef Mohyla.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http://commons.wikimedia.org/wiki/File:%</a:t>
            </a:r>
            <a:r>
              <a:rPr lang="cs-CZ" sz="1400" dirty="0" smtClean="0"/>
              <a:t>C4%8Cekanka_obecn%C3%A1_Cichorium_intybus.jpg</a:t>
            </a:r>
          </a:p>
          <a:p>
            <a:r>
              <a:rPr lang="cs-CZ" sz="1400" dirty="0" smtClean="0"/>
              <a:t>10. </a:t>
            </a:r>
            <a:r>
              <a:rPr lang="cs-CZ" sz="1400" dirty="0"/>
              <a:t>[cit. 2012-01-19], autor  </a:t>
            </a:r>
            <a:r>
              <a:rPr lang="cs-CZ" sz="1400" dirty="0" err="1" smtClean="0"/>
              <a:t>Pamri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http://cs.wikipedia.org/wiki/Soubor:A_sunflower.jpg</a:t>
            </a:r>
          </a:p>
          <a:p>
            <a:r>
              <a:rPr lang="cs-CZ" sz="1400" dirty="0" smtClean="0"/>
              <a:t>11. </a:t>
            </a:r>
            <a:r>
              <a:rPr lang="cs-CZ" sz="1400" dirty="0"/>
              <a:t>[cit. 2012-01-19], autor  Fir0002 20D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cs.wikipedia.org/wiki/Soubor:Chamomile@original_size.jpg</a:t>
            </a:r>
          </a:p>
          <a:p>
            <a:r>
              <a:rPr lang="cs-CZ" sz="1400" dirty="0" smtClean="0"/>
              <a:t>12. </a:t>
            </a:r>
            <a:r>
              <a:rPr lang="cs-CZ" sz="1400" dirty="0"/>
              <a:t>[cit. 2012-01-19], autor H. </a:t>
            </a:r>
            <a:r>
              <a:rPr lang="cs-CZ" sz="1400" dirty="0" err="1"/>
              <a:t>Zell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http://commons.wikimedia.org/wiki/File:Calendula_officinalis_001.JPG</a:t>
            </a:r>
          </a:p>
          <a:p>
            <a:endParaRPr lang="cs-CZ" sz="1400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7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046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-333699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6696" y="589330"/>
            <a:ext cx="8248708" cy="569719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13. </a:t>
            </a:r>
            <a:r>
              <a:rPr lang="cs-CZ" sz="1400" dirty="0"/>
              <a:t>[cit. 2012-01-19], autor  </a:t>
            </a:r>
            <a:r>
              <a:rPr lang="cs-CZ" sz="1400" dirty="0" smtClean="0"/>
              <a:t>Andreas </a:t>
            </a:r>
            <a:r>
              <a:rPr lang="cs-CZ" sz="1400" dirty="0" err="1" smtClean="0"/>
              <a:t>Trepte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http://cs.wikipedia.org/wiki/Soubor:Coltsfoot.jpg </a:t>
            </a:r>
            <a:endParaRPr lang="cs-CZ" sz="1400" dirty="0" smtClean="0"/>
          </a:p>
          <a:p>
            <a:r>
              <a:rPr lang="cs-CZ" sz="1400" dirty="0" smtClean="0"/>
              <a:t>14. </a:t>
            </a:r>
            <a:r>
              <a:rPr lang="cs-CZ" sz="1400" dirty="0"/>
              <a:t>[cit. 2012-01-19], autor Muhammad </a:t>
            </a:r>
            <a:r>
              <a:rPr lang="cs-CZ" sz="1400" dirty="0" err="1"/>
              <a:t>Mahdi</a:t>
            </a:r>
            <a:r>
              <a:rPr lang="cs-CZ" sz="1400" dirty="0"/>
              <a:t> Karim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http://cs.wikipedia.org/wiki/Soubor:French_marigold_Tagetes_patula.jpg </a:t>
            </a:r>
            <a:endParaRPr lang="cs-CZ" sz="1400" dirty="0" smtClean="0"/>
          </a:p>
          <a:p>
            <a:r>
              <a:rPr lang="cs-CZ" sz="1400" dirty="0" smtClean="0"/>
              <a:t>15. </a:t>
            </a:r>
            <a:r>
              <a:rPr lang="cs-CZ" sz="1400" dirty="0"/>
              <a:t>[cit. 2012-01-19], autor  </a:t>
            </a:r>
            <a:r>
              <a:rPr lang="cs-CZ" sz="1400" dirty="0" err="1" smtClean="0"/>
              <a:t>Rasbak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http://cs.wikipedia.org/wiki/Soubor:Iceberg_lettuce_(IJssla_krop).jpg</a:t>
            </a:r>
          </a:p>
          <a:p>
            <a:r>
              <a:rPr lang="cs-CZ" sz="1400" dirty="0" smtClean="0"/>
              <a:t>16. </a:t>
            </a:r>
            <a:r>
              <a:rPr lang="cs-CZ" sz="1400" dirty="0"/>
              <a:t>[cit. 2012-01-19], autor </a:t>
            </a:r>
            <a:r>
              <a:rPr lang="cs-CZ" sz="1400" dirty="0" err="1"/>
              <a:t>Traumrune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http://cs.wikipedia.org/wiki/Soubor:Salatteller_Schweiz.JPG </a:t>
            </a:r>
            <a:endParaRPr lang="cs-CZ" sz="1400" dirty="0" smtClean="0"/>
          </a:p>
          <a:p>
            <a:r>
              <a:rPr lang="cs-CZ" sz="1400" dirty="0" smtClean="0"/>
              <a:t>17. </a:t>
            </a:r>
            <a:r>
              <a:rPr lang="cs-CZ" sz="1400" dirty="0"/>
              <a:t>[cit. 2012-01-19], autor  </a:t>
            </a:r>
            <a:r>
              <a:rPr lang="cs-CZ" sz="1400" dirty="0"/>
              <a:t>Alan </a:t>
            </a:r>
            <a:r>
              <a:rPr lang="cs-CZ" sz="1400" dirty="0" err="1"/>
              <a:t>Silvester</a:t>
            </a:r>
            <a:r>
              <a:rPr lang="cs-CZ" sz="1400" dirty="0"/>
              <a:t> 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/>
              <a:t>http://</a:t>
            </a:r>
            <a:r>
              <a:rPr lang="cs-CZ" sz="1400" dirty="0" smtClean="0"/>
              <a:t>cs.wikipedia.org/wiki/Soubor:Scottish_thistle.jpg</a:t>
            </a:r>
          </a:p>
          <a:p>
            <a:r>
              <a:rPr lang="cs-CZ" sz="1400" dirty="0" smtClean="0"/>
              <a:t>18.</a:t>
            </a:r>
            <a:r>
              <a:rPr lang="cs-CZ" sz="1400" dirty="0" smtClean="0"/>
              <a:t>[cit</a:t>
            </a:r>
            <a:r>
              <a:rPr lang="cs-CZ" sz="1400" dirty="0"/>
              <a:t>. 2012-01-19], autor  </a:t>
            </a:r>
            <a:r>
              <a:rPr lang="cs-CZ" sz="1400" dirty="0"/>
              <a:t>Fir0002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/>
              <a:t>http://cs.wikipedia.org/wiki/Soubor:Chamomile@original_size.jpg</a:t>
            </a:r>
            <a:endParaRPr lang="cs-CZ" sz="1400" dirty="0"/>
          </a:p>
          <a:p>
            <a:r>
              <a:rPr lang="cs-CZ" sz="1400" dirty="0" smtClean="0"/>
              <a:t>19. </a:t>
            </a:r>
            <a:r>
              <a:rPr lang="cs-CZ" sz="1400" dirty="0"/>
              <a:t>[cit. 2012-01-19], autor  </a:t>
            </a:r>
            <a:r>
              <a:rPr lang="cs-CZ" sz="1400" dirty="0"/>
              <a:t>Muhammad </a:t>
            </a:r>
            <a:r>
              <a:rPr lang="cs-CZ" sz="1400" dirty="0" err="1"/>
              <a:t>Mahdi</a:t>
            </a:r>
            <a:r>
              <a:rPr lang="cs-CZ" sz="1400" dirty="0"/>
              <a:t> Karim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</a:t>
            </a:r>
            <a:r>
              <a:rPr lang="cs-CZ" sz="1400" dirty="0"/>
              <a:t>http://cs.wikipedia.org/wiki/Soubor:French_marigold_Tagetes_patula.jpg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27133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vhodná jako shrnutí čeledi Hvězdnicovité</a:t>
            </a:r>
            <a:r>
              <a:rPr lang="cs-CZ" smtClean="0"/>
              <a:t>.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27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193</TotalTime>
  <Words>785</Words>
  <Application>Microsoft Office PowerPoint</Application>
  <PresentationFormat>Předvádění na obrazovce (4:3)</PresentationFormat>
  <Paragraphs>156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Brooklet</vt:lpstr>
      <vt:lpstr>Prezentace aplikace PowerPoint</vt:lpstr>
      <vt:lpstr>Hvězdnicovité</vt:lpstr>
      <vt:lpstr>Stavba květu</vt:lpstr>
      <vt:lpstr>Květenství - úbor</vt:lpstr>
      <vt:lpstr>Prezentace aplikace PowerPoint</vt:lpstr>
      <vt:lpstr>Plod - nažka</vt:lpstr>
      <vt:lpstr>Mléčnice</vt:lpstr>
      <vt:lpstr>Slunečnice roční</vt:lpstr>
      <vt:lpstr>Heřmánek pravý</vt:lpstr>
      <vt:lpstr>Měsíček lékařský</vt:lpstr>
      <vt:lpstr>Podběl lékařský</vt:lpstr>
      <vt:lpstr>Aksamitník</vt:lpstr>
      <vt:lpstr>Locika setá</vt:lpstr>
      <vt:lpstr>Shrnutí</vt:lpstr>
      <vt:lpstr>Prezentace aplikace PowerPoint</vt:lpstr>
      <vt:lpstr>Prezentace aplikace PowerPoint</vt:lpstr>
      <vt:lpstr>Prezentace aplikace PowerPoint</vt:lpstr>
      <vt:lpstr>Prezentace aplikace PowerPoint</vt:lpstr>
      <vt:lpstr>Použité obrázky</vt:lpstr>
      <vt:lpstr>Prezentace aplikace PowerPoint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37</cp:revision>
  <dcterms:created xsi:type="dcterms:W3CDTF">2011-11-07T20:36:47Z</dcterms:created>
  <dcterms:modified xsi:type="dcterms:W3CDTF">2012-05-03T13:31:20Z</dcterms:modified>
</cp:coreProperties>
</file>