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9" r:id="rId12"/>
    <p:sldId id="257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07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803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VY_32_INOVACE_PŘBOT.17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rostlin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</a:t>
            </a:r>
            <a:r>
              <a:rPr lang="cs-CZ" b="1" dirty="0" err="1" smtClean="0">
                <a:latin typeface="Calibri" pitchFamily="34" charset="0"/>
              </a:rPr>
              <a:t>Lipnicovité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61514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Lipnicovité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většinou byliny</a:t>
            </a:r>
          </a:p>
          <a:p>
            <a:r>
              <a:rPr lang="cs-CZ" dirty="0" smtClean="0"/>
              <a:t>mají svazčité kořeny</a:t>
            </a:r>
          </a:p>
          <a:p>
            <a:r>
              <a:rPr lang="cs-CZ" dirty="0" smtClean="0"/>
              <a:t>mají dutá stébla s </a:t>
            </a:r>
            <a:r>
              <a:rPr lang="cs-CZ" dirty="0" err="1" smtClean="0"/>
              <a:t>kolénky</a:t>
            </a:r>
            <a:endParaRPr lang="cs-CZ" dirty="0" smtClean="0"/>
          </a:p>
          <a:p>
            <a:r>
              <a:rPr lang="cs-CZ" dirty="0" smtClean="0"/>
              <a:t>květy jsou v kláscích		klas nebo lata</a:t>
            </a:r>
          </a:p>
          <a:p>
            <a:r>
              <a:rPr lang="cs-CZ" dirty="0" smtClean="0"/>
              <a:t>plodem je obilka</a:t>
            </a:r>
          </a:p>
          <a:p>
            <a:r>
              <a:rPr lang="cs-CZ" dirty="0" smtClean="0"/>
              <a:t>využívají se jako hospodářské rostliny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644008" y="3822146"/>
            <a:ext cx="1152128" cy="216024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989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32018" y="125760"/>
            <a:ext cx="8229600" cy="1143000"/>
          </a:xfrm>
        </p:spPr>
        <p:txBody>
          <a:bodyPr/>
          <a:lstStyle/>
          <a:p>
            <a:r>
              <a:rPr lang="cs-CZ" dirty="0" smtClean="0"/>
              <a:t>Stavba rostliny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397"/>
          <a:stretch/>
        </p:blipFill>
        <p:spPr bwMode="auto">
          <a:xfrm>
            <a:off x="823624" y="2224448"/>
            <a:ext cx="2887880" cy="3935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645333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0751" y="1268760"/>
            <a:ext cx="2658035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svazčitý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b="1" dirty="0" smtClean="0">
                <a:latin typeface="+mj-lt"/>
              </a:rPr>
              <a:t>kořen </a:t>
            </a:r>
            <a:endParaRPr lang="cs-CZ" sz="3200" b="1" dirty="0">
              <a:latin typeface="+mj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0537"/>
            <a:ext cx="2769257" cy="3843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287438" y="1303496"/>
            <a:ext cx="1210588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stébla</a:t>
            </a:r>
            <a:endParaRPr lang="cs-CZ" sz="32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604448" y="6160357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39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88913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  Stavba klásku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210577"/>
            <a:ext cx="2594397" cy="5346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5616" y="4853191"/>
            <a:ext cx="1074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pleva</a:t>
            </a:r>
            <a:endParaRPr lang="cs-CZ" sz="3200" dirty="0"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76256" y="4653136"/>
            <a:ext cx="1074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pleva</a:t>
            </a:r>
            <a:endParaRPr lang="cs-CZ" sz="3200" dirty="0"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02562" y="4048465"/>
            <a:ext cx="1298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plucha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102459" y="4054413"/>
            <a:ext cx="1298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plucha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072480" y="581218"/>
            <a:ext cx="1050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osiny</a:t>
            </a:r>
            <a:endParaRPr lang="cs-CZ" sz="3200" dirty="0">
              <a:latin typeface="+mj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2899105"/>
            <a:ext cx="1244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plušky</a:t>
            </a:r>
            <a:endParaRPr lang="cs-CZ" sz="3200" dirty="0">
              <a:latin typeface="+mj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79086" y="5972629"/>
            <a:ext cx="1468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tyčinky</a:t>
            </a:r>
            <a:endParaRPr lang="cs-CZ" sz="3200" dirty="0">
              <a:latin typeface="+mj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18446" y="2899104"/>
            <a:ext cx="1468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tyčinky</a:t>
            </a:r>
            <a:endParaRPr lang="cs-CZ" sz="3200" dirty="0">
              <a:latin typeface="+mj-lt"/>
            </a:endParaRPr>
          </a:p>
        </p:txBody>
      </p:sp>
      <p:cxnSp>
        <p:nvCxnSpPr>
          <p:cNvPr id="19" name="Přímá spojnice se šipkou 18"/>
          <p:cNvCxnSpPr>
            <a:stCxn id="6" idx="3"/>
          </p:cNvCxnSpPr>
          <p:nvPr/>
        </p:nvCxnSpPr>
        <p:spPr>
          <a:xfrm flipV="1">
            <a:off x="2189949" y="4945523"/>
            <a:ext cx="1733979" cy="200056"/>
          </a:xfrm>
          <a:prstGeom prst="straightConnector1">
            <a:avLst/>
          </a:prstGeom>
          <a:ln w="25400">
            <a:headEnd w="lg" len="me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8" idx="1"/>
          </p:cNvCxnSpPr>
          <p:nvPr/>
        </p:nvCxnSpPr>
        <p:spPr>
          <a:xfrm flipH="1" flipV="1">
            <a:off x="4860032" y="4853191"/>
            <a:ext cx="2016224" cy="92333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11" idx="3"/>
          </p:cNvCxnSpPr>
          <p:nvPr/>
        </p:nvCxnSpPr>
        <p:spPr>
          <a:xfrm>
            <a:off x="2401212" y="4346801"/>
            <a:ext cx="1522716" cy="90311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4860032" y="4437112"/>
            <a:ext cx="1819054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2050" idx="0"/>
          </p:cNvCxnSpPr>
          <p:nvPr/>
        </p:nvCxnSpPr>
        <p:spPr>
          <a:xfrm flipH="1">
            <a:off x="3563888" y="1210577"/>
            <a:ext cx="865151" cy="99428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4429039" y="1210577"/>
            <a:ext cx="694113" cy="99428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8" idx="3"/>
          </p:cNvCxnSpPr>
          <p:nvPr/>
        </p:nvCxnSpPr>
        <p:spPr>
          <a:xfrm>
            <a:off x="2387118" y="3191492"/>
            <a:ext cx="1685362" cy="131762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se šipkou 2048"/>
          <p:cNvCxnSpPr>
            <a:stCxn id="15" idx="1"/>
          </p:cNvCxnSpPr>
          <p:nvPr/>
        </p:nvCxnSpPr>
        <p:spPr>
          <a:xfrm flipH="1" flipV="1">
            <a:off x="5004048" y="5877272"/>
            <a:ext cx="1675038" cy="387745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1" name="TextovéPole 2050"/>
          <p:cNvSpPr txBox="1"/>
          <p:nvPr/>
        </p:nvSpPr>
        <p:spPr>
          <a:xfrm>
            <a:off x="2771800" y="655740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cxnSp>
        <p:nvCxnSpPr>
          <p:cNvPr id="2053" name="Přímá spojnice se šipkou 2052"/>
          <p:cNvCxnSpPr>
            <a:stCxn id="14" idx="1"/>
          </p:cNvCxnSpPr>
          <p:nvPr/>
        </p:nvCxnSpPr>
        <p:spPr>
          <a:xfrm flipH="1">
            <a:off x="4429039" y="3191493"/>
            <a:ext cx="2015169" cy="1149359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7464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2" grpId="0"/>
      <p:bldP spid="14" grpId="0"/>
      <p:bldP spid="15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    Pšenice setá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	</a:t>
            </a:r>
            <a:r>
              <a:rPr lang="cs-CZ" u="sng" dirty="0" smtClean="0">
                <a:latin typeface="+mj-lt"/>
              </a:rPr>
              <a:t>vyrábí se z ní: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		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	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mouka</a:t>
            </a:r>
            <a:endParaRPr lang="cs-CZ" b="1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		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krupice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476" y="980728"/>
            <a:ext cx="4619625" cy="562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9476" y="652534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54" t="24028" r="11296" b="25267"/>
          <a:stretch/>
        </p:blipFill>
        <p:spPr bwMode="auto">
          <a:xfrm>
            <a:off x="5076056" y="332656"/>
            <a:ext cx="3379157" cy="227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748464" y="33265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2918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Žito seté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800" u="sng" dirty="0" smtClean="0">
              <a:latin typeface="+mj-lt"/>
            </a:endParaRPr>
          </a:p>
          <a:p>
            <a:pPr marL="0" indent="0">
              <a:buNone/>
            </a:pPr>
            <a:endParaRPr lang="cs-CZ" sz="2800" u="sng" dirty="0">
              <a:latin typeface="+mj-lt"/>
            </a:endParaRPr>
          </a:p>
          <a:p>
            <a:pPr marL="0" indent="0">
              <a:buNone/>
            </a:pPr>
            <a:r>
              <a:rPr lang="cs-CZ" sz="2800" u="sng" dirty="0" smtClean="0">
                <a:latin typeface="+mj-lt"/>
              </a:rPr>
              <a:t>vyrábí </a:t>
            </a:r>
            <a:r>
              <a:rPr lang="cs-CZ" sz="2800" u="sng" dirty="0">
                <a:latin typeface="+mj-lt"/>
              </a:rPr>
              <a:t>se z </a:t>
            </a:r>
            <a:r>
              <a:rPr lang="cs-CZ" sz="2800" u="sng" dirty="0" smtClean="0">
                <a:latin typeface="+mj-lt"/>
              </a:rPr>
              <a:t>něho:</a:t>
            </a:r>
            <a:endParaRPr lang="cs-CZ" sz="2800" u="sng" dirty="0">
              <a:latin typeface="+mj-lt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žitná mouka </a:t>
            </a:r>
            <a:r>
              <a:rPr lang="cs-CZ" sz="2800" dirty="0" smtClean="0">
                <a:latin typeface="+mj-lt"/>
              </a:rPr>
              <a:t>– pečení tmavého pečiva</a:t>
            </a:r>
          </a:p>
          <a:p>
            <a:pPr marL="0" indent="0">
              <a:buNone/>
            </a:pPr>
            <a:r>
              <a:rPr lang="cs-CZ" sz="2800" dirty="0" smtClean="0">
                <a:latin typeface="+mj-lt"/>
              </a:rPr>
              <a:t>náhražka kávy –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melta</a:t>
            </a:r>
          </a:p>
          <a:p>
            <a:pPr marL="0" indent="0">
              <a:buNone/>
            </a:pPr>
            <a:r>
              <a:rPr lang="cs-CZ" sz="2800" dirty="0" smtClean="0">
                <a:latin typeface="+mj-lt"/>
              </a:rPr>
              <a:t>alkoholický nápoj -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gin</a:t>
            </a:r>
            <a:endParaRPr lang="cs-CZ" sz="2800" b="1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051" y="260648"/>
            <a:ext cx="5285981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820472" y="40466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550949"/>
            <a:ext cx="20955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6336" y="486916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4566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Ječmen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latin typeface="+mj-lt"/>
            </a:endParaRPr>
          </a:p>
          <a:p>
            <a:pPr marL="0" indent="0">
              <a:buNone/>
            </a:pPr>
            <a:r>
              <a:rPr lang="cs-CZ" sz="2800" dirty="0">
                <a:latin typeface="+mj-lt"/>
              </a:rPr>
              <a:t>	</a:t>
            </a:r>
            <a:endParaRPr lang="cs-CZ" sz="2800" dirty="0" smtClean="0">
              <a:latin typeface="+mj-lt"/>
            </a:endParaRPr>
          </a:p>
          <a:p>
            <a:pPr marL="0" indent="0">
              <a:buNone/>
            </a:pPr>
            <a:r>
              <a:rPr lang="cs-CZ" sz="2800" u="sng" dirty="0" smtClean="0">
                <a:latin typeface="+mj-lt"/>
              </a:rPr>
              <a:t>vyrábí se z něho:</a:t>
            </a:r>
          </a:p>
          <a:p>
            <a:pPr marL="0" indent="0">
              <a:buNone/>
            </a:pPr>
            <a:endParaRPr lang="cs-CZ" sz="2800" dirty="0" smtClean="0">
              <a:latin typeface="+mj-lt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	slad</a:t>
            </a:r>
            <a:r>
              <a:rPr lang="cs-CZ" sz="2800" dirty="0" smtClean="0">
                <a:latin typeface="+mj-lt"/>
              </a:rPr>
              <a:t> na výrobu piva a whisky</a:t>
            </a:r>
          </a:p>
          <a:p>
            <a:pPr marL="0" indent="0">
              <a:buNone/>
            </a:pPr>
            <a:r>
              <a:rPr lang="cs-CZ" sz="2800" dirty="0" smtClean="0">
                <a:latin typeface="+mj-lt"/>
              </a:rPr>
              <a:t>	ječné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kroupy</a:t>
            </a:r>
            <a:r>
              <a:rPr lang="cs-CZ" sz="2800" dirty="0" smtClean="0">
                <a:latin typeface="+mj-lt"/>
              </a:rPr>
              <a:t> a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krupky</a:t>
            </a:r>
          </a:p>
          <a:p>
            <a:pPr marL="0" indent="0">
              <a:buNone/>
            </a:pPr>
            <a:r>
              <a:rPr lang="cs-CZ" sz="2800" dirty="0" smtClean="0">
                <a:latin typeface="+mj-lt"/>
              </a:rPr>
              <a:t>	náhražka kávy -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melta</a:t>
            </a:r>
            <a:endParaRPr lang="cs-CZ" sz="2800" b="1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0162" y="764704"/>
            <a:ext cx="1828800" cy="569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748464" y="21999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98" t="55655" r="18102" b="-5655"/>
          <a:stretch/>
        </p:blipFill>
        <p:spPr bwMode="auto">
          <a:xfrm>
            <a:off x="360996" y="563157"/>
            <a:ext cx="2416038" cy="2049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98072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979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Oves setý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2800" dirty="0" smtClean="0">
                <a:latin typeface="+mj-lt"/>
              </a:rPr>
              <a:t>				</a:t>
            </a:r>
            <a:r>
              <a:rPr lang="cs-CZ" sz="2800" u="sng" dirty="0" smtClean="0">
                <a:latin typeface="+mj-lt"/>
              </a:rPr>
              <a:t>vyrábí se z něho:</a:t>
            </a:r>
          </a:p>
          <a:p>
            <a:pPr marL="0" indent="0">
              <a:buNone/>
            </a:pPr>
            <a:endParaRPr lang="cs-CZ" sz="2800" dirty="0"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latin typeface="+mj-lt"/>
              </a:rPr>
              <a:t>				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ovesné vločky</a:t>
            </a:r>
          </a:p>
          <a:p>
            <a:pPr marL="0" indent="0">
              <a:buNone/>
            </a:pPr>
            <a:r>
              <a:rPr lang="cs-CZ" sz="2800" dirty="0">
                <a:latin typeface="+mj-lt"/>
              </a:rPr>
              <a:t>	</a:t>
            </a:r>
            <a:r>
              <a:rPr lang="cs-CZ" sz="2800" dirty="0" smtClean="0">
                <a:latin typeface="+mj-lt"/>
              </a:rPr>
              <a:t>			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krupice</a:t>
            </a:r>
            <a:r>
              <a:rPr lang="cs-CZ" sz="2800" dirty="0" smtClean="0">
                <a:latin typeface="+mj-lt"/>
              </a:rPr>
              <a:t> nebo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mouka</a:t>
            </a:r>
            <a:endParaRPr lang="cs-CZ" sz="2800" b="1" dirty="0">
              <a:solidFill>
                <a:srgbClr val="FF0000"/>
              </a:solidFill>
              <a:latin typeface="+mj-lt"/>
            </a:endParaRPr>
          </a:p>
          <a:p>
            <a:endParaRPr lang="cs-CZ" dirty="0" smtClean="0"/>
          </a:p>
          <a:p>
            <a:pPr marL="0" indent="0">
              <a:buNone/>
            </a:pPr>
            <a:endParaRPr lang="cs-CZ" sz="2800" dirty="0">
              <a:latin typeface="+mj-lt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3314700" cy="5305425"/>
          </a:xfrm>
          <a:prstGeom prst="rect">
            <a:avLst/>
          </a:prstGeom>
          <a:ln>
            <a:noFill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17356" y="1475491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210" y="191246"/>
            <a:ext cx="2486582" cy="1653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74298" y="33265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35289"/>
            <a:ext cx="2949881" cy="2182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388424" y="645333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9106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6141" y="5480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   Kukuřice setá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268760"/>
            <a:ext cx="8248708" cy="50177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u="sng" dirty="0" smtClean="0">
                <a:latin typeface="+mj-lt"/>
              </a:rPr>
              <a:t>použití:</a:t>
            </a:r>
            <a:endParaRPr lang="cs-CZ" sz="2800" u="sng" dirty="0" smtClean="0">
              <a:latin typeface="+mj-lt"/>
            </a:endParaRPr>
          </a:p>
          <a:p>
            <a:pPr marL="0" indent="0">
              <a:buNone/>
            </a:pPr>
            <a:endParaRPr lang="cs-CZ" sz="2800" dirty="0">
              <a:latin typeface="+mj-lt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krmivo</a:t>
            </a:r>
            <a:r>
              <a:rPr lang="cs-CZ" sz="2800" dirty="0" smtClean="0">
                <a:latin typeface="+mj-lt"/>
              </a:rPr>
              <a:t> pro dobytek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zelenina</a:t>
            </a:r>
            <a:r>
              <a:rPr lang="cs-CZ" sz="2800" dirty="0" smtClean="0">
                <a:latin typeface="+mj-lt"/>
              </a:rPr>
              <a:t> (malé klásky)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popcorn</a:t>
            </a:r>
            <a:endParaRPr lang="cs-CZ" sz="2800" b="1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626308"/>
            <a:ext cx="356617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5741" y="22743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32709" y="4505317"/>
            <a:ext cx="2273829" cy="1705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185864" y="4599112"/>
            <a:ext cx="2273830" cy="1517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2123728" y="5021181"/>
            <a:ext cx="1224136" cy="504056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19" y="649491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649491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530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4848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      Rýže setá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628800"/>
            <a:ext cx="8248708" cy="46577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u="sng" dirty="0" smtClean="0">
                <a:latin typeface="+mj-lt"/>
              </a:rPr>
              <a:t>používá se:</a:t>
            </a:r>
          </a:p>
          <a:p>
            <a:pPr marL="0" indent="0">
              <a:buNone/>
            </a:pPr>
            <a:endParaRPr lang="cs-CZ" sz="2800" dirty="0" smtClean="0"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latin typeface="+mj-lt"/>
              </a:rPr>
              <a:t>jako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potravina</a:t>
            </a:r>
          </a:p>
          <a:p>
            <a:pPr marL="0" indent="0">
              <a:buNone/>
            </a:pPr>
            <a:r>
              <a:rPr lang="cs-CZ" sz="2800" dirty="0" smtClean="0">
                <a:latin typeface="+mj-lt"/>
              </a:rPr>
              <a:t>k výrobě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mouky</a:t>
            </a:r>
          </a:p>
          <a:p>
            <a:pPr marL="0" indent="0">
              <a:buNone/>
            </a:pPr>
            <a:endParaRPr lang="cs-CZ" sz="2800" dirty="0">
              <a:latin typeface="+mj-lt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49956"/>
            <a:ext cx="4265872" cy="2868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700" y="548680"/>
            <a:ext cx="4305300" cy="563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04448" y="6279257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6279257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518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17140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			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248708" cy="530579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Utvoř dvojice: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PŠENICE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ŽITO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JEČMEN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OVES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818906"/>
            <a:ext cx="2875645" cy="2039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743789" y="630932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051720" y="1988840"/>
            <a:ext cx="4104456" cy="295232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0"/>
            <a:ext cx="3120263" cy="2408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V="1">
            <a:off x="1331640" y="1844824"/>
            <a:ext cx="4176464" cy="129614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792"/>
          <a:stretch/>
        </p:blipFill>
        <p:spPr bwMode="auto">
          <a:xfrm>
            <a:off x="6995926" y="1688813"/>
            <a:ext cx="2148074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 flipV="1">
            <a:off x="2051720" y="3465004"/>
            <a:ext cx="5033231" cy="82809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101475" y="436855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68327" y="33265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056" y="4457374"/>
            <a:ext cx="2592288" cy="2120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520056" y="6578337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331640" y="5517855"/>
            <a:ext cx="1296144" cy="0"/>
          </a:xfrm>
          <a:prstGeom prst="straightConnector1">
            <a:avLst/>
          </a:prstGeom>
          <a:ln w="38100">
            <a:solidFill>
              <a:srgbClr val="F307F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8384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908720"/>
            <a:ext cx="8248708" cy="5377801"/>
          </a:xfrm>
        </p:spPr>
        <p:txBody>
          <a:bodyPr>
            <a:normAutofit lnSpcReduction="10000"/>
          </a:bodyPr>
          <a:lstStyle/>
          <a:p>
            <a:r>
              <a:rPr lang="cs-CZ" sz="1400" dirty="0"/>
              <a:t>1. [cit. </a:t>
            </a:r>
            <a:r>
              <a:rPr lang="cs-CZ" sz="1400" dirty="0" smtClean="0"/>
              <a:t>2012-01-20], </a:t>
            </a:r>
            <a:r>
              <a:rPr lang="cs-CZ" sz="1400" dirty="0"/>
              <a:t>autor  Martin </a:t>
            </a:r>
            <a:r>
              <a:rPr lang="cs-CZ" sz="1400" dirty="0" err="1" smtClean="0"/>
              <a:t>Cilenšek</a:t>
            </a:r>
            <a:r>
              <a:rPr lang="cs-CZ" sz="1400" dirty="0" smtClean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http://commons.wikimedia.org/wiki/File:Nsr-slika-001.png?uselang=cs</a:t>
            </a:r>
            <a:endParaRPr lang="cs-CZ" sz="1400" dirty="0" smtClean="0"/>
          </a:p>
          <a:p>
            <a:r>
              <a:rPr lang="cs-CZ" sz="1400" dirty="0" smtClean="0"/>
              <a:t>2. </a:t>
            </a:r>
            <a:r>
              <a:rPr lang="cs-CZ" sz="1400" dirty="0"/>
              <a:t>[cit. 2012-01-20], autor  </a:t>
            </a:r>
            <a:r>
              <a:rPr lang="cs-CZ" sz="1400" dirty="0" err="1"/>
              <a:t>Adrian.benko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cs.wikipedia.org/wiki/Soubor:Wheat_field.jpg</a:t>
            </a:r>
          </a:p>
          <a:p>
            <a:r>
              <a:rPr lang="cs-CZ" sz="1400" dirty="0" smtClean="0"/>
              <a:t>3. </a:t>
            </a:r>
            <a:r>
              <a:rPr lang="cs-CZ" sz="1400" dirty="0"/>
              <a:t>[cit. 2012-01-20], autor  </a:t>
            </a:r>
            <a:r>
              <a:rPr lang="cs-CZ" sz="1400" dirty="0" err="1"/>
              <a:t>Supermartl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http://cs.wikipedia.org/wiki/Soubor:%</a:t>
            </a:r>
            <a:r>
              <a:rPr lang="cs-CZ" sz="1400" dirty="0" smtClean="0"/>
              <a:t>C3%84hrchen_Roggen.JPG</a:t>
            </a:r>
          </a:p>
          <a:p>
            <a:r>
              <a:rPr lang="cs-CZ" sz="1400" dirty="0" smtClean="0"/>
              <a:t>4. </a:t>
            </a:r>
            <a:r>
              <a:rPr lang="cs-CZ" sz="1400" dirty="0"/>
              <a:t>[cit. 2012-01-20], autor  Franz Eugen Köhler.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cs.wikipedia.org/wiki/Soubor:Koeh-274.jpg</a:t>
            </a:r>
          </a:p>
          <a:p>
            <a:r>
              <a:rPr lang="cs-CZ" sz="1400" dirty="0" smtClean="0"/>
              <a:t>5. </a:t>
            </a:r>
            <a:r>
              <a:rPr lang="cs-CZ" sz="1400" dirty="0"/>
              <a:t>[cit. 2012-01-20], autor  </a:t>
            </a:r>
            <a:r>
              <a:rPr lang="cs-CZ" sz="1400" dirty="0" err="1"/>
              <a:t>Bluemoose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cs.wikipedia.org/wiki/Soubor:Wheat_close-up.JPG</a:t>
            </a:r>
          </a:p>
          <a:p>
            <a:r>
              <a:rPr lang="cs-CZ" sz="1400" dirty="0" smtClean="0"/>
              <a:t>6. </a:t>
            </a:r>
            <a:r>
              <a:rPr lang="cs-CZ" sz="1400" dirty="0"/>
              <a:t>[cit. 2012-01-20], autor  Fir0002.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cs.wikipedia.org/wiki/Soubor:Wild_rye.jpg</a:t>
            </a:r>
          </a:p>
          <a:p>
            <a:r>
              <a:rPr lang="cs-CZ" sz="1400" dirty="0" smtClean="0"/>
              <a:t>7. [cit. 2012-01-20], </a:t>
            </a:r>
            <a:r>
              <a:rPr lang="cs-CZ" sz="1400" dirty="0"/>
              <a:t>autor  </a:t>
            </a:r>
            <a:r>
              <a:rPr lang="cs-CZ" sz="1400" dirty="0" err="1"/>
              <a:t>Pastorius</a:t>
            </a:r>
            <a:r>
              <a:rPr lang="cs-CZ" sz="1400" dirty="0"/>
              <a:t>. </a:t>
            </a:r>
            <a:r>
              <a:rPr lang="cs-CZ" sz="1400" dirty="0" smtClean="0"/>
              <a:t>Dostupný </a:t>
            </a:r>
            <a:r>
              <a:rPr lang="en-US" sz="1400" dirty="0" smtClean="0"/>
              <a:t>pod </a:t>
            </a:r>
            <a:r>
              <a:rPr lang="en-US" sz="1400" dirty="0" err="1" smtClean="0"/>
              <a:t>licenc</a:t>
            </a:r>
            <a:r>
              <a:rPr lang="cs-CZ" sz="1400" dirty="0" smtClean="0"/>
              <a:t>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</a:t>
            </a:r>
            <a:r>
              <a:rPr lang="cs-CZ" sz="1400" dirty="0"/>
              <a:t>: http://</a:t>
            </a:r>
            <a:r>
              <a:rPr lang="cs-CZ" sz="1400" dirty="0" smtClean="0"/>
              <a:t>cs.wikipedia.org/wiki/Soubor:Melta.jpg</a:t>
            </a:r>
          </a:p>
          <a:p>
            <a:r>
              <a:rPr lang="cs-CZ" sz="1400" dirty="0" smtClean="0"/>
              <a:t>8. </a:t>
            </a:r>
            <a:r>
              <a:rPr lang="cs-CZ" sz="1400" dirty="0"/>
              <a:t>[cit. 2012-01-20], autor  </a:t>
            </a:r>
            <a:r>
              <a:rPr lang="cs-CZ" sz="1400" dirty="0" err="1" smtClean="0"/>
              <a:t>Rasbak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commons.wikimedia.org/wiki/File:Gerst_aar.jpg?uselang=cs</a:t>
            </a:r>
          </a:p>
          <a:p>
            <a:r>
              <a:rPr lang="cs-CZ" sz="1400" dirty="0" smtClean="0"/>
              <a:t>9. </a:t>
            </a:r>
            <a:r>
              <a:rPr lang="cs-CZ" sz="1400" dirty="0"/>
              <a:t>[cit. 2012-01-20], autor  </a:t>
            </a:r>
            <a:r>
              <a:rPr lang="cs-CZ" sz="1400" dirty="0" err="1" smtClean="0"/>
              <a:t>Rasbak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commons.wikimedia.org/wiki/File:Gerstenkorrels_Hordeum_vulgare.jpg?uselang=cs</a:t>
            </a:r>
          </a:p>
          <a:p>
            <a:r>
              <a:rPr lang="cs-CZ" sz="1400" dirty="0" smtClean="0"/>
              <a:t>10. </a:t>
            </a:r>
            <a:r>
              <a:rPr lang="cs-CZ" sz="1400" dirty="0"/>
              <a:t>[cit. 2012-01-20], autor  Radim </a:t>
            </a:r>
            <a:r>
              <a:rPr lang="cs-CZ" sz="1400" dirty="0" err="1"/>
              <a:t>Cerkal</a:t>
            </a:r>
            <a:r>
              <a:rPr lang="cs-CZ" sz="1400" dirty="0"/>
              <a:t>, Ing. Pavlína Hrstková, Tomáš </a:t>
            </a:r>
            <a:r>
              <a:rPr lang="cs-CZ" sz="1400" dirty="0" smtClean="0"/>
              <a:t>Středa.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commons.wikimedia.org/wiki/File:Lata.jpg?uselang=cs</a:t>
            </a:r>
          </a:p>
          <a:p>
            <a:r>
              <a:rPr lang="cs-CZ" sz="1400" dirty="0" smtClean="0"/>
              <a:t>11. </a:t>
            </a:r>
            <a:r>
              <a:rPr lang="cs-CZ" sz="1400" dirty="0"/>
              <a:t>[cit. 2012-01-20], autor  Jose </a:t>
            </a:r>
            <a:r>
              <a:rPr lang="cs-CZ" sz="1400" dirty="0" err="1"/>
              <a:t>Hernandez</a:t>
            </a:r>
            <a:r>
              <a:rPr lang="cs-CZ" sz="1400" dirty="0"/>
              <a:t> 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commons.wikimedia.org/wiki/File:Avena_nuda_seeds_avnu2_001_php.jpg?uselang=cs</a:t>
            </a:r>
          </a:p>
          <a:p>
            <a:r>
              <a:rPr lang="cs-CZ" sz="1400" dirty="0" smtClean="0"/>
              <a:t>12. </a:t>
            </a:r>
            <a:r>
              <a:rPr lang="cs-CZ" sz="1400" dirty="0"/>
              <a:t>[cit. 2012-01-20], autor  </a:t>
            </a:r>
            <a:r>
              <a:rPr lang="cs-CZ" sz="1400" dirty="0" err="1"/>
              <a:t>CryptoDerk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http://cs.wikipedia.org/wiki/Soubor:Oatmealraisins2.jpg</a:t>
            </a:r>
          </a:p>
        </p:txBody>
      </p:sp>
    </p:spTree>
    <p:extLst>
      <p:ext uri="{BB962C8B-B14F-4D97-AF65-F5344CB8AC3E}">
        <p14:creationId xmlns:p14="http://schemas.microsoft.com/office/powerpoint/2010/main" val="190203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819472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260648"/>
            <a:ext cx="8248708" cy="602587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13. </a:t>
            </a:r>
            <a:r>
              <a:rPr lang="cs-CZ" sz="1400" dirty="0"/>
              <a:t>[cit. 2012-01-20], autor  H. </a:t>
            </a:r>
            <a:r>
              <a:rPr lang="cs-CZ" sz="1400" dirty="0" err="1"/>
              <a:t>Zell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commons.wikimedia.org/wiki/File:Zea_mays_003.JPG?uselang=cs</a:t>
            </a:r>
          </a:p>
          <a:p>
            <a:r>
              <a:rPr lang="cs-CZ" sz="1400" dirty="0" smtClean="0"/>
              <a:t>14. </a:t>
            </a:r>
            <a:r>
              <a:rPr lang="cs-CZ" sz="1400" dirty="0"/>
              <a:t>[cit. 2012-01-20], autor  </a:t>
            </a:r>
            <a:r>
              <a:rPr lang="cs-CZ" sz="1400" dirty="0" smtClean="0"/>
              <a:t>Andrew </a:t>
            </a:r>
            <a:r>
              <a:rPr lang="cs-CZ" sz="1400" dirty="0" err="1" smtClean="0"/>
              <a:t>Butko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http://commons.wikimedia.org/wiki/File:Ab_food_06.jpg?uselang=cs</a:t>
            </a:r>
          </a:p>
          <a:p>
            <a:r>
              <a:rPr lang="cs-CZ" sz="1400" dirty="0" smtClean="0"/>
              <a:t>15. </a:t>
            </a:r>
            <a:r>
              <a:rPr lang="cs-CZ" sz="1400" dirty="0"/>
              <a:t>[cit. 2012-01-20], autor  Fir0002.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http://cs.wikipedia.org/wiki/Soubor:Popcorn02.jpg</a:t>
            </a:r>
          </a:p>
          <a:p>
            <a:r>
              <a:rPr lang="cs-CZ" sz="1400" dirty="0" smtClean="0"/>
              <a:t>16. </a:t>
            </a:r>
            <a:r>
              <a:rPr lang="cs-CZ" sz="1400" dirty="0"/>
              <a:t>[cit. 2012-01-20], autor  </a:t>
            </a:r>
            <a:r>
              <a:rPr lang="cs-CZ" sz="1400" dirty="0" err="1" smtClean="0"/>
              <a:t>Fastily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http://commons.wikimedia.org/wiki/File:Ricegrains1100ppx.jpg?uselang=cs</a:t>
            </a:r>
          </a:p>
          <a:p>
            <a:r>
              <a:rPr lang="cs-CZ" sz="1400" dirty="0" smtClean="0"/>
              <a:t>17. </a:t>
            </a:r>
            <a:r>
              <a:rPr lang="cs-CZ" sz="1400" dirty="0"/>
              <a:t>[cit. 2012-01-20], autor  Franz Eugen Köhler.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cs.wikipedia.org/wiki/Soubor:Koeh-232.jpg</a:t>
            </a:r>
          </a:p>
          <a:p>
            <a:r>
              <a:rPr lang="cs-CZ" sz="1400" dirty="0" smtClean="0"/>
              <a:t>18. </a:t>
            </a:r>
            <a:r>
              <a:rPr lang="cs-CZ" sz="1400" dirty="0"/>
              <a:t>[cit. 2012-01-20], autor  </a:t>
            </a:r>
            <a:r>
              <a:rPr lang="cs-CZ" sz="1400" dirty="0" err="1"/>
              <a:t>Hutschi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cs.wikipedia.org/wiki/Soubor:Hoernchen.jpg</a:t>
            </a:r>
          </a:p>
          <a:p>
            <a:r>
              <a:rPr lang="cs-CZ" sz="1400" dirty="0" smtClean="0"/>
              <a:t>19. </a:t>
            </a:r>
            <a:r>
              <a:rPr lang="cs-CZ" sz="1400" dirty="0"/>
              <a:t>[cit. 2012-01-20], autor  </a:t>
            </a:r>
            <a:r>
              <a:rPr lang="cs-CZ" sz="1400" dirty="0" err="1" smtClean="0"/>
              <a:t>Fritzs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commons.wikimedia.org/wiki/File:Essene_Bread_70pct_Rye_Sproud_30pct_Spelt_cut.JPG?uselang=cs</a:t>
            </a:r>
          </a:p>
          <a:p>
            <a:r>
              <a:rPr lang="cs-CZ" sz="1400" dirty="0" smtClean="0"/>
              <a:t>20. </a:t>
            </a:r>
            <a:r>
              <a:rPr lang="cs-CZ" sz="1400" dirty="0"/>
              <a:t>[cit. 2012-01-20], autor  </a:t>
            </a:r>
            <a:r>
              <a:rPr lang="cs-CZ" sz="1400" dirty="0" err="1" smtClean="0"/>
              <a:t>Rude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cs.wikipedia.org/wiki/Soubor:Budvar-mug.JPG</a:t>
            </a:r>
          </a:p>
          <a:p>
            <a:r>
              <a:rPr lang="cs-CZ" sz="1400" dirty="0" smtClean="0"/>
              <a:t>21. </a:t>
            </a:r>
            <a:r>
              <a:rPr lang="cs-CZ" sz="1400" dirty="0"/>
              <a:t>[cit. 2012-01-20], autor  </a:t>
            </a:r>
            <a:r>
              <a:rPr lang="cs-CZ" sz="1400" dirty="0" err="1"/>
              <a:t>MarkusHagenlocher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http://cs.wikipedia.org/wiki/Soubor:Haferflocken.jpg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3100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Prezentaci je možné používat k závěrečnému opakování čeledi </a:t>
            </a:r>
            <a:r>
              <a:rPr lang="cs-CZ" dirty="0" err="1" smtClean="0"/>
              <a:t>Lipnicovité</a:t>
            </a:r>
            <a:r>
              <a:rPr lang="cs-CZ" dirty="0" smtClean="0"/>
              <a:t>. Důraz je kladen na </a:t>
            </a:r>
            <a:r>
              <a:rPr lang="cs-CZ" smtClean="0"/>
              <a:t>využití obilovin.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04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>
    <a:lnDef>
      <a:spPr>
        <a:ln w="38100"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150</TotalTime>
  <Words>689</Words>
  <Application>Microsoft Office PowerPoint</Application>
  <PresentationFormat>Předvádění na obrazovce (4:3)</PresentationFormat>
  <Paragraphs>126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Brooklet</vt:lpstr>
      <vt:lpstr>Prezentace aplikace PowerPoint</vt:lpstr>
      <vt:lpstr>Lipnicovité</vt:lpstr>
      <vt:lpstr>Stavba rostliny</vt:lpstr>
      <vt:lpstr>  Stavba klásku</vt:lpstr>
      <vt:lpstr>    Pšenice setá</vt:lpstr>
      <vt:lpstr>  Žito seté</vt:lpstr>
      <vt:lpstr>   Ječmen obecný</vt:lpstr>
      <vt:lpstr>Oves setý</vt:lpstr>
      <vt:lpstr>   Kukuřice setá</vt:lpstr>
      <vt:lpstr>      Rýže setá</vt:lpstr>
      <vt:lpstr>   Shrnutí</vt:lpstr>
      <vt:lpstr>Použité obrázky</vt:lpstr>
      <vt:lpstr>Prezentace aplikace PowerPoint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30</cp:revision>
  <dcterms:created xsi:type="dcterms:W3CDTF">2011-11-07T20:36:47Z</dcterms:created>
  <dcterms:modified xsi:type="dcterms:W3CDTF">2012-05-30T11:55:02Z</dcterms:modified>
</cp:coreProperties>
</file>