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57" r:id="rId20"/>
    <p:sldId id="269" r:id="rId21"/>
    <p:sldId id="258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oving_Octopus_Vulgaris_2005-01-14.og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843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dirty="0" smtClean="0">
                <a:solidFill>
                  <a:srgbClr val="1E2051"/>
                </a:solidFill>
                <a:latin typeface="Calibri" pitchFamily="34" charset="0"/>
              </a:rPr>
              <a:t>VY_32_INOVACE_PŘZOO.01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Ročník: 7.</a:t>
            </a: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živočichů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</a:t>
            </a:r>
            <a:r>
              <a:rPr lang="cs-CZ" b="1" smtClean="0">
                <a:latin typeface="Calibri" pitchFamily="34" charset="0"/>
              </a:rPr>
              <a:t>: Měkkýši</a:t>
            </a:r>
            <a:endParaRPr lang="cs-CZ" b="1" dirty="0"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9612" y="6309320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cs-CZ" dirty="0" smtClean="0"/>
              <a:t>Měkkýši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052736"/>
            <a:ext cx="8248708" cy="5233785"/>
          </a:xfrm>
        </p:spPr>
        <p:txBody>
          <a:bodyPr/>
          <a:lstStyle/>
          <a:p>
            <a:r>
              <a:rPr lang="cs-CZ" dirty="0" smtClean="0"/>
              <a:t>jsou to živočichové s měkkým tělem</a:t>
            </a:r>
          </a:p>
          <a:p>
            <a:r>
              <a:rPr lang="cs-CZ" dirty="0" smtClean="0"/>
              <a:t>tělo je většinou chráněno pevnou schránkou</a:t>
            </a:r>
          </a:p>
          <a:p>
            <a:r>
              <a:rPr lang="cs-CZ" dirty="0" smtClean="0"/>
              <a:t>žijí na souši ve sladkých i slaných vodách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Michal\AppData\Local\Microsoft\Windows\Temporary Internet Files\Content.IE5\S8PYEYH4\MC9003914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32861"/>
            <a:ext cx="1989825" cy="1432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ichal\AppData\Local\Microsoft\Windows\Temporary Internet Files\Content.IE5\N17XYUDI\MC90043804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95921"/>
            <a:ext cx="1931491" cy="193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ichal\AppData\Local\Microsoft\Windows\Temporary Internet Files\Content.IE5\6LEFVC4W\MC9002092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29" y="4778413"/>
            <a:ext cx="2253697" cy="193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aoblený obdélník 6"/>
          <p:cNvSpPr/>
          <p:nvPr/>
        </p:nvSpPr>
        <p:spPr>
          <a:xfrm>
            <a:off x="3419872" y="3148885"/>
            <a:ext cx="26642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plži</a:t>
            </a:r>
            <a:endParaRPr lang="cs-CZ" sz="36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419872" y="4418373"/>
            <a:ext cx="26642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mlži</a:t>
            </a:r>
            <a:endParaRPr lang="cs-CZ" sz="36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445630" y="5697571"/>
            <a:ext cx="26642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hlavonožci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487098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Plži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nejpočetnější skupinou měkkýšů</a:t>
            </a:r>
          </a:p>
          <a:p>
            <a:r>
              <a:rPr lang="cs-CZ" dirty="0" smtClean="0"/>
              <a:t>žijí na souši i ve vodě</a:t>
            </a:r>
          </a:p>
          <a:p>
            <a:r>
              <a:rPr lang="cs-CZ" dirty="0" smtClean="0"/>
              <a:t>nejznámějším plžem je </a:t>
            </a:r>
            <a:r>
              <a:rPr lang="cs-CZ" b="1" dirty="0" smtClean="0">
                <a:solidFill>
                  <a:srgbClr val="FF0000"/>
                </a:solidFill>
              </a:rPr>
              <a:t>hlemýžď zahradní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93" b="12043"/>
          <a:stretch/>
        </p:blipFill>
        <p:spPr bwMode="auto">
          <a:xfrm>
            <a:off x="1475656" y="3645024"/>
            <a:ext cx="6552728" cy="295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44408" y="638132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417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4292"/>
            <a:ext cx="9122631" cy="4500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515" y="240347"/>
            <a:ext cx="8229600" cy="1143000"/>
          </a:xfrm>
        </p:spPr>
        <p:txBody>
          <a:bodyPr/>
          <a:lstStyle/>
          <a:p>
            <a:r>
              <a:rPr lang="cs-CZ" dirty="0" smtClean="0"/>
              <a:t>Stavba těla hlemýždě zahradního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676456" y="652534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160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0"/>
            <a:ext cx="8569800" cy="4429151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žije ve vlhké trávě, v křovinách, v zahradách, na březích potoků</a:t>
            </a:r>
          </a:p>
          <a:p>
            <a:r>
              <a:rPr lang="cs-CZ" dirty="0" smtClean="0"/>
              <a:t>je to obojetník </a:t>
            </a:r>
          </a:p>
          <a:p>
            <a:r>
              <a:rPr lang="cs-CZ" dirty="0" smtClean="0"/>
              <a:t>klade oplozená vajíčka do půdy</a:t>
            </a:r>
          </a:p>
          <a:p>
            <a:r>
              <a:rPr lang="cs-CZ" dirty="0" smtClean="0"/>
              <a:t>z vajíček se přímo líhnou malí hlemýždi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79" b="23464"/>
          <a:stretch/>
        </p:blipFill>
        <p:spPr bwMode="auto">
          <a:xfrm>
            <a:off x="827584" y="332809"/>
            <a:ext cx="7620000" cy="2975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447584" y="285293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053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zástupci plžů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páskovka keřová</a:t>
            </a:r>
          </a:p>
          <a:p>
            <a:r>
              <a:rPr lang="cs-CZ" dirty="0" smtClean="0"/>
              <a:t>žije na rostlinách</a:t>
            </a:r>
          </a:p>
          <a:p>
            <a:r>
              <a:rPr lang="cs-CZ" dirty="0" smtClean="0"/>
              <a:t>často i ve městech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199" y="1785926"/>
            <a:ext cx="4495801" cy="3786215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err="1" smtClean="0">
                <a:solidFill>
                  <a:srgbClr val="FF0000"/>
                </a:solidFill>
              </a:rPr>
              <a:t>plzák</a:t>
            </a:r>
            <a:r>
              <a:rPr lang="cs-CZ" b="1" dirty="0" smtClean="0">
                <a:solidFill>
                  <a:srgbClr val="FF0000"/>
                </a:solidFill>
              </a:rPr>
              <a:t> lesní</a:t>
            </a:r>
          </a:p>
          <a:p>
            <a:r>
              <a:rPr lang="cs-CZ" dirty="0" smtClean="0"/>
              <a:t>nemá ulitu</a:t>
            </a:r>
          </a:p>
          <a:p>
            <a:r>
              <a:rPr lang="cs-CZ" dirty="0" smtClean="0"/>
              <a:t>působí škody na zahradě</a:t>
            </a: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10085" y="3334531"/>
            <a:ext cx="2555552" cy="3320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6272585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17032"/>
            <a:ext cx="4404855" cy="2505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604448" y="6457251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5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692696"/>
            <a:ext cx="4038600" cy="4879445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plovatka bahenní</a:t>
            </a:r>
          </a:p>
          <a:p>
            <a:r>
              <a:rPr lang="cs-CZ" dirty="0" smtClean="0"/>
              <a:t>žije ve stojatých vodách – rybník</a:t>
            </a:r>
          </a:p>
          <a:p>
            <a:r>
              <a:rPr lang="cs-CZ" dirty="0" smtClean="0"/>
              <a:t>má výrazně špičatou ulitu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4879445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ostranka jaderská</a:t>
            </a:r>
          </a:p>
          <a:p>
            <a:r>
              <a:rPr lang="cs-CZ" dirty="0" smtClean="0"/>
              <a:t>žije v moři</a:t>
            </a:r>
          </a:p>
          <a:p>
            <a:r>
              <a:rPr lang="cs-CZ" dirty="0" smtClean="0"/>
              <a:t>ulita je výrazně ostnitá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87" y="3284984"/>
            <a:ext cx="4176464" cy="313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350100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852936"/>
            <a:ext cx="1512168" cy="142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19872" y="2996952"/>
            <a:ext cx="27283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00" dirty="0" smtClean="0"/>
              <a:t>7.</a:t>
            </a:r>
            <a:endParaRPr lang="cs-CZ" sz="900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02218" y="3016144"/>
            <a:ext cx="4315088" cy="2847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748464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354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Mlži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žijí ve sladké i slané vodě</a:t>
            </a:r>
          </a:p>
          <a:p>
            <a:r>
              <a:rPr lang="cs-CZ" dirty="0" smtClean="0"/>
              <a:t>mají schránku, kterou tvoří dvě lastury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94518" y="2337758"/>
            <a:ext cx="3599388" cy="5084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452320" y="630932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719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Škeble rybničná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žije ve sladkých stojatých nebo mírně tekoucích vodách</a:t>
            </a:r>
          </a:p>
          <a:p>
            <a:r>
              <a:rPr lang="cs-CZ" dirty="0" smtClean="0"/>
              <a:t>má oddělené pohlaví</a:t>
            </a:r>
          </a:p>
          <a:p>
            <a:r>
              <a:rPr lang="cs-CZ" dirty="0" smtClean="0"/>
              <a:t>z oplozených vajíček se líhnou larvy a z nich vznikají malé škeble</a:t>
            </a:r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 vývin nepřímý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5157192"/>
            <a:ext cx="93610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16832"/>
            <a:ext cx="4272303" cy="4004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604448" y="630932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394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Další zástupce mlžů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4038600" cy="4519405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Slávka jedlá</a:t>
            </a:r>
          </a:p>
          <a:p>
            <a:r>
              <a:rPr lang="cs-CZ" dirty="0" smtClean="0"/>
              <a:t>žije v moři</a:t>
            </a:r>
          </a:p>
          <a:p>
            <a:r>
              <a:rPr lang="cs-CZ" dirty="0" smtClean="0"/>
              <a:t>jsou potravou pro hvězdice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495800" cy="4519405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Ústřice jedlá</a:t>
            </a:r>
          </a:p>
          <a:p>
            <a:r>
              <a:rPr lang="cs-CZ" dirty="0" smtClean="0"/>
              <a:t>žije v moři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lastura je velká až 20 cm</a:t>
            </a:r>
          </a:p>
          <a:p>
            <a:r>
              <a:rPr lang="cs-CZ" dirty="0" smtClean="0"/>
              <a:t>je to žádaná pochoutka</a:t>
            </a:r>
          </a:p>
          <a:p>
            <a:r>
              <a:rPr lang="cs-CZ" dirty="0" smtClean="0"/>
              <a:t>může se dožít i 20 let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921" y="3659191"/>
            <a:ext cx="4677894" cy="310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6565" y="641268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6387">
            <a:off x="-46484" y="3391605"/>
            <a:ext cx="4111079" cy="2949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641268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078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459432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4038600" cy="5023461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Perlotvorka mořská</a:t>
            </a:r>
          </a:p>
          <a:p>
            <a:r>
              <a:rPr lang="cs-CZ" dirty="0" smtClean="0"/>
              <a:t>má silnou vrstvu perleti</a:t>
            </a:r>
          </a:p>
          <a:p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023461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Perlorodka říční</a:t>
            </a:r>
          </a:p>
          <a:p>
            <a:r>
              <a:rPr lang="cs-CZ" dirty="0"/>
              <a:t>žije ve sladké vodě</a:t>
            </a:r>
          </a:p>
          <a:p>
            <a:r>
              <a:rPr lang="cs-CZ" dirty="0"/>
              <a:t>má silné lastury</a:t>
            </a:r>
          </a:p>
          <a:p>
            <a:r>
              <a:rPr lang="cs-CZ" dirty="0"/>
              <a:t>tvoří drobné perly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24944"/>
            <a:ext cx="4290053" cy="321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604448" y="645333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1984"/>
            <a:ext cx="379095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5576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54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Hlavonožci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nejdokonalejší skupinou měkkýšů</a:t>
            </a:r>
          </a:p>
          <a:p>
            <a:r>
              <a:rPr lang="cs-CZ" dirty="0" smtClean="0"/>
              <a:t>žijí pouze v mořích</a:t>
            </a:r>
          </a:p>
          <a:p>
            <a:r>
              <a:rPr lang="cs-CZ" dirty="0" smtClean="0"/>
              <a:t>všichni jsou dravci</a:t>
            </a:r>
          </a:p>
          <a:p>
            <a:r>
              <a:rPr lang="cs-CZ" dirty="0" smtClean="0"/>
              <a:t>nejznámější hlavonožci: sépie, chobotnice, krakatice, oliheň, loděnka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804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		Sépie obecná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žije v teplých mořích</a:t>
            </a:r>
          </a:p>
          <a:p>
            <a:r>
              <a:rPr lang="cs-CZ" dirty="0" smtClean="0"/>
              <a:t>přes den leží v písku, aktivní je v noci</a:t>
            </a:r>
          </a:p>
          <a:p>
            <a:r>
              <a:rPr lang="cs-CZ" dirty="0" smtClean="0"/>
              <a:t>dokáže měnit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zbarvení těla</a:t>
            </a:r>
          </a:p>
          <a:p>
            <a:r>
              <a:rPr lang="cs-CZ" dirty="0" smtClean="0"/>
              <a:t>má v sobě tvrdou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část – </a:t>
            </a:r>
            <a:r>
              <a:rPr lang="cs-CZ" dirty="0" smtClean="0">
                <a:solidFill>
                  <a:srgbClr val="FF0000"/>
                </a:solidFill>
              </a:rPr>
              <a:t>sépiovou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 kost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96952"/>
            <a:ext cx="4962128" cy="372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676456" y="263691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3106" y="-274914"/>
            <a:ext cx="1786377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07504" y="162880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672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Chobotnice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obývá především korálové útesy</a:t>
            </a:r>
          </a:p>
          <a:p>
            <a:r>
              <a:rPr lang="cs-CZ" dirty="0" smtClean="0"/>
              <a:t>má 8 ramen s přísavkami</a:t>
            </a:r>
          </a:p>
          <a:p>
            <a:r>
              <a:rPr lang="cs-CZ" dirty="0" smtClean="0"/>
              <a:t>dokáže měnit barvu i strukturu kůže</a:t>
            </a:r>
          </a:p>
          <a:p>
            <a:r>
              <a:rPr lang="cs-CZ" dirty="0" smtClean="0"/>
              <a:t>napodobuje tvar i chování jiných zvířat</a:t>
            </a:r>
          </a:p>
          <a:p>
            <a:r>
              <a:rPr lang="cs-CZ" dirty="0" smtClean="0"/>
              <a:t>v ohrožení vylučuje tmavou tekutinu tzv. inkoust</a:t>
            </a:r>
          </a:p>
          <a:p>
            <a:r>
              <a:rPr lang="cs-CZ" dirty="0" smtClean="0"/>
              <a:t>pohybuje se lezením a plaváním</a:t>
            </a:r>
            <a:endParaRPr lang="cs-CZ" dirty="0"/>
          </a:p>
        </p:txBody>
      </p:sp>
      <p:pic>
        <p:nvPicPr>
          <p:cNvPr id="6146" name="Picture 2" descr="C:\Users\Michal\AppData\Local\Microsoft\Windows\Temporary Internet Files\Content.IE5\6LEFVC4W\MC900209212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4664"/>
            <a:ext cx="2589583" cy="222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06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041" y="441176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5013176"/>
            <a:ext cx="8080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video:</a:t>
            </a:r>
          </a:p>
          <a:p>
            <a:r>
              <a:rPr lang="cs-CZ" dirty="0">
                <a:hlinkClick r:id="rId3"/>
              </a:rPr>
              <a:t>http://cs.wikipedia.org/wiki/Soubor:Moving_Octopus_Vulgaris_2005-01-14.ogg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684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0000"/>
                </a:solidFill>
              </a:rPr>
              <a:t>Krakatice obrovská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0"/>
            <a:ext cx="8497792" cy="4429151"/>
          </a:xfrm>
        </p:spPr>
        <p:txBody>
          <a:bodyPr/>
          <a:lstStyle/>
          <a:p>
            <a:r>
              <a:rPr lang="cs-CZ" dirty="0" smtClean="0"/>
              <a:t>dožívá </a:t>
            </a:r>
            <a:r>
              <a:rPr lang="cs-CZ" dirty="0"/>
              <a:t>se přibližně věku pěti </a:t>
            </a:r>
            <a:r>
              <a:rPr lang="cs-CZ" dirty="0" smtClean="0"/>
              <a:t>let</a:t>
            </a:r>
          </a:p>
          <a:p>
            <a:r>
              <a:rPr lang="cs-CZ" dirty="0" smtClean="0"/>
              <a:t>maximální délka včetně chapadel je 17 metrů</a:t>
            </a:r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84810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519592" y="75982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17.</a:t>
            </a:r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09158"/>
            <a:ext cx="7620000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604448" y="6381328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675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Loděnka hlubinná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žije v hloubkách Tichého oceánu</a:t>
            </a:r>
          </a:p>
          <a:p>
            <a:r>
              <a:rPr lang="cs-CZ" dirty="0" smtClean="0"/>
              <a:t>má spirálovitě stočenou schránku</a:t>
            </a:r>
          </a:p>
          <a:p>
            <a:r>
              <a:rPr lang="cs-CZ" dirty="0" smtClean="0"/>
              <a:t>kolen ústního otvoru má 8 chapadel</a:t>
            </a:r>
          </a:p>
          <a:p>
            <a:r>
              <a:rPr lang="cs-CZ" dirty="0" smtClean="0"/>
              <a:t>je to živá zkamenělina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45024"/>
            <a:ext cx="3906011" cy="2929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676456" y="3212976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315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Roztřiď uvedené druhy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883998"/>
          </a:xfr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páskovka keřová</a:t>
            </a:r>
          </a:p>
          <a:p>
            <a:r>
              <a:rPr lang="cs-CZ" dirty="0" smtClean="0"/>
              <a:t>perlotvorka mořská			</a:t>
            </a:r>
            <a:r>
              <a:rPr lang="cs-CZ" b="1" dirty="0" smtClean="0">
                <a:solidFill>
                  <a:srgbClr val="FF0000"/>
                </a:solidFill>
              </a:rPr>
              <a:t>plži</a:t>
            </a:r>
          </a:p>
          <a:p>
            <a:r>
              <a:rPr lang="cs-CZ" dirty="0" smtClean="0"/>
              <a:t>okružák ploský			</a:t>
            </a:r>
          </a:p>
          <a:p>
            <a:r>
              <a:rPr lang="cs-CZ" dirty="0" smtClean="0"/>
              <a:t>slávka jedlá</a:t>
            </a:r>
          </a:p>
          <a:p>
            <a:r>
              <a:rPr lang="cs-CZ" dirty="0" smtClean="0"/>
              <a:t>chobotnice				</a:t>
            </a:r>
            <a:r>
              <a:rPr lang="cs-CZ" b="1" dirty="0" smtClean="0">
                <a:solidFill>
                  <a:srgbClr val="FF0000"/>
                </a:solidFill>
              </a:rPr>
              <a:t>mlži</a:t>
            </a:r>
          </a:p>
          <a:p>
            <a:r>
              <a:rPr lang="cs-CZ" dirty="0" smtClean="0"/>
              <a:t>škeble rybničná</a:t>
            </a:r>
          </a:p>
          <a:p>
            <a:r>
              <a:rPr lang="cs-CZ" dirty="0" smtClean="0"/>
              <a:t>perlorodka říční</a:t>
            </a:r>
          </a:p>
          <a:p>
            <a:r>
              <a:rPr lang="cs-CZ" dirty="0" err="1" smtClean="0"/>
              <a:t>plzák</a:t>
            </a:r>
            <a:r>
              <a:rPr lang="cs-CZ" dirty="0" smtClean="0"/>
              <a:t> lesní				</a:t>
            </a:r>
            <a:r>
              <a:rPr lang="cs-CZ" b="1" dirty="0" smtClean="0">
                <a:solidFill>
                  <a:srgbClr val="FF0000"/>
                </a:solidFill>
              </a:rPr>
              <a:t>hlavonožci</a:t>
            </a:r>
          </a:p>
          <a:p>
            <a:r>
              <a:rPr lang="cs-CZ" dirty="0" smtClean="0"/>
              <a:t>hlemýžď zahradní</a:t>
            </a:r>
          </a:p>
          <a:p>
            <a:r>
              <a:rPr lang="cs-CZ" dirty="0" smtClean="0"/>
              <a:t>sépie obecná</a:t>
            </a:r>
          </a:p>
          <a:p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779912" y="2060848"/>
            <a:ext cx="21602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563888" y="2564904"/>
            <a:ext cx="237626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2843808" y="2564904"/>
            <a:ext cx="3096344" cy="2736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3923928" y="2564904"/>
            <a:ext cx="2016224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211960" y="2564904"/>
            <a:ext cx="1728192" cy="136815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915816" y="3501008"/>
            <a:ext cx="3024336" cy="43204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3563888" y="3933056"/>
            <a:ext cx="2376264" cy="43204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635896" y="3933056"/>
            <a:ext cx="2304256" cy="93610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843808" y="3933056"/>
            <a:ext cx="3096344" cy="1368152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3059832" y="5301208"/>
            <a:ext cx="2880320" cy="936104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36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5680"/>
            <a:ext cx="8229600" cy="1143000"/>
          </a:xfrm>
        </p:spPr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836712"/>
            <a:ext cx="8248708" cy="5449809"/>
          </a:xfrm>
        </p:spPr>
        <p:txBody>
          <a:bodyPr>
            <a:normAutofit fontScale="92500"/>
          </a:bodyPr>
          <a:lstStyle/>
          <a:p>
            <a:r>
              <a:rPr lang="cs-CZ" sz="1400" dirty="0"/>
              <a:t>1. [cit. </a:t>
            </a:r>
            <a:r>
              <a:rPr lang="cs-CZ" sz="1400" dirty="0" smtClean="0"/>
              <a:t>2012-01-23], </a:t>
            </a:r>
            <a:r>
              <a:rPr lang="cs-CZ" sz="1400" dirty="0"/>
              <a:t>autor  </a:t>
            </a:r>
            <a:r>
              <a:rPr lang="cs-CZ" sz="1400" dirty="0" smtClean="0"/>
              <a:t>Al2.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cs.wikipedia.org/wiki/Soubor:Snail_diagram_cs.svg</a:t>
            </a:r>
          </a:p>
          <a:p>
            <a:r>
              <a:rPr lang="cs-CZ" sz="1400" dirty="0" smtClean="0"/>
              <a:t>2. </a:t>
            </a:r>
            <a:r>
              <a:rPr lang="cs-CZ" sz="1400" dirty="0"/>
              <a:t>[cit. 2012-01-23], autor  </a:t>
            </a:r>
            <a:r>
              <a:rPr lang="de-DE" sz="1400" b="1" dirty="0"/>
              <a:t>Jürgen Schoner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http://commons.wikimedia.org/wiki/File:Grapevinesnail_01.jpg?uselang=cs</a:t>
            </a:r>
          </a:p>
          <a:p>
            <a:r>
              <a:rPr lang="cs-CZ" sz="1400" dirty="0" smtClean="0"/>
              <a:t>3. </a:t>
            </a:r>
            <a:r>
              <a:rPr lang="cs-CZ" sz="1400" dirty="0"/>
              <a:t>[cit. 2012-01-23], autor  Amanda </a:t>
            </a:r>
            <a:r>
              <a:rPr lang="cs-CZ" sz="1400" dirty="0" err="1"/>
              <a:t>und</a:t>
            </a:r>
            <a:r>
              <a:rPr lang="cs-CZ" sz="1400" dirty="0"/>
              <a:t> Jonathan </a:t>
            </a:r>
            <a:r>
              <a:rPr lang="cs-CZ" sz="1400" dirty="0" err="1"/>
              <a:t>Grobe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commons.wikimedia.org/wiki/File:Helix_pomatia_ag.jpg?uselang=cs</a:t>
            </a:r>
          </a:p>
          <a:p>
            <a:r>
              <a:rPr lang="cs-CZ" sz="1400" dirty="0" smtClean="0"/>
              <a:t>4.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Mad</a:t>
            </a:r>
            <a:r>
              <a:rPr lang="cs-CZ" sz="1400" dirty="0" smtClean="0"/>
              <a:t> Max.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cs.wikipedia.org/wiki/Soubor:Snail-WA_edit02.jpg</a:t>
            </a:r>
          </a:p>
          <a:p>
            <a:r>
              <a:rPr lang="cs-CZ" sz="1400" dirty="0" smtClean="0"/>
              <a:t>5.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Ekko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http://cs.wikipedia.org/wiki/Soubor:Arion_lusitanicus.jpg</a:t>
            </a:r>
          </a:p>
          <a:p>
            <a:r>
              <a:rPr lang="cs-CZ" sz="1400" dirty="0" smtClean="0"/>
              <a:t>6. </a:t>
            </a:r>
            <a:r>
              <a:rPr lang="cs-CZ" sz="1400" dirty="0"/>
              <a:t>[cit. 2012-01-23], autor  </a:t>
            </a:r>
            <a:r>
              <a:rPr lang="cs-CZ" sz="1400" dirty="0" smtClean="0"/>
              <a:t>Dr. Lars </a:t>
            </a:r>
            <a:r>
              <a:rPr lang="cs-CZ" sz="1400" dirty="0" err="1" smtClean="0"/>
              <a:t>Peters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cs.wikipedia.org/wiki/Soubor:Spitzschlammschnecke.jpg</a:t>
            </a:r>
          </a:p>
          <a:p>
            <a:r>
              <a:rPr lang="cs-CZ" sz="1400" dirty="0" smtClean="0"/>
              <a:t>7. </a:t>
            </a:r>
            <a:r>
              <a:rPr lang="cs-CZ" sz="1400" dirty="0"/>
              <a:t>[cit. 2012-01-23], autor  </a:t>
            </a:r>
            <a:r>
              <a:rPr lang="cs-CZ" sz="1400" dirty="0" smtClean="0"/>
              <a:t>Aung.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commons.wikimedia.org/wiki/File:Blotniarka_stagnalis.jpg?uselang=cs</a:t>
            </a:r>
          </a:p>
          <a:p>
            <a:r>
              <a:rPr lang="cs-CZ" sz="1400" dirty="0" smtClean="0"/>
              <a:t>8. </a:t>
            </a:r>
            <a:r>
              <a:rPr lang="cs-CZ" sz="1400" dirty="0"/>
              <a:t>[cit. 2012-01-23], autor  H. </a:t>
            </a:r>
            <a:r>
              <a:rPr lang="cs-CZ" sz="1400" dirty="0" err="1"/>
              <a:t>Zell</a:t>
            </a:r>
            <a:r>
              <a:rPr lang="cs-CZ" sz="1400" dirty="0"/>
              <a:t>.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http://cs.wikipedia.org/wiki/Soubor:Bolinus_brandaris_01.jpg</a:t>
            </a:r>
          </a:p>
          <a:p>
            <a:r>
              <a:rPr lang="cs-CZ" sz="1400" dirty="0" smtClean="0"/>
              <a:t>9. </a:t>
            </a:r>
            <a:r>
              <a:rPr lang="cs-CZ" sz="1400" dirty="0"/>
              <a:t>[cit. 2012-01-23], autor  </a:t>
            </a:r>
            <a:r>
              <a:rPr lang="cs-CZ" sz="1400" dirty="0" smtClean="0"/>
              <a:t>Ernst </a:t>
            </a:r>
            <a:r>
              <a:rPr lang="cs-CZ" sz="1400" dirty="0" err="1" smtClean="0"/>
              <a:t>Haeckel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http://cs.wikipedia.org/wiki/Soubor:Haeckel_Acephala.jpg</a:t>
            </a:r>
          </a:p>
          <a:p>
            <a:r>
              <a:rPr lang="cs-CZ" sz="1400" dirty="0" smtClean="0"/>
              <a:t>10.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Lamiot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commons.wikimedia.org/wiki/File:Anodonte_du_cygne.jpg?uselang=cs</a:t>
            </a:r>
          </a:p>
          <a:p>
            <a:r>
              <a:rPr lang="cs-CZ" sz="1400" dirty="0" smtClean="0"/>
              <a:t>11.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PalaeoMal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http://commons.wikimedia.org/wiki/File:Margaritifera_margaritifera_-_corroded_specimens.jpg?uselang=cs 12</a:t>
            </a:r>
            <a:r>
              <a:rPr lang="cs-CZ" sz="1400" dirty="0" smtClean="0"/>
              <a:t>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MrKimm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http://commons.wikimedia.org/wiki/File:Three_Mussels_Margaritifera_margaritifera_in_hand.JPG?uselang=cs</a:t>
            </a:r>
          </a:p>
        </p:txBody>
      </p:sp>
    </p:spTree>
    <p:extLst>
      <p:ext uri="{BB962C8B-B14F-4D97-AF65-F5344CB8AC3E}">
        <p14:creationId xmlns:p14="http://schemas.microsoft.com/office/powerpoint/2010/main" val="84790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13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124744"/>
            <a:ext cx="8248708" cy="5161777"/>
          </a:xfrm>
        </p:spPr>
        <p:txBody>
          <a:bodyPr>
            <a:normAutofit/>
          </a:bodyPr>
          <a:lstStyle/>
          <a:p>
            <a:r>
              <a:rPr lang="cs-CZ" sz="1400" dirty="0" smtClean="0"/>
              <a:t>13.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Darkone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http://cs.wikipedia.org/wiki/Soubor:Miesmuscheln_Mytilus_2.jpg</a:t>
            </a:r>
            <a:endParaRPr lang="cs-CZ" sz="1400" dirty="0" smtClean="0"/>
          </a:p>
          <a:p>
            <a:r>
              <a:rPr lang="cs-CZ" sz="1400" dirty="0" smtClean="0"/>
              <a:t>14.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Myrabella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http://commons.wikimedia.org/wiki/File:Huitres_Cancale.jpg?uselang=cs</a:t>
            </a:r>
          </a:p>
          <a:p>
            <a:r>
              <a:rPr lang="cs-CZ" sz="1400" dirty="0" smtClean="0"/>
              <a:t>15. </a:t>
            </a:r>
            <a:r>
              <a:rPr lang="cs-CZ" sz="1400" dirty="0"/>
              <a:t>[cit. 2012-01-23], autor  </a:t>
            </a:r>
            <a:r>
              <a:rPr lang="cs-CZ" sz="1400" dirty="0" smtClean="0"/>
              <a:t>Hans </a:t>
            </a:r>
            <a:r>
              <a:rPr lang="cs-CZ" sz="1400" dirty="0" err="1" smtClean="0"/>
              <a:t>Hillewaert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http://cs.wikipedia.org/wiki/Soubor:Sepia_officinalis_(aquarium).jpg</a:t>
            </a:r>
          </a:p>
          <a:p>
            <a:r>
              <a:rPr lang="cs-CZ" sz="1400" dirty="0" smtClean="0"/>
              <a:t>16. </a:t>
            </a:r>
            <a:r>
              <a:rPr lang="cs-CZ" sz="1400" dirty="0"/>
              <a:t>[cit. 2012-01-23], autor  </a:t>
            </a:r>
            <a:r>
              <a:rPr lang="cs-CZ" sz="1400" dirty="0" err="1" smtClean="0"/>
              <a:t>Pearson</a:t>
            </a:r>
            <a:r>
              <a:rPr lang="cs-CZ" sz="1400" dirty="0" smtClean="0"/>
              <a:t> </a:t>
            </a:r>
            <a:r>
              <a:rPr lang="cs-CZ" sz="1400" dirty="0" err="1" smtClean="0"/>
              <a:t>Scott</a:t>
            </a:r>
            <a:r>
              <a:rPr lang="cs-CZ" sz="1400" dirty="0" smtClean="0"/>
              <a:t> </a:t>
            </a:r>
            <a:r>
              <a:rPr lang="cs-CZ" sz="1400" dirty="0" err="1" smtClean="0"/>
              <a:t>Foresman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http://commons.wikimedia.org/wiki/File:Cuttlefish_1_(PSF).png?uselang=cs </a:t>
            </a:r>
            <a:endParaRPr lang="cs-CZ" sz="1400" dirty="0" smtClean="0"/>
          </a:p>
          <a:p>
            <a:r>
              <a:rPr lang="cs-CZ" sz="1400" dirty="0" smtClean="0"/>
              <a:t>17. </a:t>
            </a:r>
            <a:r>
              <a:rPr lang="cs-CZ" sz="1400" dirty="0"/>
              <a:t>[cit. 2012-01-23], autor  </a:t>
            </a:r>
            <a:r>
              <a:rPr lang="cs-CZ" sz="1400" dirty="0" smtClean="0"/>
              <a:t>neuveden.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http://cs.wikipedia.org/wiki/Soubor:Architeuthis_princeps_image_modified.PNG</a:t>
            </a:r>
          </a:p>
          <a:p>
            <a:r>
              <a:rPr lang="cs-CZ" sz="1400" dirty="0" smtClean="0"/>
              <a:t>18. </a:t>
            </a:r>
            <a:r>
              <a:rPr lang="cs-CZ" sz="1400" dirty="0"/>
              <a:t>[cit. 2012-01-23], autor  </a:t>
            </a:r>
            <a:r>
              <a:rPr lang="cs-CZ" sz="1400" dirty="0" smtClean="0"/>
              <a:t>NASA.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commons.wikimedia.org/wiki/File:Giant_Squid_NASA.jpg</a:t>
            </a:r>
          </a:p>
          <a:p>
            <a:r>
              <a:rPr lang="cs-CZ" sz="1400" dirty="0" smtClean="0"/>
              <a:t>19. </a:t>
            </a:r>
            <a:r>
              <a:rPr lang="cs-CZ" sz="1400" dirty="0"/>
              <a:t>[cit. 2012-01-23], autor  </a:t>
            </a:r>
            <a:r>
              <a:rPr lang="cs-CZ" sz="1400" dirty="0" smtClean="0"/>
              <a:t>J. </a:t>
            </a:r>
            <a:r>
              <a:rPr lang="cs-CZ" sz="1400" dirty="0" err="1" smtClean="0"/>
              <a:t>Baecker</a:t>
            </a:r>
            <a:r>
              <a:rPr lang="cs-CZ" sz="1400" dirty="0" smtClean="0"/>
              <a:t>. </a:t>
            </a:r>
            <a:r>
              <a:rPr lang="cs-CZ" sz="1400" dirty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cs.wikipedia.org/wiki/Soubor:Nautilus-JB-01.jpg</a:t>
            </a:r>
          </a:p>
          <a:p>
            <a:r>
              <a:rPr lang="cs-CZ" sz="1400" dirty="0" smtClean="0"/>
              <a:t>obrázky bez čísel: Použité obrázky jsou dostupné pod licencí Microsoft Office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4258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Metodika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vhodná jako motivační úvod do skupiny Měkkýšů (bez závěrečné doplňovačky) nebo jako </a:t>
            </a:r>
            <a:r>
              <a:rPr lang="cs-CZ" smtClean="0"/>
              <a:t>závěrečné opakování.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66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112</TotalTime>
  <Words>906</Words>
  <Application>Microsoft Office PowerPoint</Application>
  <PresentationFormat>Předvádění na obrazovce (4:3)</PresentationFormat>
  <Paragraphs>146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Brooklet</vt:lpstr>
      <vt:lpstr>Prezentace aplikace PowerPoint</vt:lpstr>
      <vt:lpstr>Měkkýši</vt:lpstr>
      <vt:lpstr>Plži</vt:lpstr>
      <vt:lpstr>Stavba těla hlemýždě zahradního</vt:lpstr>
      <vt:lpstr>Prezentace aplikace PowerPoint</vt:lpstr>
      <vt:lpstr>Další zástupci plžů</vt:lpstr>
      <vt:lpstr>Prezentace aplikace PowerPoint</vt:lpstr>
      <vt:lpstr>Mlži</vt:lpstr>
      <vt:lpstr>Škeble rybničná</vt:lpstr>
      <vt:lpstr>Další zástupce mlžů</vt:lpstr>
      <vt:lpstr>Prezentace aplikace PowerPoint</vt:lpstr>
      <vt:lpstr>Hlavonožci</vt:lpstr>
      <vt:lpstr>  Sépie obecná</vt:lpstr>
      <vt:lpstr>Chobotnice </vt:lpstr>
      <vt:lpstr>Prezentace aplikace PowerPoint</vt:lpstr>
      <vt:lpstr>Krakatice obrovská</vt:lpstr>
      <vt:lpstr>Loděnka hlubinná</vt:lpstr>
      <vt:lpstr>Roztřiď uvedené druhy</vt:lpstr>
      <vt:lpstr>Použité obrázky</vt:lpstr>
      <vt:lpstr>Prezentace aplikace PowerPoint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28</cp:revision>
  <dcterms:created xsi:type="dcterms:W3CDTF">2011-11-07T20:36:47Z</dcterms:created>
  <dcterms:modified xsi:type="dcterms:W3CDTF">2012-03-04T14:32:44Z</dcterms:modified>
</cp:coreProperties>
</file>