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6" r:id="rId9"/>
    <p:sldId id="263" r:id="rId10"/>
    <p:sldId id="264" r:id="rId11"/>
    <p:sldId id="269" r:id="rId12"/>
    <p:sldId id="257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4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Great_white_sharks_and_cage_diving.wmv.OG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" t="9923" r="3369" b="10033"/>
          <a:stretch>
            <a:fillRect/>
          </a:stretch>
        </p:blipFill>
        <p:spPr bwMode="auto">
          <a:xfrm>
            <a:off x="2247886" y="332656"/>
            <a:ext cx="4824412" cy="930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491880" y="1412776"/>
            <a:ext cx="28439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b="1" dirty="0" smtClean="0">
                <a:solidFill>
                  <a:srgbClr val="1E2051"/>
                </a:solidFill>
                <a:latin typeface="Calibri" pitchFamily="34" charset="0"/>
              </a:rPr>
              <a:t>VY_32_INOVACE_PŘZOO.04</a:t>
            </a:r>
            <a:endParaRPr lang="cs-CZ" b="1" dirty="0">
              <a:solidFill>
                <a:srgbClr val="1E2051"/>
              </a:solidFill>
              <a:latin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86000" y="241333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latin typeface="Calibri" pitchFamily="34" charset="0"/>
              </a:rPr>
              <a:t>Autor: Mgr. Jitka Žejdlíková</a:t>
            </a:r>
          </a:p>
          <a:p>
            <a:r>
              <a:rPr lang="cs-CZ" b="1" dirty="0">
                <a:latin typeface="Calibri" pitchFamily="34" charset="0"/>
              </a:rPr>
              <a:t>Datum vytvoření: </a:t>
            </a:r>
            <a:r>
              <a:rPr lang="cs-CZ" b="1" dirty="0" smtClean="0">
                <a:latin typeface="Calibri" pitchFamily="34" charset="0"/>
              </a:rPr>
              <a:t>leden 2012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Ročník: 7.</a:t>
            </a:r>
          </a:p>
          <a:p>
            <a:r>
              <a:rPr lang="cs-CZ" b="1" dirty="0">
                <a:latin typeface="Calibri" pitchFamily="34" charset="0"/>
              </a:rPr>
              <a:t>Vzdělávací oblast: Člověk a příroda</a:t>
            </a:r>
          </a:p>
          <a:p>
            <a:r>
              <a:rPr lang="cs-CZ" b="1" dirty="0">
                <a:latin typeface="Calibri" pitchFamily="34" charset="0"/>
              </a:rPr>
              <a:t>Vzdělávací obor: Přírodopis</a:t>
            </a:r>
          </a:p>
          <a:p>
            <a:r>
              <a:rPr lang="cs-CZ" b="1" dirty="0">
                <a:latin typeface="Calibri" pitchFamily="34" charset="0"/>
              </a:rPr>
              <a:t>Tematický okruh: Biologie </a:t>
            </a:r>
            <a:r>
              <a:rPr lang="cs-CZ" b="1" dirty="0" smtClean="0">
                <a:latin typeface="Calibri" pitchFamily="34" charset="0"/>
              </a:rPr>
              <a:t>živočichů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Téma</a:t>
            </a:r>
            <a:r>
              <a:rPr lang="cs-CZ" b="1" dirty="0" smtClean="0">
                <a:latin typeface="Calibri" pitchFamily="34" charset="0"/>
              </a:rPr>
              <a:t>: Paryby</a:t>
            </a:r>
            <a:endParaRPr lang="cs-CZ" b="1" dirty="0">
              <a:latin typeface="Calibri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39612" y="6309320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Calibri" pitchFamily="34" charset="0"/>
              </a:rPr>
              <a:t>Autorem materiálu a všech jeho částí, není-li uvedeno jinak, je Mgr. Jitka Žejdlíková</a:t>
            </a:r>
          </a:p>
        </p:txBody>
      </p:sp>
    </p:spTree>
    <p:extLst>
      <p:ext uri="{BB962C8B-B14F-4D97-AF65-F5344CB8AC3E}">
        <p14:creationId xmlns:p14="http://schemas.microsoft.com/office/powerpoint/2010/main" val="337339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r>
              <a:rPr lang="cs-CZ" dirty="0" smtClean="0"/>
              <a:t>Paryby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196752"/>
            <a:ext cx="8248708" cy="547260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		</a:t>
            </a:r>
            <a:r>
              <a:rPr lang="cs-CZ" sz="4600" dirty="0" smtClean="0"/>
              <a:t>žraloci</a:t>
            </a:r>
          </a:p>
          <a:p>
            <a:pPr marL="0" indent="0">
              <a:buNone/>
            </a:pPr>
            <a:r>
              <a:rPr lang="cs-CZ" sz="4600" dirty="0"/>
              <a:t>	</a:t>
            </a:r>
            <a:r>
              <a:rPr lang="cs-CZ" sz="4600" dirty="0" smtClean="0"/>
              <a:t>	rejnoci</a:t>
            </a:r>
          </a:p>
          <a:p>
            <a:pPr marL="0" indent="0">
              <a:buNone/>
            </a:pPr>
            <a:endParaRPr lang="cs-CZ" sz="3600" dirty="0"/>
          </a:p>
          <a:p>
            <a:r>
              <a:rPr lang="cs-CZ" sz="3600" dirty="0" smtClean="0"/>
              <a:t>jsou to mořští obratlovci</a:t>
            </a:r>
          </a:p>
          <a:p>
            <a:r>
              <a:rPr lang="cs-CZ" sz="3600" dirty="0" smtClean="0"/>
              <a:t>živí se hlavně masem</a:t>
            </a:r>
          </a:p>
          <a:p>
            <a:r>
              <a:rPr lang="cs-CZ" sz="3600" dirty="0" smtClean="0"/>
              <a:t>tvar </a:t>
            </a:r>
            <a:r>
              <a:rPr lang="cs-CZ" sz="3600" dirty="0"/>
              <a:t>těla </a:t>
            </a:r>
            <a:r>
              <a:rPr lang="cs-CZ" sz="3600" dirty="0" smtClean="0"/>
              <a:t>– žraloci - torpédovitý	</a:t>
            </a:r>
          </a:p>
          <a:p>
            <a:pPr marL="0" indent="0">
              <a:buNone/>
            </a:pPr>
            <a:r>
              <a:rPr lang="cs-CZ" sz="3600" dirty="0" smtClean="0"/>
              <a:t>		– rejnoci - shora </a:t>
            </a:r>
            <a:r>
              <a:rPr lang="cs-CZ" sz="3600" dirty="0"/>
              <a:t>zploštělý </a:t>
            </a:r>
            <a:endParaRPr lang="cs-CZ" sz="3600" dirty="0" smtClean="0"/>
          </a:p>
          <a:p>
            <a:r>
              <a:rPr lang="cs-CZ" sz="3600" dirty="0" smtClean="0"/>
              <a:t>kostra </a:t>
            </a:r>
            <a:r>
              <a:rPr lang="cs-CZ" sz="3600" dirty="0"/>
              <a:t>je </a:t>
            </a:r>
            <a:r>
              <a:rPr lang="cs-CZ" sz="3600" dirty="0" smtClean="0"/>
              <a:t>chrupavčitá</a:t>
            </a:r>
          </a:p>
          <a:p>
            <a:r>
              <a:rPr lang="cs-CZ" sz="3600" dirty="0" smtClean="0"/>
              <a:t>dýchají žábrami -  </a:t>
            </a:r>
            <a:r>
              <a:rPr lang="cs-CZ" sz="3600" dirty="0"/>
              <a:t>k dýchání je nutný neustálý </a:t>
            </a:r>
            <a:r>
              <a:rPr lang="cs-CZ" sz="3600" dirty="0" smtClean="0"/>
              <a:t>pohyb</a:t>
            </a:r>
            <a:endParaRPr lang="cs-CZ" sz="3600" dirty="0"/>
          </a:p>
          <a:p>
            <a:r>
              <a:rPr lang="cs-CZ" sz="3600" dirty="0" smtClean="0"/>
              <a:t>k pohybu </a:t>
            </a:r>
            <a:r>
              <a:rPr lang="cs-CZ" sz="3600" dirty="0"/>
              <a:t>slouží </a:t>
            </a:r>
            <a:r>
              <a:rPr lang="cs-CZ" sz="3600" dirty="0" smtClean="0"/>
              <a:t>ploutve</a:t>
            </a:r>
            <a:endParaRPr lang="cs-CZ" sz="3600" dirty="0"/>
          </a:p>
        </p:txBody>
      </p:sp>
      <p:sp>
        <p:nvSpPr>
          <p:cNvPr id="6" name="Šipka doleva a nahoru 5"/>
          <p:cNvSpPr/>
          <p:nvPr/>
        </p:nvSpPr>
        <p:spPr>
          <a:xfrm rot="8259285">
            <a:off x="1363102" y="1246006"/>
            <a:ext cx="850392" cy="850392"/>
          </a:xfrm>
          <a:prstGeom prst="leftUp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Michal\AppData\Local\Microsoft\Windows\Temporary Internet Files\Content.IE5\TOCR7Z97\MC9003379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040245"/>
            <a:ext cx="1838858" cy="730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ichal\AppData\Local\Microsoft\Windows\Temporary Internet Files\Content.IE5\TOCR7Z97\MC9000840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855" y="1126206"/>
            <a:ext cx="1233511" cy="128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93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	    Žraloci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žijí v teplých mořích</a:t>
            </a:r>
          </a:p>
          <a:p>
            <a:r>
              <a:rPr lang="cs-CZ" dirty="0" smtClean="0"/>
              <a:t>dosahují délky od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 0,5 m až po 18 m</a:t>
            </a:r>
          </a:p>
          <a:p>
            <a:r>
              <a:rPr lang="cs-CZ" dirty="0" smtClean="0"/>
              <a:t>mají nesouměrnou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ocasní ploutev</a:t>
            </a:r>
          </a:p>
          <a:p>
            <a:r>
              <a:rPr lang="cs-CZ" dirty="0" smtClean="0"/>
              <a:t>pokud jim vypadne zub</a:t>
            </a:r>
          </a:p>
          <a:p>
            <a:pPr marL="0" indent="0">
              <a:buNone/>
            </a:pPr>
            <a:r>
              <a:rPr lang="cs-CZ" dirty="0" smtClean="0"/>
              <a:t>	naroste jim nový</a:t>
            </a:r>
          </a:p>
          <a:p>
            <a:r>
              <a:rPr lang="cs-CZ" dirty="0" smtClean="0"/>
              <a:t>kůži chrání drobné šupiny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s ostrými hroty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97351" y="1871024"/>
            <a:ext cx="4818112" cy="3613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8604448" y="90872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890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-415"/>
            <a:ext cx="8229600" cy="1143000"/>
          </a:xfrm>
        </p:spPr>
        <p:txBody>
          <a:bodyPr/>
          <a:lstStyle/>
          <a:p>
            <a:r>
              <a:rPr lang="cs-CZ" dirty="0" smtClean="0"/>
              <a:t>Žralok obrovský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14423"/>
            <a:ext cx="4176464" cy="4429151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patří mezi největší žraloky</a:t>
            </a:r>
          </a:p>
          <a:p>
            <a:r>
              <a:rPr lang="cs-CZ" dirty="0" smtClean="0"/>
              <a:t>může dorůst až 17 m</a:t>
            </a:r>
          </a:p>
          <a:p>
            <a:r>
              <a:rPr lang="cs-CZ" dirty="0" smtClean="0"/>
              <a:t>běžná velikost 8 m</a:t>
            </a:r>
          </a:p>
          <a:p>
            <a:r>
              <a:rPr lang="cs-CZ" dirty="0" smtClean="0"/>
              <a:t>živí se planktonem nebo malými rybkami</a:t>
            </a:r>
          </a:p>
          <a:p>
            <a:r>
              <a:rPr lang="cs-CZ" dirty="0" smtClean="0"/>
              <a:t>může se dožít 60 až 150 let</a:t>
            </a:r>
          </a:p>
          <a:p>
            <a:endParaRPr lang="cs-CZ" dirty="0"/>
          </a:p>
          <a:p>
            <a:endParaRPr lang="cs-CZ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766495"/>
            <a:ext cx="4602088" cy="3325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748464" y="1916832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229200"/>
            <a:ext cx="2813894" cy="1441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004048" y="5949791"/>
            <a:ext cx="30443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rozšíření žraloka obrovského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63688" y="6453336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4499992" y="4581128"/>
            <a:ext cx="4248472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5973179" y="4656095"/>
            <a:ext cx="1449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až 17 metrů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88834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Žralok bílý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9941" y="1535442"/>
            <a:ext cx="3961288" cy="4429151"/>
          </a:xfrm>
        </p:spPr>
        <p:txBody>
          <a:bodyPr/>
          <a:lstStyle/>
          <a:p>
            <a:r>
              <a:rPr lang="cs-CZ" dirty="0" smtClean="0"/>
              <a:t>pro člověka je nebezpečný</a:t>
            </a:r>
          </a:p>
          <a:p>
            <a:r>
              <a:rPr lang="cs-CZ" dirty="0" smtClean="0"/>
              <a:t>dnes je před vyhynutím</a:t>
            </a:r>
          </a:p>
          <a:p>
            <a:r>
              <a:rPr lang="cs-CZ" dirty="0" smtClean="0"/>
              <a:t>živí se většími živočichy</a:t>
            </a:r>
          </a:p>
          <a:p>
            <a:r>
              <a:rPr lang="cs-CZ" dirty="0" smtClean="0"/>
              <a:t>je známý z filmu Čelisti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112" y="980728"/>
            <a:ext cx="5361340" cy="3732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676456" y="3356992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0696" y="5961448"/>
            <a:ext cx="90233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3"/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http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://commons.wikimedia.org/wiki/File:Great_white_sharks_and_cage_diving.wmv.OGG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0696" y="5961448"/>
            <a:ext cx="811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Video: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762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Kladivoun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-95799" y="1700808"/>
            <a:ext cx="4038600" cy="3786215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101352" y="2132856"/>
            <a:ext cx="4038600" cy="3786215"/>
          </a:xfrm>
        </p:spPr>
        <p:txBody>
          <a:bodyPr>
            <a:normAutofit/>
          </a:bodyPr>
          <a:lstStyle/>
          <a:p>
            <a:r>
              <a:rPr lang="cs-CZ" dirty="0" smtClean="0"/>
              <a:t>dlouhý až </a:t>
            </a:r>
            <a:r>
              <a:rPr lang="cs-CZ" dirty="0"/>
              <a:t>5 </a:t>
            </a:r>
            <a:r>
              <a:rPr lang="cs-CZ" dirty="0" smtClean="0"/>
              <a:t>metrů</a:t>
            </a:r>
          </a:p>
          <a:p>
            <a:r>
              <a:rPr lang="cs-CZ" dirty="0" smtClean="0"/>
              <a:t>živí se rybami</a:t>
            </a:r>
          </a:p>
          <a:p>
            <a:r>
              <a:rPr lang="cs-CZ" dirty="0" smtClean="0"/>
              <a:t>je živorodý</a:t>
            </a:r>
          </a:p>
          <a:p>
            <a:r>
              <a:rPr lang="cs-CZ" dirty="0" smtClean="0"/>
              <a:t> </a:t>
            </a:r>
            <a:r>
              <a:rPr lang="cs-CZ" dirty="0"/>
              <a:t>v jednom </a:t>
            </a:r>
            <a:r>
              <a:rPr lang="cs-CZ" dirty="0" smtClean="0"/>
              <a:t>vrhu může být 20-40 mláďat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941168"/>
            <a:ext cx="3589611" cy="1661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6381328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424" y="116632"/>
            <a:ext cx="5660745" cy="3610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139952" y="6237312"/>
            <a:ext cx="3204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rozšíření kladivouna obecného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8748464" y="836712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77072"/>
            <a:ext cx="3274189" cy="2031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244408" y="5661248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9141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4" grpId="0"/>
      <p:bldP spid="6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		Rejnoci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323528" y="1988840"/>
            <a:ext cx="4038600" cy="3786215"/>
          </a:xfrm>
        </p:spPr>
        <p:txBody>
          <a:bodyPr/>
          <a:lstStyle/>
          <a:p>
            <a:r>
              <a:rPr lang="cs-CZ" dirty="0"/>
              <a:t>Tělo je shora zploštělé </a:t>
            </a:r>
            <a:r>
              <a:rPr lang="cs-CZ" dirty="0" smtClean="0"/>
              <a:t>a </a:t>
            </a:r>
            <a:r>
              <a:rPr lang="cs-CZ" dirty="0"/>
              <a:t>vroubí ho srostlé párové ploutve, které tvoří lem kolem těla.</a:t>
            </a:r>
          </a:p>
          <a:p>
            <a:r>
              <a:rPr lang="cs-CZ" dirty="0"/>
              <a:t>Zašpičatělý okraj prsních ploutví tvoří </a:t>
            </a:r>
            <a:r>
              <a:rPr lang="cs-CZ" dirty="0" smtClean="0"/>
              <a:t>„křídla“ </a:t>
            </a:r>
          </a:p>
          <a:p>
            <a:pPr marL="0" indent="0" algn="ctr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620688"/>
            <a:ext cx="395287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532440" y="6453336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0373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		Manta obrovská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2708920"/>
            <a:ext cx="5256584" cy="3786215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největší rejnok</a:t>
            </a:r>
          </a:p>
          <a:p>
            <a:r>
              <a:rPr lang="cs-CZ" dirty="0" smtClean="0"/>
              <a:t>velká až 5 metrů</a:t>
            </a:r>
          </a:p>
          <a:p>
            <a:r>
              <a:rPr lang="cs-CZ" dirty="0" smtClean="0"/>
              <a:t>rozpětí „křídel“ až 9 metrů</a:t>
            </a:r>
          </a:p>
          <a:p>
            <a:r>
              <a:rPr lang="cs-CZ" dirty="0" smtClean="0"/>
              <a:t>její pohyb připomíná let ptáků</a:t>
            </a:r>
          </a:p>
          <a:p>
            <a:r>
              <a:rPr lang="cs-CZ" dirty="0" smtClean="0"/>
              <a:t>živí se planktonem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" t="2275" r="28169" b="9810"/>
          <a:stretch/>
        </p:blipFill>
        <p:spPr bwMode="auto">
          <a:xfrm>
            <a:off x="393113" y="82873"/>
            <a:ext cx="3293510" cy="3512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699229"/>
            <a:ext cx="3071799" cy="4592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536" y="26064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503846" y="1831775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3861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		Piloun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dlouhý až 7 metrů</a:t>
            </a:r>
          </a:p>
          <a:p>
            <a:r>
              <a:rPr lang="cs-CZ" dirty="0" smtClean="0"/>
              <a:t>čelist připomíná pilu</a:t>
            </a:r>
          </a:p>
          <a:p>
            <a:r>
              <a:rPr lang="cs-CZ" dirty="0" smtClean="0"/>
              <a:t>s žraloky se nemají rádi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45024"/>
            <a:ext cx="7620000" cy="298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99592" y="630932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4664"/>
            <a:ext cx="3687024" cy="2354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763080" y="260648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96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5534" y="116632"/>
            <a:ext cx="8229600" cy="1143000"/>
          </a:xfrm>
        </p:spPr>
        <p:txBody>
          <a:bodyPr/>
          <a:lstStyle/>
          <a:p>
            <a:r>
              <a:rPr lang="cs-CZ" dirty="0" smtClean="0"/>
              <a:t>Parejnok elektrický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54080"/>
            <a:ext cx="3635896" cy="4429151"/>
          </a:xfrm>
        </p:spPr>
        <p:txBody>
          <a:bodyPr/>
          <a:lstStyle/>
          <a:p>
            <a:r>
              <a:rPr lang="cs-CZ" dirty="0" smtClean="0"/>
              <a:t>omračuje svou kořist elektrickými ranami (až 220V)</a:t>
            </a:r>
          </a:p>
          <a:p>
            <a:r>
              <a:rPr lang="cs-CZ" dirty="0" smtClean="0"/>
              <a:t>el. náboj se tvoří v přední části těla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296" y="1769040"/>
            <a:ext cx="5245999" cy="3932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364059" y="524748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13.</a:t>
            </a:r>
            <a:endParaRPr lang="cs-CZ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41505"/>
            <a:ext cx="3654307" cy="1690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51520" y="6453336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23928" y="6309320"/>
            <a:ext cx="3382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rozšíření parejnoka elektrického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8214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23824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Vytvořte správné dvojice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79512" y="1556792"/>
            <a:ext cx="44958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KLADIVOUN</a:t>
            </a:r>
          </a:p>
          <a:p>
            <a:pPr marL="0" indent="0">
              <a:buNone/>
            </a:pPr>
            <a:r>
              <a:rPr lang="cs-CZ" sz="3600" dirty="0" smtClean="0"/>
              <a:t>PAREJNOK</a:t>
            </a:r>
          </a:p>
          <a:p>
            <a:pPr marL="0" indent="0">
              <a:buNone/>
            </a:pPr>
            <a:r>
              <a:rPr lang="cs-CZ" sz="3600" dirty="0" smtClean="0"/>
              <a:t>ŽRALOK BÍLÝ</a:t>
            </a:r>
          </a:p>
          <a:p>
            <a:pPr marL="0" indent="0">
              <a:buNone/>
            </a:pPr>
            <a:r>
              <a:rPr lang="cs-CZ" sz="3600" dirty="0" smtClean="0"/>
              <a:t>MANTA </a:t>
            </a:r>
          </a:p>
          <a:p>
            <a:pPr marL="0" indent="0">
              <a:buNone/>
            </a:pPr>
            <a:r>
              <a:rPr lang="cs-CZ" sz="3600" dirty="0" smtClean="0"/>
              <a:t>PILOUN</a:t>
            </a:r>
          </a:p>
          <a:p>
            <a:pPr marL="0" indent="0">
              <a:buNone/>
            </a:pPr>
            <a:r>
              <a:rPr lang="cs-CZ" sz="3600" dirty="0" smtClean="0"/>
              <a:t>ŽRALOK OBROVSKÝ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932040" y="980728"/>
            <a:ext cx="4038600" cy="576064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ŽIVÍ SE PLANKTONEM</a:t>
            </a:r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r>
              <a:rPr lang="cs-CZ" dirty="0" smtClean="0"/>
              <a:t>VYTVÁŘÍ EL. NÁBOJ</a:t>
            </a:r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r>
              <a:rPr lang="cs-CZ" dirty="0" smtClean="0"/>
              <a:t>MŮŽE ULOVIT ČLOVĚKA</a:t>
            </a:r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r>
              <a:rPr lang="cs-CZ" dirty="0" smtClean="0"/>
              <a:t>ČELIST VYPADÁ JAKO PILA</a:t>
            </a:r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r>
              <a:rPr lang="cs-CZ" dirty="0" smtClean="0"/>
              <a:t>MŮŽE MÍT NAJEDNOU AŽ 40 MLÁĎAT</a:t>
            </a:r>
          </a:p>
          <a:p>
            <a:pPr marL="0" indent="0">
              <a:buNone/>
            </a:pPr>
            <a:endParaRPr lang="cs-CZ" sz="1000" dirty="0"/>
          </a:p>
          <a:p>
            <a:pPr marL="0" indent="0">
              <a:buNone/>
            </a:pPr>
            <a:r>
              <a:rPr lang="cs-CZ" dirty="0" smtClean="0"/>
              <a:t>„LÉTÁ“ JAKO PTÁK</a:t>
            </a:r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2843808" y="1916832"/>
            <a:ext cx="2088232" cy="28083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2555776" y="1988840"/>
            <a:ext cx="2448272" cy="57606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3059832" y="2636912"/>
            <a:ext cx="1944216" cy="684076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1979712" y="3933056"/>
            <a:ext cx="3168352" cy="1512168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1979712" y="3320988"/>
            <a:ext cx="2952328" cy="118813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V="1">
            <a:off x="4211960" y="1196752"/>
            <a:ext cx="792088" cy="4032448"/>
          </a:xfrm>
          <a:prstGeom prst="straightConnector1">
            <a:avLst/>
          </a:prstGeom>
          <a:ln>
            <a:solidFill>
              <a:srgbClr val="0066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9484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5680"/>
            <a:ext cx="8229600" cy="1143000"/>
          </a:xfrm>
        </p:spPr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836712"/>
            <a:ext cx="8353776" cy="5449809"/>
          </a:xfrm>
        </p:spPr>
        <p:txBody>
          <a:bodyPr>
            <a:normAutofit fontScale="92500" lnSpcReduction="10000"/>
          </a:bodyPr>
          <a:lstStyle/>
          <a:p>
            <a:r>
              <a:rPr lang="cs-CZ" sz="1400" dirty="0" smtClean="0"/>
              <a:t>obrázky bez čísel : Použité obrázky jsou dostupné pod licencí Microsoft Office</a:t>
            </a:r>
          </a:p>
          <a:p>
            <a:r>
              <a:rPr lang="cs-CZ" sz="1400" dirty="0" smtClean="0"/>
              <a:t>1</a:t>
            </a:r>
            <a:r>
              <a:rPr lang="cs-CZ" sz="1400" dirty="0"/>
              <a:t>. [cit. </a:t>
            </a:r>
            <a:r>
              <a:rPr lang="cs-CZ" sz="1400" dirty="0" smtClean="0"/>
              <a:t>2012-01-20], </a:t>
            </a:r>
            <a:r>
              <a:rPr lang="cs-CZ" sz="1400" dirty="0"/>
              <a:t>autor </a:t>
            </a:r>
            <a:r>
              <a:rPr lang="cs-CZ" sz="1400" b="1" dirty="0"/>
              <a:t>Stefan </a:t>
            </a:r>
            <a:r>
              <a:rPr lang="cs-CZ" sz="1400" b="1" dirty="0" err="1" smtClean="0"/>
              <a:t>Kühn</a:t>
            </a:r>
            <a:r>
              <a:rPr lang="cs-CZ" sz="1400" b="1" dirty="0" smtClean="0"/>
              <a:t>. </a:t>
            </a:r>
            <a:r>
              <a:rPr lang="cs-CZ" sz="1400" dirty="0" smtClean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</a:t>
            </a:r>
            <a:r>
              <a:rPr lang="cs-CZ" sz="1400" dirty="0"/>
              <a:t>http://commons.wikimedia.org/wiki/File:Tiger_shark_teeth.jpg?uselang=cs </a:t>
            </a:r>
            <a:endParaRPr lang="cs-CZ" sz="1400" dirty="0" smtClean="0"/>
          </a:p>
          <a:p>
            <a:r>
              <a:rPr lang="cs-CZ" sz="1400" dirty="0" smtClean="0"/>
              <a:t>2. </a:t>
            </a:r>
            <a:r>
              <a:rPr lang="cs-CZ" sz="1400" dirty="0"/>
              <a:t>[cit. 2012-01-20], autor Andrew </a:t>
            </a:r>
            <a:r>
              <a:rPr lang="cs-CZ" sz="1400" dirty="0" smtClean="0"/>
              <a:t>Smith.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http://commons.wikimedia.org/wiki/File:Rhinodon_typicus.jpg?uselang=cs </a:t>
            </a:r>
            <a:endParaRPr lang="cs-CZ" sz="1400" dirty="0" smtClean="0"/>
          </a:p>
          <a:p>
            <a:r>
              <a:rPr lang="cs-CZ" sz="1400" dirty="0" smtClean="0"/>
              <a:t>3. </a:t>
            </a:r>
            <a:r>
              <a:rPr lang="cs-CZ" sz="1400" dirty="0"/>
              <a:t>[cit. 2012-01-20], autor </a:t>
            </a:r>
            <a:r>
              <a:rPr lang="cs-CZ" sz="1400" b="1" dirty="0" err="1"/>
              <a:t>The</a:t>
            </a:r>
            <a:r>
              <a:rPr lang="cs-CZ" sz="1400" b="1" dirty="0"/>
              <a:t> </a:t>
            </a:r>
            <a:r>
              <a:rPr lang="cs-CZ" sz="1400" b="1" dirty="0" err="1"/>
              <a:t>Emirr</a:t>
            </a:r>
            <a:r>
              <a:rPr lang="cs-CZ" sz="1400" b="1" dirty="0"/>
              <a:t>/</a:t>
            </a:r>
            <a:r>
              <a:rPr lang="cs-CZ" sz="1400" b="1" dirty="0" err="1"/>
              <a:t>MapLab</a:t>
            </a:r>
            <a:r>
              <a:rPr lang="cs-CZ" sz="1400" b="1" dirty="0"/>
              <a:t> </a:t>
            </a:r>
            <a:r>
              <a:rPr lang="cs-CZ" sz="1400" b="1" dirty="0" smtClean="0"/>
              <a:t>.</a:t>
            </a:r>
            <a:r>
              <a:rPr lang="cs-CZ" sz="1400" dirty="0" smtClean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http://upload.wikimedia.org/wikipedia/commons/2/2e/Cypron-Range_Rhincodon_typus.svg?uselang=cs </a:t>
            </a:r>
            <a:endParaRPr lang="cs-CZ" sz="1400" dirty="0" smtClean="0"/>
          </a:p>
          <a:p>
            <a:r>
              <a:rPr lang="cs-CZ" sz="1400" dirty="0" smtClean="0"/>
              <a:t>4. </a:t>
            </a:r>
            <a:r>
              <a:rPr lang="cs-CZ" sz="1400" dirty="0"/>
              <a:t>[cit. 2012-01-20], autor </a:t>
            </a:r>
            <a:r>
              <a:rPr lang="cs-CZ" sz="1400" dirty="0" err="1"/>
              <a:t>Terry</a:t>
            </a:r>
            <a:r>
              <a:rPr lang="cs-CZ" sz="1400" dirty="0"/>
              <a:t> </a:t>
            </a:r>
            <a:r>
              <a:rPr lang="cs-CZ" sz="1400" dirty="0" err="1"/>
              <a:t>Goss</a:t>
            </a:r>
            <a:r>
              <a:rPr lang="cs-CZ" sz="1400" dirty="0"/>
              <a:t> </a:t>
            </a:r>
            <a:r>
              <a:rPr lang="cs-CZ" sz="1400" dirty="0" smtClean="0"/>
              <a:t>.Dostupný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http://cs.wikipedia.org/wiki/Soubor:White_shark.jpg </a:t>
            </a:r>
            <a:endParaRPr lang="cs-CZ" sz="1400" dirty="0" smtClean="0"/>
          </a:p>
          <a:p>
            <a:r>
              <a:rPr lang="cs-CZ" sz="1400" dirty="0" smtClean="0"/>
              <a:t>5. </a:t>
            </a:r>
            <a:r>
              <a:rPr lang="cs-CZ" sz="1400" dirty="0"/>
              <a:t>[cit. 2012-01-20], autor  </a:t>
            </a:r>
            <a:r>
              <a:rPr lang="cs-CZ" sz="1400" b="1" dirty="0" err="1"/>
              <a:t>Chris</a:t>
            </a:r>
            <a:r>
              <a:rPr lang="cs-CZ" sz="1400" b="1" dirty="0"/>
              <a:t> </a:t>
            </a:r>
            <a:r>
              <a:rPr lang="cs-CZ" sz="1400" b="1" dirty="0" err="1" smtClean="0"/>
              <a:t>huh.</a:t>
            </a:r>
            <a:r>
              <a:rPr lang="cs-CZ" sz="1400" dirty="0" err="1" smtClean="0"/>
              <a:t>Dostupný</a:t>
            </a:r>
            <a:r>
              <a:rPr lang="cs-CZ" sz="1400" dirty="0" smtClean="0"/>
              <a:t>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upload.wikimedia.org/wikipedia/commons/e/e3/Sphyrna_zygaena_distmap.png</a:t>
            </a:r>
          </a:p>
          <a:p>
            <a:r>
              <a:rPr lang="cs-CZ" sz="1400" dirty="0" smtClean="0"/>
              <a:t>6. </a:t>
            </a:r>
            <a:r>
              <a:rPr lang="cs-CZ" sz="1400" dirty="0"/>
              <a:t>[cit. 2012-01-20], autor  </a:t>
            </a:r>
            <a:r>
              <a:rPr lang="cs-CZ" sz="1400" dirty="0" err="1" smtClean="0"/>
              <a:t>NOAA.Dostupný</a:t>
            </a:r>
            <a:r>
              <a:rPr lang="cs-CZ" sz="1400" dirty="0" smtClean="0"/>
              <a:t>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commons.wikimedia.org/wiki/File:Sphyrna_zygaena_noaa.jpg?uselang=cs</a:t>
            </a:r>
          </a:p>
          <a:p>
            <a:r>
              <a:rPr lang="cs-CZ" sz="1400" dirty="0" smtClean="0"/>
              <a:t>7. </a:t>
            </a:r>
            <a:r>
              <a:rPr lang="cs-CZ" sz="1400" dirty="0"/>
              <a:t>[cit. 2012-01-20], autor  NMFS-PIRO </a:t>
            </a:r>
            <a:r>
              <a:rPr lang="cs-CZ" sz="1400" dirty="0" err="1"/>
              <a:t>Observer</a:t>
            </a:r>
            <a:r>
              <a:rPr lang="cs-CZ" sz="1400" dirty="0"/>
              <a:t> </a:t>
            </a:r>
            <a:r>
              <a:rPr lang="cs-CZ" sz="1400" dirty="0" err="1" smtClean="0"/>
              <a:t>Program.Dostupný</a:t>
            </a:r>
            <a:r>
              <a:rPr lang="cs-CZ" sz="1400" dirty="0" smtClean="0"/>
              <a:t>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http://commons.wikimedia.org/wiki/File:Sphyrna_corona-zygaena_compare.jpg?uselang=cs</a:t>
            </a:r>
          </a:p>
          <a:p>
            <a:r>
              <a:rPr lang="cs-CZ" sz="1400" dirty="0" smtClean="0"/>
              <a:t>8. </a:t>
            </a:r>
            <a:r>
              <a:rPr lang="cs-CZ" sz="1400" dirty="0"/>
              <a:t>[cit. 2012-01-20], autor  </a:t>
            </a:r>
            <a:r>
              <a:rPr lang="cs-CZ" sz="1400" dirty="0" err="1" smtClean="0"/>
              <a:t>Dillif</a:t>
            </a:r>
            <a:r>
              <a:rPr lang="cs-CZ" sz="1400" dirty="0" smtClean="0"/>
              <a:t>.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http://cs.wikipedia.org/wiki/Soubor:Pristis_pectinata_-_</a:t>
            </a:r>
            <a:r>
              <a:rPr lang="cs-CZ" sz="1400" dirty="0" smtClean="0"/>
              <a:t>Georgia_Aquarium_Jan_2006.jpg</a:t>
            </a:r>
          </a:p>
          <a:p>
            <a:r>
              <a:rPr lang="cs-CZ" sz="1400" dirty="0" smtClean="0"/>
              <a:t>9. </a:t>
            </a:r>
            <a:r>
              <a:rPr lang="cs-CZ" sz="1400" dirty="0"/>
              <a:t>[cit. 2012-01-20], autor  </a:t>
            </a:r>
            <a:r>
              <a:rPr lang="cs-CZ" sz="1400" dirty="0" smtClean="0"/>
              <a:t>NOAA. 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http://commons.wikimedia.org/wiki/File:Sawfish-plate.jpg?uselang=cs</a:t>
            </a:r>
          </a:p>
          <a:p>
            <a:r>
              <a:rPr lang="cs-CZ" sz="1400" dirty="0" smtClean="0"/>
              <a:t>10. </a:t>
            </a:r>
            <a:r>
              <a:rPr lang="cs-CZ" sz="1400" dirty="0"/>
              <a:t>[cit. 2012-01-20], autor  </a:t>
            </a:r>
            <a:r>
              <a:rPr lang="cs-CZ" sz="1400" dirty="0" smtClean="0"/>
              <a:t>Paul K.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http://commons.wikimedia.org/wiki/File:Our_country%27s_fishes_and_how_to_know_them_l.jpg?uselang=cs</a:t>
            </a:r>
          </a:p>
          <a:p>
            <a:r>
              <a:rPr lang="cs-CZ" sz="1400" dirty="0" smtClean="0"/>
              <a:t>11. </a:t>
            </a:r>
            <a:r>
              <a:rPr lang="cs-CZ" sz="1400" dirty="0"/>
              <a:t>[cit. 2012-01-20], autor  </a:t>
            </a:r>
            <a:r>
              <a:rPr lang="cs-CZ" sz="1400" dirty="0" err="1" smtClean="0"/>
              <a:t>JonHanson</a:t>
            </a:r>
            <a:r>
              <a:rPr lang="cs-CZ" sz="1400" dirty="0" smtClean="0"/>
              <a:t>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cs.wikipedia.org/wiki/Soubor:Manta_birostris-Thailand4.jpg</a:t>
            </a:r>
          </a:p>
          <a:p>
            <a:r>
              <a:rPr lang="cs-CZ" sz="1400" dirty="0" smtClean="0"/>
              <a:t>12. </a:t>
            </a:r>
            <a:r>
              <a:rPr lang="cs-CZ" sz="1400" dirty="0"/>
              <a:t>[cit. 2012-01-20], autor  David </a:t>
            </a:r>
            <a:r>
              <a:rPr lang="cs-CZ" sz="1400" dirty="0" err="1" smtClean="0"/>
              <a:t>McMurdie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http://cs.wikipedia.org/wiki/Soubor:Giant_pacific_manta.jpg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84790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57150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620688"/>
            <a:ext cx="8248708" cy="5665833"/>
          </a:xfrm>
        </p:spPr>
        <p:txBody>
          <a:bodyPr>
            <a:normAutofit/>
          </a:bodyPr>
          <a:lstStyle/>
          <a:p>
            <a:r>
              <a:rPr lang="cs-CZ" sz="1400" dirty="0" smtClean="0"/>
              <a:t>13. </a:t>
            </a:r>
            <a:r>
              <a:rPr lang="cs-CZ" sz="1400" dirty="0"/>
              <a:t>[cit. 2012-01-20], autor </a:t>
            </a:r>
            <a:r>
              <a:rPr lang="cs-CZ" sz="1400" b="1" dirty="0"/>
              <a:t>Philippe </a:t>
            </a:r>
            <a:r>
              <a:rPr lang="cs-CZ" sz="1400" b="1" dirty="0" err="1"/>
              <a:t>Guillaume</a:t>
            </a:r>
            <a:r>
              <a:rPr lang="cs-CZ" sz="1400" b="1" dirty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commons.wikimedia.org/wiki/File:Torpedo_marmorata2.jpg?uselang=cs</a:t>
            </a:r>
          </a:p>
          <a:p>
            <a:r>
              <a:rPr lang="cs-CZ" sz="1400" dirty="0" smtClean="0"/>
              <a:t>14. </a:t>
            </a:r>
            <a:r>
              <a:rPr lang="cs-CZ" sz="1400" dirty="0"/>
              <a:t>[cit. 2012-01-20], autor </a:t>
            </a:r>
            <a:r>
              <a:rPr lang="cs-CZ" sz="1400" b="1" dirty="0" err="1" smtClean="0"/>
              <a:t>Yzx</a:t>
            </a:r>
            <a:r>
              <a:rPr lang="cs-CZ" sz="1400" b="1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commons.wikimedia.org/wiki/File:Torpedo_marmorata_rangemap.png?uselang=cs</a:t>
            </a:r>
          </a:p>
          <a:p>
            <a:r>
              <a:rPr lang="cs-CZ" sz="1400" dirty="0" smtClean="0"/>
              <a:t>15. </a:t>
            </a:r>
            <a:r>
              <a:rPr lang="cs-CZ" sz="1400" dirty="0"/>
              <a:t>[cit. 2012-01-20], autor </a:t>
            </a:r>
            <a:r>
              <a:rPr lang="cs-CZ" sz="1400" b="1" dirty="0"/>
              <a:t>Stefan </a:t>
            </a:r>
            <a:r>
              <a:rPr lang="cs-CZ" sz="1400" b="1" dirty="0" err="1"/>
              <a:t>Kühn</a:t>
            </a:r>
            <a:r>
              <a:rPr lang="cs-CZ" sz="1400" b="1" dirty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http://commons.wikimedia.org/wiki/File:Tiger_shark_teeth.jpg?uselang=cs 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71860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Jedná se o výukovou prezentaci doprovázenou </a:t>
            </a:r>
            <a:r>
              <a:rPr lang="cs-CZ" dirty="0" smtClean="0"/>
              <a:t>úkolem </a:t>
            </a:r>
            <a:r>
              <a:rPr lang="cs-CZ" dirty="0"/>
              <a:t>a </a:t>
            </a:r>
            <a:r>
              <a:rPr lang="cs-CZ" dirty="0" smtClean="0"/>
              <a:t>odkazem </a:t>
            </a:r>
            <a:r>
              <a:rPr lang="cs-CZ" dirty="0"/>
              <a:t>na </a:t>
            </a:r>
            <a:r>
              <a:rPr lang="cs-CZ" dirty="0" smtClean="0"/>
              <a:t>video. </a:t>
            </a:r>
            <a:r>
              <a:rPr lang="cs-CZ" dirty="0"/>
              <a:t>Prezentace by měla sloužit jako obrazová a textová podpora k výuce </a:t>
            </a:r>
            <a:r>
              <a:rPr lang="cs-CZ" dirty="0" smtClean="0"/>
              <a:t>Paryb</a:t>
            </a:r>
            <a:r>
              <a:rPr lang="cs-CZ" smtClean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559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Symphony">
      <a:dk1>
        <a:sysClr val="windowText" lastClr="000000"/>
      </a:dk1>
      <a:lt1>
        <a:sysClr val="window" lastClr="FFFFFF"/>
      </a:lt1>
      <a:dk2>
        <a:srgbClr val="241F00"/>
      </a:dk2>
      <a:lt2>
        <a:srgbClr val="E5E9F7"/>
      </a:lt2>
      <a:accent1>
        <a:srgbClr val="AE0000"/>
      </a:accent1>
      <a:accent2>
        <a:srgbClr val="63457F"/>
      </a:accent2>
      <a:accent3>
        <a:srgbClr val="255775"/>
      </a:accent3>
      <a:accent4>
        <a:srgbClr val="A47C0C"/>
      </a:accent4>
      <a:accent5>
        <a:srgbClr val="39378D"/>
      </a:accent5>
      <a:accent6>
        <a:srgbClr val="680039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potůčku</Template>
  <TotalTime>101</TotalTime>
  <Words>658</Words>
  <Application>Microsoft Office PowerPoint</Application>
  <PresentationFormat>Předvádění na obrazovce (4:3)</PresentationFormat>
  <Paragraphs>122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Brooklet</vt:lpstr>
      <vt:lpstr>Prezentace aplikace PowerPoint</vt:lpstr>
      <vt:lpstr>Paryby</vt:lpstr>
      <vt:lpstr>     Žraloci</vt:lpstr>
      <vt:lpstr>Žralok obrovský</vt:lpstr>
      <vt:lpstr>Žralok bílý</vt:lpstr>
      <vt:lpstr>Kladivoun</vt:lpstr>
      <vt:lpstr>  Rejnoci</vt:lpstr>
      <vt:lpstr>   Manta obrovská</vt:lpstr>
      <vt:lpstr>  Piloun</vt:lpstr>
      <vt:lpstr>Parejnok elektrický</vt:lpstr>
      <vt:lpstr>Vytvořte správné dvojice</vt:lpstr>
      <vt:lpstr>Použité obrázky</vt:lpstr>
      <vt:lpstr>Prezentace aplikace PowerPoint</vt:lpstr>
      <vt:lpstr>Metodika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Kosterní soustava</dc:title>
  <dc:creator>Michal</dc:creator>
  <cp:lastModifiedBy>Michal Žejdlík</cp:lastModifiedBy>
  <cp:revision>32</cp:revision>
  <dcterms:created xsi:type="dcterms:W3CDTF">2011-11-07T20:36:47Z</dcterms:created>
  <dcterms:modified xsi:type="dcterms:W3CDTF">2012-01-20T13:55:50Z</dcterms:modified>
</cp:coreProperties>
</file>