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1"/>
  </p:sldMasterIdLst>
  <p:sldIdLst>
    <p:sldId id="256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79" r:id="rId17"/>
    <p:sldId id="280" r:id="rId18"/>
    <p:sldId id="281" r:id="rId19"/>
    <p:sldId id="282" r:id="rId20"/>
    <p:sldId id="283" r:id="rId21"/>
    <p:sldId id="284" r:id="rId22"/>
    <p:sldId id="285" r:id="rId23"/>
    <p:sldId id="286" r:id="rId24"/>
    <p:sldId id="287" r:id="rId25"/>
    <p:sldId id="288" r:id="rId26"/>
    <p:sldId id="289" r:id="rId27"/>
    <p:sldId id="290" r:id="rId28"/>
    <p:sldId id="291" r:id="rId29"/>
    <p:sldId id="292" r:id="rId30"/>
    <p:sldId id="293" r:id="rId31"/>
    <p:sldId id="294" r:id="rId32"/>
    <p:sldId id="295" r:id="rId33"/>
    <p:sldId id="297" r:id="rId34"/>
    <p:sldId id="298" r:id="rId35"/>
    <p:sldId id="296" r:id="rId36"/>
    <p:sldId id="299" r:id="rId37"/>
    <p:sldId id="300" r:id="rId38"/>
    <p:sldId id="302" r:id="rId39"/>
    <p:sldId id="301" r:id="rId4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43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13" Type="http://schemas.openxmlformats.org/officeDocument/2006/relationships/slide" Target="slide11.xml"/><Relationship Id="rId18" Type="http://schemas.openxmlformats.org/officeDocument/2006/relationships/slide" Target="slide33.xml"/><Relationship Id="rId26" Type="http://schemas.openxmlformats.org/officeDocument/2006/relationships/slide" Target="slide30.xml"/><Relationship Id="rId3" Type="http://schemas.openxmlformats.org/officeDocument/2006/relationships/slide" Target="slide7.xml"/><Relationship Id="rId21" Type="http://schemas.openxmlformats.org/officeDocument/2006/relationships/slide" Target="slide21.xml"/><Relationship Id="rId7" Type="http://schemas.openxmlformats.org/officeDocument/2006/relationships/slide" Target="slide16.xml"/><Relationship Id="rId12" Type="http://schemas.openxmlformats.org/officeDocument/2006/relationships/slide" Target="slide13.xml"/><Relationship Id="rId17" Type="http://schemas.openxmlformats.org/officeDocument/2006/relationships/slide" Target="slide17.xml"/><Relationship Id="rId25" Type="http://schemas.openxmlformats.org/officeDocument/2006/relationships/slide" Target="slide32.xml"/><Relationship Id="rId33" Type="http://schemas.openxmlformats.org/officeDocument/2006/relationships/slide" Target="slide34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20" Type="http://schemas.openxmlformats.org/officeDocument/2006/relationships/slide" Target="slide25.xml"/><Relationship Id="rId29" Type="http://schemas.openxmlformats.org/officeDocument/2006/relationships/slide" Target="slide2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24" Type="http://schemas.openxmlformats.org/officeDocument/2006/relationships/slide" Target="slide28.xml"/><Relationship Id="rId32" Type="http://schemas.openxmlformats.org/officeDocument/2006/relationships/slide" Target="slide31.xml"/><Relationship Id="rId5" Type="http://schemas.openxmlformats.org/officeDocument/2006/relationships/slide" Target="slide5.xml"/><Relationship Id="rId15" Type="http://schemas.openxmlformats.org/officeDocument/2006/relationships/slide" Target="slide19.xml"/><Relationship Id="rId23" Type="http://schemas.openxmlformats.org/officeDocument/2006/relationships/slide" Target="slide24.xml"/><Relationship Id="rId28" Type="http://schemas.openxmlformats.org/officeDocument/2006/relationships/slide" Target="slide26.xml"/><Relationship Id="rId10" Type="http://schemas.openxmlformats.org/officeDocument/2006/relationships/slide" Target="slide15.xml"/><Relationship Id="rId19" Type="http://schemas.openxmlformats.org/officeDocument/2006/relationships/slide" Target="slide29.xml"/><Relationship Id="rId31" Type="http://schemas.openxmlformats.org/officeDocument/2006/relationships/slide" Target="slide35.xml"/><Relationship Id="rId4" Type="http://schemas.openxmlformats.org/officeDocument/2006/relationships/slide" Target="slide6.xml"/><Relationship Id="rId9" Type="http://schemas.openxmlformats.org/officeDocument/2006/relationships/slide" Target="slide8.xml"/><Relationship Id="rId14" Type="http://schemas.openxmlformats.org/officeDocument/2006/relationships/slide" Target="slide10.xml"/><Relationship Id="rId22" Type="http://schemas.openxmlformats.org/officeDocument/2006/relationships/slide" Target="slide20.xml"/><Relationship Id="rId27" Type="http://schemas.openxmlformats.org/officeDocument/2006/relationships/slide" Target="slide27.xml"/><Relationship Id="rId30" Type="http://schemas.openxmlformats.org/officeDocument/2006/relationships/slide" Target="slide2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" t="9923" r="3369" b="10033"/>
          <a:stretch>
            <a:fillRect/>
          </a:stretch>
        </p:blipFill>
        <p:spPr bwMode="auto">
          <a:xfrm>
            <a:off x="2247886" y="332656"/>
            <a:ext cx="4824412" cy="930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91880" y="1412776"/>
            <a:ext cx="28439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b="1" dirty="0" smtClean="0">
                <a:solidFill>
                  <a:srgbClr val="1E2051"/>
                </a:solidFill>
                <a:latin typeface="Calibri" pitchFamily="34" charset="0"/>
              </a:rPr>
              <a:t>VY_32_INOVACE_PŘZOO.20</a:t>
            </a:r>
            <a:endParaRPr lang="cs-CZ" b="1" dirty="0">
              <a:solidFill>
                <a:srgbClr val="1E2051"/>
              </a:solidFill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86000" y="2413338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latin typeface="Calibri" pitchFamily="34" charset="0"/>
              </a:rPr>
              <a:t>Autor: Mgr. Jitka Žejdlíková</a:t>
            </a:r>
          </a:p>
          <a:p>
            <a:r>
              <a:rPr lang="cs-CZ" b="1" dirty="0">
                <a:latin typeface="Calibri" pitchFamily="34" charset="0"/>
              </a:rPr>
              <a:t>Datum vytvoření: </a:t>
            </a:r>
            <a:r>
              <a:rPr lang="cs-CZ" b="1" dirty="0" smtClean="0">
                <a:latin typeface="Calibri" pitchFamily="34" charset="0"/>
              </a:rPr>
              <a:t>leden 2012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Ročník: </a:t>
            </a:r>
            <a:r>
              <a:rPr lang="cs-CZ" b="1" dirty="0" smtClean="0">
                <a:latin typeface="Calibri" pitchFamily="34" charset="0"/>
              </a:rPr>
              <a:t>8.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Vzdělávací oblast: Člověk a příroda</a:t>
            </a:r>
          </a:p>
          <a:p>
            <a:r>
              <a:rPr lang="cs-CZ" b="1" dirty="0">
                <a:latin typeface="Calibri" pitchFamily="34" charset="0"/>
              </a:rPr>
              <a:t>Vzdělávací obor: Přírodopis</a:t>
            </a:r>
          </a:p>
          <a:p>
            <a:r>
              <a:rPr lang="cs-CZ" b="1" dirty="0">
                <a:latin typeface="Calibri" pitchFamily="34" charset="0"/>
              </a:rPr>
              <a:t>Tematický okruh: Biologie </a:t>
            </a:r>
            <a:r>
              <a:rPr lang="cs-CZ" b="1" dirty="0" smtClean="0">
                <a:latin typeface="Calibri" pitchFamily="34" charset="0"/>
              </a:rPr>
              <a:t>člověka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Téma</a:t>
            </a:r>
            <a:r>
              <a:rPr lang="cs-CZ" b="1" dirty="0" smtClean="0">
                <a:latin typeface="Calibri" pitchFamily="34" charset="0"/>
              </a:rPr>
              <a:t>: </a:t>
            </a:r>
            <a:r>
              <a:rPr lang="cs-CZ" b="1" smtClean="0">
                <a:latin typeface="Calibri" pitchFamily="34" charset="0"/>
              </a:rPr>
              <a:t>Biologie živočichů - </a:t>
            </a:r>
            <a:r>
              <a:rPr lang="cs-CZ" b="1" dirty="0" smtClean="0">
                <a:latin typeface="Calibri" pitchFamily="34" charset="0"/>
              </a:rPr>
              <a:t>riskuj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6151400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Calibri" pitchFamily="34" charset="0"/>
              </a:rPr>
              <a:t>Autorem materiálu a všech jeho částí, není-li uvedeno jinak, je Mgr. Jitka Žejdlíková</a:t>
            </a:r>
          </a:p>
        </p:txBody>
      </p:sp>
    </p:spTree>
    <p:extLst>
      <p:ext uri="{BB962C8B-B14F-4D97-AF65-F5344CB8AC3E}">
        <p14:creationId xmlns:p14="http://schemas.microsoft.com/office/powerpoint/2010/main" val="337339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913720" y="1484784"/>
            <a:ext cx="3371244" cy="33239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0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j-lt"/>
              </a:rPr>
              <a:t>Riskuj</a:t>
            </a:r>
          </a:p>
          <a:p>
            <a:pPr algn="ctr"/>
            <a:endParaRPr lang="cs-CZ" sz="70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j-lt"/>
            </a:endParaRPr>
          </a:p>
          <a:p>
            <a:pPr algn="ctr"/>
            <a:r>
              <a:rPr lang="cs-CZ" sz="70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j-lt"/>
              </a:rPr>
              <a:t>Zoologie</a:t>
            </a:r>
            <a:endParaRPr lang="cs-CZ" sz="70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89005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>
            <a:hlinkClick r:id="rId2" action="ppaction://hlinksldjump"/>
          </p:cNvPr>
          <p:cNvSpPr/>
          <p:nvPr/>
        </p:nvSpPr>
        <p:spPr>
          <a:xfrm>
            <a:off x="2915816" y="442886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>
            <a:hlinkClick r:id="rId3" action="ppaction://hlinksldjump"/>
          </p:cNvPr>
          <p:cNvSpPr/>
          <p:nvPr/>
        </p:nvSpPr>
        <p:spPr>
          <a:xfrm>
            <a:off x="7380312" y="431526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>
            <a:hlinkClick r:id="rId4" action="ppaction://hlinksldjump"/>
          </p:cNvPr>
          <p:cNvSpPr/>
          <p:nvPr/>
        </p:nvSpPr>
        <p:spPr>
          <a:xfrm>
            <a:off x="5868144" y="442886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>
            <a:hlinkClick r:id="rId5" action="ppaction://hlinksldjump"/>
          </p:cNvPr>
          <p:cNvSpPr/>
          <p:nvPr/>
        </p:nvSpPr>
        <p:spPr>
          <a:xfrm>
            <a:off x="4390888" y="442886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 22">
            <a:hlinkClick r:id="rId6" action="ppaction://hlinksldjump"/>
          </p:cNvPr>
          <p:cNvSpPr/>
          <p:nvPr/>
        </p:nvSpPr>
        <p:spPr>
          <a:xfrm>
            <a:off x="4429323" y="1153551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>
            <a:hlinkClick r:id="rId7" action="ppaction://hlinksldjump"/>
          </p:cNvPr>
          <p:cNvSpPr/>
          <p:nvPr/>
        </p:nvSpPr>
        <p:spPr>
          <a:xfrm>
            <a:off x="2915816" y="2708920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>
            <a:hlinkClick r:id="rId8" action="ppaction://hlinksldjump"/>
          </p:cNvPr>
          <p:cNvSpPr/>
          <p:nvPr/>
        </p:nvSpPr>
        <p:spPr>
          <a:xfrm>
            <a:off x="2915816" y="1916832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>
            <a:hlinkClick r:id="rId9" action="ppaction://hlinksldjump"/>
          </p:cNvPr>
          <p:cNvSpPr/>
          <p:nvPr/>
        </p:nvSpPr>
        <p:spPr>
          <a:xfrm>
            <a:off x="2915816" y="1153551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>
            <a:hlinkClick r:id="rId10" action="ppaction://hlinksldjump"/>
          </p:cNvPr>
          <p:cNvSpPr/>
          <p:nvPr/>
        </p:nvSpPr>
        <p:spPr>
          <a:xfrm>
            <a:off x="7380312" y="1918351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>
            <a:hlinkClick r:id="rId11" action="ppaction://hlinksldjump"/>
          </p:cNvPr>
          <p:cNvSpPr/>
          <p:nvPr/>
        </p:nvSpPr>
        <p:spPr>
          <a:xfrm>
            <a:off x="5884216" y="1916832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>
            <a:hlinkClick r:id="rId12" action="ppaction://hlinksldjump"/>
          </p:cNvPr>
          <p:cNvSpPr/>
          <p:nvPr/>
        </p:nvSpPr>
        <p:spPr>
          <a:xfrm>
            <a:off x="4416691" y="1916832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>
            <a:hlinkClick r:id="rId13" action="ppaction://hlinksldjump"/>
          </p:cNvPr>
          <p:cNvSpPr/>
          <p:nvPr/>
        </p:nvSpPr>
        <p:spPr>
          <a:xfrm>
            <a:off x="7380559" y="1188118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>
            <a:hlinkClick r:id="rId14" action="ppaction://hlinksldjump"/>
          </p:cNvPr>
          <p:cNvSpPr/>
          <p:nvPr/>
        </p:nvSpPr>
        <p:spPr>
          <a:xfrm>
            <a:off x="5880013" y="1188118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 31">
            <a:hlinkClick r:id="rId15" action="ppaction://hlinksldjump"/>
          </p:cNvPr>
          <p:cNvSpPr/>
          <p:nvPr/>
        </p:nvSpPr>
        <p:spPr>
          <a:xfrm>
            <a:off x="7380559" y="2708920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 32">
            <a:hlinkClick r:id="rId16" action="ppaction://hlinksldjump"/>
          </p:cNvPr>
          <p:cNvSpPr/>
          <p:nvPr/>
        </p:nvSpPr>
        <p:spPr>
          <a:xfrm>
            <a:off x="5884216" y="2708920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 33">
            <a:hlinkClick r:id="rId17" action="ppaction://hlinksldjump"/>
          </p:cNvPr>
          <p:cNvSpPr/>
          <p:nvPr/>
        </p:nvSpPr>
        <p:spPr>
          <a:xfrm>
            <a:off x="4416930" y="2736118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5" name="Zaoblený obdélník 34">
            <a:hlinkClick r:id="rId18" action="ppaction://hlinksldjump"/>
          </p:cNvPr>
          <p:cNvSpPr/>
          <p:nvPr/>
        </p:nvSpPr>
        <p:spPr>
          <a:xfrm>
            <a:off x="4429323" y="5799940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Zaoblený obdélník 35">
            <a:hlinkClick r:id="rId19" action="ppaction://hlinksldjump"/>
          </p:cNvPr>
          <p:cNvSpPr/>
          <p:nvPr/>
        </p:nvSpPr>
        <p:spPr>
          <a:xfrm>
            <a:off x="4468453" y="5013176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Zaoblený obdélník 36">
            <a:hlinkClick r:id="rId20" action="ppaction://hlinksldjump"/>
          </p:cNvPr>
          <p:cNvSpPr/>
          <p:nvPr/>
        </p:nvSpPr>
        <p:spPr>
          <a:xfrm>
            <a:off x="4429323" y="4283479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8" name="Zaoblený obdélník 37">
            <a:hlinkClick r:id="rId21" action="ppaction://hlinksldjump"/>
          </p:cNvPr>
          <p:cNvSpPr/>
          <p:nvPr/>
        </p:nvSpPr>
        <p:spPr>
          <a:xfrm>
            <a:off x="4430213" y="3501008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9" name="Zaoblený obdélník 38">
            <a:hlinkClick r:id="rId22" action="ppaction://hlinksldjump"/>
          </p:cNvPr>
          <p:cNvSpPr/>
          <p:nvPr/>
        </p:nvSpPr>
        <p:spPr>
          <a:xfrm>
            <a:off x="2915816" y="3501008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" name="Zaoblený obdélník 39">
            <a:hlinkClick r:id="rId23" action="ppaction://hlinksldjump"/>
          </p:cNvPr>
          <p:cNvSpPr/>
          <p:nvPr/>
        </p:nvSpPr>
        <p:spPr>
          <a:xfrm>
            <a:off x="2915816" y="4293096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1" name="Zaoblený obdélník 40">
            <a:hlinkClick r:id="rId24" action="ppaction://hlinksldjump"/>
          </p:cNvPr>
          <p:cNvSpPr/>
          <p:nvPr/>
        </p:nvSpPr>
        <p:spPr>
          <a:xfrm>
            <a:off x="2940931" y="5013176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2" name="Zaoblený obdélník 41">
            <a:hlinkClick r:id="rId25" action="ppaction://hlinksldjump"/>
          </p:cNvPr>
          <p:cNvSpPr/>
          <p:nvPr/>
        </p:nvSpPr>
        <p:spPr>
          <a:xfrm>
            <a:off x="2915218" y="5799940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3" name="Zaoblený obdélník 42">
            <a:hlinkClick r:id="rId26" action="ppaction://hlinksldjump"/>
          </p:cNvPr>
          <p:cNvSpPr/>
          <p:nvPr/>
        </p:nvSpPr>
        <p:spPr>
          <a:xfrm>
            <a:off x="5911305" y="4997758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4" name="Zaoblený obdélník 43">
            <a:hlinkClick r:id="rId27" action="ppaction://hlinksldjump"/>
          </p:cNvPr>
          <p:cNvSpPr/>
          <p:nvPr/>
        </p:nvSpPr>
        <p:spPr>
          <a:xfrm>
            <a:off x="7421589" y="4253512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5" name="Zaoblený obdélník 44">
            <a:hlinkClick r:id="rId28" action="ppaction://hlinksldjump"/>
          </p:cNvPr>
          <p:cNvSpPr/>
          <p:nvPr/>
        </p:nvSpPr>
        <p:spPr>
          <a:xfrm>
            <a:off x="5899488" y="4260983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6" name="Zaoblený obdélník 45">
            <a:hlinkClick r:id="rId29" action="ppaction://hlinksldjump"/>
          </p:cNvPr>
          <p:cNvSpPr/>
          <p:nvPr/>
        </p:nvSpPr>
        <p:spPr>
          <a:xfrm>
            <a:off x="7380312" y="3461340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7" name="Zaoblený obdélník 46">
            <a:hlinkClick r:id="rId30" action="ppaction://hlinksldjump"/>
          </p:cNvPr>
          <p:cNvSpPr/>
          <p:nvPr/>
        </p:nvSpPr>
        <p:spPr>
          <a:xfrm>
            <a:off x="5884216" y="3461340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8" name="Zaoblený obdélník 47">
            <a:hlinkClick r:id="rId31" action="ppaction://hlinksldjump"/>
          </p:cNvPr>
          <p:cNvSpPr/>
          <p:nvPr/>
        </p:nvSpPr>
        <p:spPr>
          <a:xfrm>
            <a:off x="7421589" y="5799940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9" name="Zaoblený obdélník 48">
            <a:hlinkClick r:id="rId32" action="ppaction://hlinksldjump"/>
          </p:cNvPr>
          <p:cNvSpPr/>
          <p:nvPr/>
        </p:nvSpPr>
        <p:spPr>
          <a:xfrm>
            <a:off x="7421589" y="4997758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0" name="Zaoblený obdélník 49">
            <a:hlinkClick r:id="rId33" action="ppaction://hlinksldjump"/>
          </p:cNvPr>
          <p:cNvSpPr/>
          <p:nvPr/>
        </p:nvSpPr>
        <p:spPr>
          <a:xfrm>
            <a:off x="5911305" y="5799940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619830" y="431526"/>
            <a:ext cx="1882539" cy="621210"/>
          </a:xfrm>
          <a:prstGeom prst="ellips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Měkkýši</a:t>
            </a:r>
            <a:endParaRPr lang="cs-CZ" dirty="0"/>
          </a:p>
        </p:txBody>
      </p:sp>
      <p:sp>
        <p:nvSpPr>
          <p:cNvPr id="51" name="Ovál 50"/>
          <p:cNvSpPr/>
          <p:nvPr/>
        </p:nvSpPr>
        <p:spPr>
          <a:xfrm>
            <a:off x="584785" y="1136538"/>
            <a:ext cx="1882539" cy="679223"/>
          </a:xfrm>
          <a:prstGeom prst="ellips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Korýši</a:t>
            </a:r>
            <a:endParaRPr lang="cs-CZ" dirty="0"/>
          </a:p>
        </p:txBody>
      </p:sp>
      <p:sp>
        <p:nvSpPr>
          <p:cNvPr id="52" name="Ovál 51"/>
          <p:cNvSpPr/>
          <p:nvPr/>
        </p:nvSpPr>
        <p:spPr>
          <a:xfrm>
            <a:off x="584785" y="1845583"/>
            <a:ext cx="1926081" cy="718561"/>
          </a:xfrm>
          <a:prstGeom prst="ellips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Hmyz</a:t>
            </a:r>
            <a:endParaRPr lang="cs-CZ" dirty="0"/>
          </a:p>
        </p:txBody>
      </p:sp>
      <p:sp>
        <p:nvSpPr>
          <p:cNvPr id="53" name="Ovál 52"/>
          <p:cNvSpPr/>
          <p:nvPr/>
        </p:nvSpPr>
        <p:spPr>
          <a:xfrm>
            <a:off x="640571" y="2634341"/>
            <a:ext cx="1882539" cy="725222"/>
          </a:xfrm>
          <a:prstGeom prst="ellips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54" name="Ovál 53"/>
          <p:cNvSpPr/>
          <p:nvPr/>
        </p:nvSpPr>
        <p:spPr>
          <a:xfrm>
            <a:off x="636895" y="3412788"/>
            <a:ext cx="1882539" cy="752504"/>
          </a:xfrm>
          <a:prstGeom prst="ellips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Obojživelníci</a:t>
            </a:r>
            <a:endParaRPr lang="cs-CZ" sz="1600" dirty="0"/>
          </a:p>
        </p:txBody>
      </p:sp>
      <p:sp>
        <p:nvSpPr>
          <p:cNvPr id="55" name="Ovál 54"/>
          <p:cNvSpPr/>
          <p:nvPr/>
        </p:nvSpPr>
        <p:spPr>
          <a:xfrm>
            <a:off x="619830" y="4221088"/>
            <a:ext cx="1882539" cy="720080"/>
          </a:xfrm>
          <a:prstGeom prst="ellips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Plazi</a:t>
            </a:r>
            <a:endParaRPr lang="cs-CZ" dirty="0"/>
          </a:p>
        </p:txBody>
      </p:sp>
      <p:sp>
        <p:nvSpPr>
          <p:cNvPr id="56" name="Ovál 55"/>
          <p:cNvSpPr/>
          <p:nvPr/>
        </p:nvSpPr>
        <p:spPr>
          <a:xfrm>
            <a:off x="612294" y="4976832"/>
            <a:ext cx="1882539" cy="720080"/>
          </a:xfrm>
          <a:prstGeom prst="ellips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57" name="Ovál 56"/>
          <p:cNvSpPr/>
          <p:nvPr/>
        </p:nvSpPr>
        <p:spPr>
          <a:xfrm>
            <a:off x="609109" y="5739093"/>
            <a:ext cx="1882539" cy="697757"/>
          </a:xfrm>
          <a:prstGeom prst="ellips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Savci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183176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1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19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0" fill="hold">
                      <p:stCondLst>
                        <p:cond delay="0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24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051720" y="2479220"/>
            <a:ext cx="5112568" cy="7556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ústřice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051720" y="3590801"/>
            <a:ext cx="5112568" cy="7556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perlorodka</a:t>
            </a:r>
            <a:endParaRPr lang="cs-CZ" sz="3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2051720" y="4581128"/>
            <a:ext cx="5112568" cy="7556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slávka</a:t>
            </a:r>
            <a:endParaRPr lang="cs-CZ" sz="3200" dirty="0"/>
          </a:p>
        </p:txBody>
      </p:sp>
      <p:sp>
        <p:nvSpPr>
          <p:cNvPr id="8" name="Šipka doleva 7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-49617"/>
            <a:ext cx="6120680" cy="2528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100392" y="5486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3838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9252520" cy="1143000"/>
          </a:xfrm>
        </p:spPr>
        <p:txBody>
          <a:bodyPr/>
          <a:lstStyle/>
          <a:p>
            <a:r>
              <a:rPr lang="cs-CZ" dirty="0" smtClean="0"/>
              <a:t>Kostra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135482" y="335699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b) </a:t>
            </a:r>
            <a:r>
              <a:rPr lang="cs-CZ" sz="3200" dirty="0" smtClean="0">
                <a:solidFill>
                  <a:srgbClr val="FFFFFF"/>
                </a:solidFill>
                <a:latin typeface="Arial" charset="0"/>
                <a:cs typeface="Arial" charset="0"/>
              </a:rPr>
              <a:t>páskovka</a:t>
            </a:r>
            <a:endParaRPr lang="cs-CZ" sz="3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087723" y="220486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hlemýžď</a:t>
            </a:r>
            <a:endParaRPr lang="cs-CZ" sz="3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2136849" y="458112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šnek</a:t>
            </a:r>
            <a:endParaRPr lang="cs-CZ" sz="3200" dirty="0"/>
          </a:p>
        </p:txBody>
      </p:sp>
      <p:sp>
        <p:nvSpPr>
          <p:cNvPr id="13" name="Šipka doleva 12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0"/>
            <a:ext cx="3888431" cy="21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44408" y="5486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6288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245798" y="213285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krakatice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245798" y="342900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ryba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245798" y="472514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chobotnice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7325" y="260648"/>
            <a:ext cx="3848100" cy="1704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604448" y="5486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5930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12193" y="220486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sépie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105472" y="335699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šnek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112193" y="44371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loděnka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-148580"/>
            <a:ext cx="3456384" cy="2353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676456" y="26064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7001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265684" y="220486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rak říční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245798" y="328498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krab 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297557" y="434340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krabice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0116"/>
            <a:ext cx="4029236" cy="2209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460432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238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endParaRPr lang="cs-CZ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3779266" y="213081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>
                <a:solidFill>
                  <a:schemeClr val="bg1"/>
                </a:solidFill>
              </a:rPr>
              <a:t>rak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79266" y="328498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krab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851920" y="44371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>
                <a:solidFill>
                  <a:schemeClr val="bg1"/>
                </a:solidFill>
              </a:rPr>
              <a:t>krabice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32440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40768"/>
            <a:ext cx="4002021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5586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892480" cy="1143000"/>
          </a:xfrm>
        </p:spPr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3703811" y="198789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/>
                </a:solidFill>
              </a:rPr>
              <a:t>ráček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3703811" y="3195275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trepka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3703811" y="432620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buchanka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604448" y="26064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203" y="1517877"/>
            <a:ext cx="4168203" cy="3774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0476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964488" cy="1143000"/>
          </a:xfrm>
        </p:spPr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3779912" y="18448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mravenec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3779912" y="299695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škvor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750744" y="4081587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pilatka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rId2" action="ppaction://hlinksldjump"/>
              </a:rPr>
              <a:t>zpět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388424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24744"/>
            <a:ext cx="3372600" cy="42781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96864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9036496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851920" y="220486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beruška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3851920" y="3320401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>
              <a:solidFill>
                <a:schemeClr val="tx1"/>
              </a:solidFill>
            </a:endParaRP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mandarinka </a:t>
            </a:r>
          </a:p>
          <a:p>
            <a:pPr algn="ctr"/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51920" y="448095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mandelinka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316416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652" y="1969748"/>
            <a:ext cx="4235754" cy="36157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4903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endParaRPr lang="cs-CZ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3802094" y="206084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babočka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odmirál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3802094" y="3222327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perlěťovec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3802094" y="436510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otakárek fenyklový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676456" y="83671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470" y="1875693"/>
            <a:ext cx="4239899" cy="36076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4078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endParaRPr lang="cs-CZ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3758267" y="191683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mravkolev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25538" y="308214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ploštice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3745956" y="442074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tesařík</a:t>
            </a:r>
            <a:endParaRPr lang="cs-CZ" sz="3200" dirty="0" smtClean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604448" y="83671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85133"/>
            <a:ext cx="4362886" cy="3291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717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	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3789768" y="1975015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vosa 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3789768" y="318987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sršeň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24276" y="4392155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včela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460432" y="62068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477" y="1975015"/>
            <a:ext cx="4398375" cy="3466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1274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820472" cy="1143000"/>
          </a:xfrm>
        </p:spPr>
        <p:txBody>
          <a:bodyPr/>
          <a:lstStyle/>
          <a:p>
            <a:endParaRPr lang="cs-CZ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3727812" y="198884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lín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3748305" y="323528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kapr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727812" y="44371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karas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604448" y="83671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6" y="1766908"/>
            <a:ext cx="4801795" cy="3822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6977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endParaRPr lang="cs-CZ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3851920" y="2157705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>
              <a:solidFill>
                <a:schemeClr val="tx1"/>
              </a:solidFill>
            </a:endParaRP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parma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  <a:p>
            <a:pPr algn="ctr"/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807809" y="335699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b) </a:t>
            </a:r>
            <a:r>
              <a:rPr lang="cs-CZ" sz="2800" dirty="0" smtClean="0"/>
              <a:t>cejn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3752268" y="4576293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c</a:t>
            </a:r>
            <a:r>
              <a:rPr lang="cs-CZ" sz="3200" dirty="0" smtClean="0">
                <a:solidFill>
                  <a:schemeClr val="tx1"/>
                </a:solidFill>
              </a:rPr>
              <a:t>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karas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388424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988840"/>
            <a:ext cx="5304777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2663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	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752268" y="198789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losos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3752268" y="3221801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makrala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3755129" y="436510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tuňák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388424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713" y="1825875"/>
            <a:ext cx="5371378" cy="37062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071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820472" cy="1143000"/>
          </a:xfrm>
        </p:spPr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3629478" y="206084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plotice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3629478" y="3215627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>
                <a:solidFill>
                  <a:schemeClr val="bg1"/>
                </a:solidFill>
              </a:rPr>
              <a:t>okoun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658078" y="444802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hrouzek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32440" y="40466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16832"/>
            <a:ext cx="5266192" cy="3949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024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964488" cy="1143000"/>
          </a:xfrm>
        </p:spPr>
        <p:txBody>
          <a:bodyPr/>
          <a:lstStyle/>
          <a:p>
            <a:endParaRPr lang="cs-CZ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3862419" y="198884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>
              <a:solidFill>
                <a:schemeClr val="tx1"/>
              </a:solidFill>
            </a:endParaRP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skokan zelený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  <a:p>
            <a:pPr algn="ctr"/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862419" y="32545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ropucha obecná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3896284" y="44371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Skokan hnědý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32440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17.</a:t>
            </a:r>
            <a:endParaRPr lang="cs-CZ" dirty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22131"/>
            <a:ext cx="4904569" cy="36293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9956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endParaRPr lang="cs-CZ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3730086" y="18448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čolek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65312" y="306896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mlok 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3765312" y="429309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varan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rId2" action="ppaction://hlinksldjump"/>
              </a:rPr>
              <a:t>zpět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604448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18.</a:t>
            </a:r>
            <a:endParaRPr lang="cs-CZ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26190"/>
            <a:ext cx="5322168" cy="37999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8619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823782" y="193995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čolek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823782" y="3174037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chameleon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3824276" y="436510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mlok</a:t>
            </a:r>
            <a:endParaRPr lang="cs-CZ" sz="3200" dirty="0"/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rId2" action="ppaction://hlinksldjump"/>
              </a:rPr>
              <a:t>zpět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460432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19.</a:t>
            </a:r>
            <a:endParaRPr lang="cs-CZ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61" y="1698863"/>
            <a:ext cx="5152996" cy="38647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5786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644137" y="1985583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skokan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633681" y="324077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kuňka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636598" y="449382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rosnička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32440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20.</a:t>
            </a:r>
            <a:endParaRPr lang="cs-CZ" dirty="0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78052"/>
            <a:ext cx="4882937" cy="4455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2017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663418" y="180641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kajman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658078" y="306928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aligátor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598230" y="44371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krokodýl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32440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21.</a:t>
            </a:r>
            <a:endParaRPr lang="cs-CZ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661338"/>
            <a:ext cx="5112568" cy="49977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0779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808555" y="170080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chameleon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808555" y="295177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varan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24276" y="422108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ještěrka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460432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22.</a:t>
            </a:r>
            <a:endParaRPr lang="cs-CZ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88520"/>
            <a:ext cx="4845443" cy="4440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3689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7740352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826715" y="179823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užovka obojková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826715" y="299695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slepýš křehký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26715" y="435779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zmije obecná 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rId2" action="ppaction://hlinksldjump"/>
              </a:rPr>
              <a:t>zpět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676456" y="69269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23.</a:t>
            </a:r>
            <a:endParaRPr lang="cs-CZ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70" y="1062028"/>
            <a:ext cx="4307952" cy="4357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7874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779912" y="18448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užovka červená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802094" y="3051763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užovka obojková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02094" y="4322755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krajta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676456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24.</a:t>
            </a:r>
            <a:endParaRPr lang="cs-CZ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12776"/>
            <a:ext cx="4519307" cy="4519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4849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1724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779912" y="207281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a)</a:t>
            </a:r>
            <a:r>
              <a:rPr lang="cs-CZ" sz="2800" dirty="0" smtClean="0"/>
              <a:t> sojka</a:t>
            </a:r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79912" y="339440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b) </a:t>
            </a:r>
            <a:r>
              <a:rPr lang="cs-CZ" sz="2800" dirty="0" smtClean="0">
                <a:solidFill>
                  <a:schemeClr val="bg1">
                    <a:lumMod val="95000"/>
                  </a:schemeClr>
                </a:solidFill>
              </a:rPr>
              <a:t>kukačka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09873" y="465313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c) </a:t>
            </a:r>
            <a:r>
              <a:rPr lang="cs-CZ" sz="2800" dirty="0" smtClean="0">
                <a:solidFill>
                  <a:schemeClr val="bg1">
                    <a:lumMod val="95000"/>
                  </a:schemeClr>
                </a:solidFill>
              </a:rPr>
              <a:t>brhlík</a:t>
            </a:r>
            <a:endParaRPr lang="cs-CZ" sz="28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32440" y="62068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25.</a:t>
            </a:r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15" y="1456292"/>
            <a:ext cx="5338323" cy="4242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8752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774062" y="18448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hýl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74062" y="299695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</a:t>
            </a:r>
            <a:r>
              <a:rPr lang="cs-CZ" sz="3200" dirty="0" smtClean="0"/>
              <a:t> ledňáček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02094" y="419100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pěnkava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676456" y="76470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26.</a:t>
            </a:r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94306"/>
            <a:ext cx="4775706" cy="4319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5267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721144" y="198884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kavka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658078" y="329047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vrána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638037" y="454442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havran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32440" y="76470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27.</a:t>
            </a:r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05440"/>
            <a:ext cx="4248472" cy="4327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8245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724895" y="170080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datel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30086" y="299695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papoušek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730086" y="421827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strakapoud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604448" y="76470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28.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49959"/>
            <a:ext cx="3758581" cy="5483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3548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9036496" cy="1143000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946110" y="191683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los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946110" y="32353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sob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946110" y="44371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bizon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rId2" action="ppaction://hlinksldjump"/>
              </a:rPr>
              <a:t>zpět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82266" y="83671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29.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202" y="758477"/>
            <a:ext cx="5060090" cy="49259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3425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964488" cy="1143000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779912" y="206084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</a:t>
            </a:r>
            <a:r>
              <a:rPr lang="cs-CZ" sz="3200" smtClean="0">
                <a:solidFill>
                  <a:schemeClr val="tx1"/>
                </a:solidFill>
              </a:rPr>
              <a:t>) </a:t>
            </a:r>
            <a:r>
              <a:rPr lang="cs-CZ" sz="3200" smtClean="0">
                <a:solidFill>
                  <a:schemeClr val="bg1">
                    <a:lumMod val="95000"/>
                  </a:schemeClr>
                </a:solidFill>
              </a:rPr>
              <a:t>myš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79912" y="323221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rejsek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787032" y="450912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potkan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44408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30.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73" y="963967"/>
            <a:ext cx="4992555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5352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-396552" y="687962"/>
            <a:ext cx="889248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635896" y="191683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mýval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607296" y="3186915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kočka divoká</a:t>
            </a:r>
            <a:endParaRPr lang="cs-CZ" sz="3600" dirty="0"/>
          </a:p>
        </p:txBody>
      </p:sp>
      <p:sp>
        <p:nvSpPr>
          <p:cNvPr id="6" name="Zaoblený obdélník 5"/>
          <p:cNvSpPr/>
          <p:nvPr/>
        </p:nvSpPr>
        <p:spPr>
          <a:xfrm>
            <a:off x="3588658" y="450912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rys</a:t>
            </a:r>
            <a:endParaRPr lang="cs-CZ" sz="36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923928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10258" y="87929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31.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0117"/>
            <a:ext cx="380047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2928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9144000" cy="1143000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730086" y="1955017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    a) </a:t>
            </a:r>
            <a:r>
              <a:rPr lang="cs-CZ" sz="3200" dirty="0" smtClean="0"/>
              <a:t>lachtan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08531" y="321297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tuleň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684816" y="450912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mrož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07096"/>
            <a:ext cx="5236947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604448" y="98072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6139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/>
              <a:t>Použité obrázky</a:t>
            </a:r>
            <a:br>
              <a:rPr lang="cs-CZ" dirty="0"/>
            </a:br>
            <a:endParaRPr lang="cs-CZ" sz="1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6696" y="1268760"/>
            <a:ext cx="8248708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1</a:t>
            </a:r>
            <a:r>
              <a:rPr lang="cs-CZ" sz="1400" dirty="0">
                <a:solidFill>
                  <a:schemeClr val="tx1"/>
                </a:solidFill>
              </a:rPr>
              <a:t>. [cit. </a:t>
            </a:r>
            <a:r>
              <a:rPr lang="cs-CZ" sz="1400" dirty="0" smtClean="0">
                <a:solidFill>
                  <a:schemeClr val="tx1"/>
                </a:solidFill>
              </a:rPr>
              <a:t>2012-01-07]. </a:t>
            </a:r>
            <a:r>
              <a:rPr lang="cs-CZ" sz="1400" dirty="0">
                <a:solidFill>
                  <a:schemeClr val="tx1"/>
                </a:solidFill>
              </a:rPr>
              <a:t>autor H. </a:t>
            </a:r>
            <a:r>
              <a:rPr lang="cs-CZ" sz="1400" dirty="0" err="1" smtClean="0">
                <a:solidFill>
                  <a:schemeClr val="tx1"/>
                </a:solidFill>
              </a:rPr>
              <a:t>Zell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http://commons.wikimedia.org/wiki/File:Ostrea_edulis_01.jpg</a:t>
            </a:r>
            <a:endParaRPr lang="cs-CZ" sz="1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2</a:t>
            </a:r>
            <a:r>
              <a:rPr lang="cs-CZ" sz="1400" dirty="0">
                <a:solidFill>
                  <a:schemeClr val="tx1"/>
                </a:solidFill>
              </a:rPr>
              <a:t>. [cit. 2012-01-07]. autor neuveden Dostupný 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http://commons.wikimedia.org/wiki/File:Snail.jpg</a:t>
            </a:r>
            <a:endParaRPr lang="cs-CZ" sz="1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3.</a:t>
            </a:r>
            <a:r>
              <a:rPr lang="cs-CZ" sz="1400" dirty="0">
                <a:solidFill>
                  <a:schemeClr val="tx1"/>
                </a:solidFill>
              </a:rPr>
              <a:t> [cit. 2012-01-07]. autor neuveden Dostupný 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commons.wikimedia.org/wiki/File:Architeuthis_princeps_image_modified.PNG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4</a:t>
            </a:r>
            <a:r>
              <a:rPr lang="cs-CZ" sz="1400" dirty="0">
                <a:solidFill>
                  <a:schemeClr val="tx1"/>
                </a:solidFill>
              </a:rPr>
              <a:t>. [cit. 2012-01-07]. autor neuveden Dostupný 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commons.wikimedia.org/wiki/File:Nautilus.jpg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5</a:t>
            </a:r>
            <a:r>
              <a:rPr lang="cs-CZ" sz="1400" dirty="0">
                <a:solidFill>
                  <a:schemeClr val="tx1"/>
                </a:solidFill>
              </a:rPr>
              <a:t>. [cit. 2012-01-07]. autor D. </a:t>
            </a:r>
            <a:r>
              <a:rPr lang="cs-CZ" sz="1400" dirty="0" err="1" smtClean="0">
                <a:solidFill>
                  <a:schemeClr val="tx1"/>
                </a:solidFill>
              </a:rPr>
              <a:t>Makavičius</a:t>
            </a:r>
            <a:r>
              <a:rPr lang="cs-CZ" sz="1400" dirty="0" smtClean="0">
                <a:solidFill>
                  <a:schemeClr val="tx1"/>
                </a:solidFill>
              </a:rPr>
              <a:t>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</a:t>
            </a:r>
            <a:r>
              <a:rPr lang="cs-CZ" sz="1400" dirty="0" smtClean="0">
                <a:solidFill>
                  <a:schemeClr val="tx1"/>
                </a:solidFill>
              </a:rPr>
              <a:t>cs.wikipedia.org/wiki/Soubor:Potamobius_astacus.jpg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6</a:t>
            </a:r>
            <a:r>
              <a:rPr lang="cs-CZ" sz="1400" dirty="0">
                <a:solidFill>
                  <a:schemeClr val="tx1"/>
                </a:solidFill>
              </a:rPr>
              <a:t>. [cit. 2012-01-07]. autor </a:t>
            </a:r>
            <a:r>
              <a:rPr lang="cs-CZ" sz="1400" dirty="0" err="1" smtClean="0">
                <a:solidFill>
                  <a:schemeClr val="tx1"/>
                </a:solidFill>
              </a:rPr>
              <a:t>Dozenist</a:t>
            </a:r>
            <a:r>
              <a:rPr lang="cs-CZ" sz="1400" dirty="0" smtClean="0">
                <a:solidFill>
                  <a:schemeClr val="tx1"/>
                </a:solidFill>
              </a:rPr>
              <a:t>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http://commons.wikimedia.org/wiki/File:Crab_on_Panamanian_Beach_01.jpg</a:t>
            </a:r>
            <a:endParaRPr lang="cs-CZ" sz="1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7</a:t>
            </a:r>
            <a:r>
              <a:rPr lang="cs-CZ" sz="1400" dirty="0">
                <a:solidFill>
                  <a:schemeClr val="tx1"/>
                </a:solidFill>
              </a:rPr>
              <a:t>. [cit. 2012-01-07]. autor neuveden Dostupný 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commons.wikimedia.org/wiki/File:Cyclops.JPG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8.</a:t>
            </a:r>
            <a:r>
              <a:rPr lang="cs-CZ" sz="1400" dirty="0">
                <a:solidFill>
                  <a:schemeClr val="tx1"/>
                </a:solidFill>
              </a:rPr>
              <a:t> [cit. 2012-01-07]. autor </a:t>
            </a:r>
            <a:r>
              <a:rPr lang="cs-CZ" sz="1400" dirty="0" err="1">
                <a:solidFill>
                  <a:schemeClr val="tx1"/>
                </a:solidFill>
              </a:rPr>
              <a:t>ArtMechanic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http://commons.wikimedia.org/wiki/File:Forficula_auricularia.jpg</a:t>
            </a:r>
            <a:endParaRPr lang="cs-CZ" sz="1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9</a:t>
            </a:r>
            <a:r>
              <a:rPr lang="cs-CZ" sz="1400" dirty="0">
                <a:solidFill>
                  <a:schemeClr val="tx1"/>
                </a:solidFill>
              </a:rPr>
              <a:t>. [cit. 2012-01-07]. autor </a:t>
            </a:r>
            <a:r>
              <a:rPr lang="cs-CZ" sz="1400" dirty="0" err="1">
                <a:solidFill>
                  <a:schemeClr val="tx1"/>
                </a:solidFill>
              </a:rPr>
              <a:t>Scott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Bauer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commons.wikimedia.org/wiki/File:Colorado_potato_beetle.jpg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10</a:t>
            </a:r>
            <a:r>
              <a:rPr lang="cs-CZ" sz="1400" dirty="0">
                <a:solidFill>
                  <a:schemeClr val="tx1"/>
                </a:solidFill>
              </a:rPr>
              <a:t>. [cit. 2012-01-07]. autor </a:t>
            </a:r>
            <a:r>
              <a:rPr lang="cs-CZ" sz="1400" dirty="0" err="1" smtClean="0">
                <a:solidFill>
                  <a:schemeClr val="tx1"/>
                </a:solidFill>
              </a:rPr>
              <a:t>Miraceti</a:t>
            </a:r>
            <a:r>
              <a:rPr lang="cs-CZ" sz="1400" dirty="0" smtClean="0">
                <a:solidFill>
                  <a:schemeClr val="tx1"/>
                </a:solidFill>
              </a:rPr>
              <a:t>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http://commons.wikimedia.org/wiki/File:Otak%C3%A1rek_fenyklov%C3%BD,_Lovo%C5%A1,_</a:t>
            </a:r>
            <a:r>
              <a:rPr lang="cs-CZ" sz="1400" dirty="0" smtClean="0">
                <a:solidFill>
                  <a:schemeClr val="tx1"/>
                </a:solidFill>
              </a:rPr>
              <a:t>2009-07-12.jpg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11</a:t>
            </a:r>
            <a:r>
              <a:rPr lang="cs-CZ" sz="1400" dirty="0">
                <a:solidFill>
                  <a:schemeClr val="tx1"/>
                </a:solidFill>
              </a:rPr>
              <a:t>. [cit. 2012-01-07]. autor neuveden Dostupný 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http://commons.wikimedia.org/wiki/File:Antlion.jpg</a:t>
            </a:r>
            <a:endParaRPr lang="cs-CZ" sz="14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5929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-571500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6696" y="404664"/>
            <a:ext cx="8248708" cy="58818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12. [cit. 2012-01-07]. autor </a:t>
            </a:r>
            <a:r>
              <a:rPr lang="cs-CZ" sz="1400" dirty="0" err="1">
                <a:solidFill>
                  <a:schemeClr val="tx1"/>
                </a:solidFill>
              </a:rPr>
              <a:t>Niek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 smtClean="0">
                <a:solidFill>
                  <a:schemeClr val="tx1"/>
                </a:solidFill>
              </a:rPr>
              <a:t>Willems</a:t>
            </a:r>
            <a:r>
              <a:rPr lang="cs-CZ" sz="1400" dirty="0" smtClean="0">
                <a:solidFill>
                  <a:schemeClr val="tx1"/>
                </a:solidFill>
              </a:rPr>
              <a:t>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http://commons.wikimedia.org/wiki/File:Vespa_crabro-lateral.jpeg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13. [cit. 2012-01-07]. autor neuveden Dostupný 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http://commons.wikimedia.org/wiki/File:Cycar_u0.gif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14. [cit. 2012-01-07]. autor neuveden Dostupný 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http://commons.wikimedia.org/wiki/File:Braxen,_</a:t>
            </a:r>
            <a:r>
              <a:rPr lang="cs-CZ" sz="1400" dirty="0" smtClean="0">
                <a:solidFill>
                  <a:schemeClr val="tx1"/>
                </a:solidFill>
              </a:rPr>
              <a:t>Iduns_kokbok.jpg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15</a:t>
            </a:r>
            <a:r>
              <a:rPr lang="cs-CZ" sz="1400" dirty="0">
                <a:solidFill>
                  <a:schemeClr val="tx1"/>
                </a:solidFill>
              </a:rPr>
              <a:t>. [cit. 2012-01-07]. autor neuveden Dostupný 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commons.wikimedia.org/wiki/File:Tuna.jpg?uselang=cs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16</a:t>
            </a:r>
            <a:r>
              <a:rPr lang="cs-CZ" sz="1400" dirty="0">
                <a:solidFill>
                  <a:schemeClr val="tx1"/>
                </a:solidFill>
              </a:rPr>
              <a:t>. [cit. 2012-01-07]. autor </a:t>
            </a:r>
            <a:r>
              <a:rPr lang="cs-CZ" sz="1400" dirty="0" err="1">
                <a:solidFill>
                  <a:schemeClr val="tx1"/>
                </a:solidFill>
              </a:rPr>
              <a:t>Robbie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 smtClean="0">
                <a:solidFill>
                  <a:schemeClr val="tx1"/>
                </a:solidFill>
              </a:rPr>
              <a:t>Cada</a:t>
            </a:r>
            <a:r>
              <a:rPr lang="cs-CZ" sz="1400" dirty="0" smtClean="0">
                <a:solidFill>
                  <a:schemeClr val="tx1"/>
                </a:solidFill>
              </a:rPr>
              <a:t>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commons.wikimedia.org/wiki/File:Peflu_u0.gif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17</a:t>
            </a:r>
            <a:r>
              <a:rPr lang="cs-CZ" sz="1400" dirty="0">
                <a:solidFill>
                  <a:schemeClr val="tx1"/>
                </a:solidFill>
              </a:rPr>
              <a:t>. [cit. 2012-01-07]. autor Richard </a:t>
            </a:r>
            <a:r>
              <a:rPr lang="cs-CZ" sz="1400" dirty="0" err="1" smtClean="0">
                <a:solidFill>
                  <a:schemeClr val="tx1"/>
                </a:solidFill>
              </a:rPr>
              <a:t>Bartz</a:t>
            </a:r>
            <a:r>
              <a:rPr lang="cs-CZ" sz="1400" dirty="0" smtClean="0">
                <a:solidFill>
                  <a:schemeClr val="tx1"/>
                </a:solidFill>
              </a:rPr>
              <a:t>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http://commons.wikimedia.org/wiki/File:European_Common_Frog_Rana_temporaria_(cropped).</a:t>
            </a:r>
            <a:r>
              <a:rPr lang="cs-CZ" sz="1400" dirty="0" smtClean="0">
                <a:solidFill>
                  <a:schemeClr val="tx1"/>
                </a:solidFill>
              </a:rPr>
              <a:t>jpg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18</a:t>
            </a:r>
            <a:r>
              <a:rPr lang="cs-CZ" sz="1400" dirty="0">
                <a:solidFill>
                  <a:schemeClr val="tx1"/>
                </a:solidFill>
              </a:rPr>
              <a:t>. [cit. 2012-01-07]. autor Rainer </a:t>
            </a:r>
            <a:r>
              <a:rPr lang="cs-CZ" sz="1400" dirty="0" err="1" smtClean="0">
                <a:solidFill>
                  <a:schemeClr val="tx1"/>
                </a:solidFill>
              </a:rPr>
              <a:t>Theuer</a:t>
            </a:r>
            <a:r>
              <a:rPr lang="cs-CZ" sz="1400" dirty="0" smtClean="0">
                <a:solidFill>
                  <a:schemeClr val="tx1"/>
                </a:solidFill>
              </a:rPr>
              <a:t>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http://commons.wikimedia.org/wiki/File:Kammmolchmaennchen.jpg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19</a:t>
            </a:r>
            <a:r>
              <a:rPr lang="cs-CZ" sz="1400" dirty="0" smtClean="0">
                <a:solidFill>
                  <a:schemeClr val="tx1"/>
                </a:solidFill>
              </a:rPr>
              <a:t>.</a:t>
            </a:r>
            <a:r>
              <a:rPr lang="cs-CZ" sz="1400" dirty="0">
                <a:solidFill>
                  <a:schemeClr val="tx1"/>
                </a:solidFill>
              </a:rPr>
              <a:t> [cit. 2012-01-07]. autor Martin Filip + Tereza Procházková </a:t>
            </a:r>
            <a:r>
              <a:rPr lang="cs-CZ" sz="1400" dirty="0" smtClean="0">
                <a:solidFill>
                  <a:schemeClr val="tx1"/>
                </a:solidFill>
              </a:rPr>
              <a:t>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http://commons.wikimedia.org/wiki/File:Mlok.JPG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20. [cit. 2012-01-07]. autor Marek </a:t>
            </a:r>
            <a:r>
              <a:rPr lang="cs-CZ" sz="1400" dirty="0" err="1" smtClean="0">
                <a:solidFill>
                  <a:schemeClr val="tx1"/>
                </a:solidFill>
              </a:rPr>
              <a:t>Szczepanek</a:t>
            </a:r>
            <a:r>
              <a:rPr lang="cs-CZ" sz="1400" dirty="0" smtClean="0">
                <a:solidFill>
                  <a:schemeClr val="tx1"/>
                </a:solidFill>
              </a:rPr>
              <a:t>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http://commons.wikimedia.org/wiki/File:Hyla_arborea_(Marek_Szczepanek).</a:t>
            </a:r>
            <a:r>
              <a:rPr lang="cs-CZ" sz="1400" dirty="0" smtClean="0">
                <a:solidFill>
                  <a:schemeClr val="tx1"/>
                </a:solidFill>
              </a:rPr>
              <a:t>jpg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21</a:t>
            </a:r>
            <a:r>
              <a:rPr lang="cs-CZ" sz="1400" dirty="0">
                <a:solidFill>
                  <a:schemeClr val="tx1"/>
                </a:solidFill>
              </a:rPr>
              <a:t>. [cit. 2012-01-07]. autor neuveden Dostupný 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http://commons.wikimedia.org/wiki/File:NileCrocodile.jpg</a:t>
            </a:r>
            <a:endParaRPr lang="cs-CZ" sz="14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9206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315416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76143"/>
            <a:ext cx="8248708" cy="58818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22. [cit. 2012-01-07]. autor </a:t>
            </a:r>
            <a:r>
              <a:rPr lang="cs-CZ" sz="1400" dirty="0" err="1">
                <a:solidFill>
                  <a:schemeClr val="tx1"/>
                </a:solidFill>
              </a:rPr>
              <a:t>Niek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Willems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</a:t>
            </a:r>
            <a:r>
              <a:rPr lang="cs-CZ" sz="1400" dirty="0" smtClean="0">
                <a:solidFill>
                  <a:schemeClr val="tx1"/>
                </a:solidFill>
              </a:rPr>
              <a:t>http</a:t>
            </a:r>
            <a:r>
              <a:rPr lang="cs-CZ" sz="1400" dirty="0">
                <a:solidFill>
                  <a:schemeClr val="tx1"/>
                </a:solidFill>
              </a:rPr>
              <a:t>://cs.wikipedia.org/wiki/Soubor:Chameleon02.jpg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23. [cit. 2012-01-07]. autor Marek </a:t>
            </a:r>
            <a:r>
              <a:rPr lang="cs-CZ" sz="1400" dirty="0" err="1">
                <a:solidFill>
                  <a:schemeClr val="tx1"/>
                </a:solidFill>
              </a:rPr>
              <a:t>bydg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http://commons.wikimedia.org/wiki/File:Anguidae.jpg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24</a:t>
            </a:r>
            <a:r>
              <a:rPr lang="cs-CZ" sz="1400" dirty="0" smtClean="0">
                <a:solidFill>
                  <a:schemeClr val="tx1"/>
                </a:solidFill>
              </a:rPr>
              <a:t>.</a:t>
            </a:r>
            <a:r>
              <a:rPr lang="cs-CZ" sz="1400" dirty="0">
                <a:solidFill>
                  <a:schemeClr val="tx1"/>
                </a:solidFill>
              </a:rPr>
              <a:t> [cit. 2012-01-07]. autor Patrick JEAN </a:t>
            </a:r>
            <a:r>
              <a:rPr lang="cs-CZ" sz="1400" dirty="0" smtClean="0">
                <a:solidFill>
                  <a:schemeClr val="tx1"/>
                </a:solidFill>
              </a:rPr>
              <a:t>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http://commons.wikimedia.org/wiki/File:Serpent_bles_04.JPG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25</a:t>
            </a:r>
            <a:r>
              <a:rPr lang="cs-CZ" sz="1400" dirty="0" smtClean="0">
                <a:solidFill>
                  <a:schemeClr val="tx1"/>
                </a:solidFill>
              </a:rPr>
              <a:t>.</a:t>
            </a:r>
            <a:r>
              <a:rPr lang="cs-CZ" sz="1400" dirty="0">
                <a:solidFill>
                  <a:schemeClr val="tx1"/>
                </a:solidFill>
              </a:rPr>
              <a:t> [cit. 2012-01-07]. autor </a:t>
            </a:r>
            <a:r>
              <a:rPr lang="cs-CZ" sz="1400" dirty="0" err="1">
                <a:solidFill>
                  <a:schemeClr val="tx1"/>
                </a:solidFill>
              </a:rPr>
              <a:t>Luc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Viatour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commons.wikimedia.org/wiki/File:Garrulus_glandarius_1_Luc_Viatour.jpg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26</a:t>
            </a:r>
            <a:r>
              <a:rPr lang="cs-CZ" sz="1400" dirty="0">
                <a:solidFill>
                  <a:schemeClr val="tx1"/>
                </a:solidFill>
              </a:rPr>
              <a:t>. [cit. 2012-01-07]. autor Lukasz </a:t>
            </a:r>
            <a:r>
              <a:rPr lang="cs-CZ" sz="1400" dirty="0" err="1" smtClean="0">
                <a:solidFill>
                  <a:schemeClr val="tx1"/>
                </a:solidFill>
              </a:rPr>
              <a:t>Lukasik</a:t>
            </a:r>
            <a:r>
              <a:rPr lang="cs-CZ" sz="1400" dirty="0" smtClean="0">
                <a:solidFill>
                  <a:schemeClr val="tx1"/>
                </a:solidFill>
              </a:rPr>
              <a:t>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http://commons.wikimedia.org/wiki/File:Alcedo_atthis_2_(Lukasz_Lukasik).</a:t>
            </a:r>
            <a:r>
              <a:rPr lang="cs-CZ" sz="1400" dirty="0" smtClean="0">
                <a:solidFill>
                  <a:schemeClr val="tx1"/>
                </a:solidFill>
              </a:rPr>
              <a:t>jpg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27</a:t>
            </a:r>
            <a:r>
              <a:rPr lang="cs-CZ" sz="1400" dirty="0">
                <a:solidFill>
                  <a:schemeClr val="tx1"/>
                </a:solidFill>
              </a:rPr>
              <a:t>. [cit. 2012-01-07]. autor </a:t>
            </a:r>
            <a:r>
              <a:rPr lang="cs-CZ" sz="1400" dirty="0" err="1" smtClean="0">
                <a:solidFill>
                  <a:schemeClr val="tx1"/>
                </a:solidFill>
              </a:rPr>
              <a:t>Darkone</a:t>
            </a:r>
            <a:r>
              <a:rPr lang="cs-CZ" sz="1400" dirty="0" smtClean="0">
                <a:solidFill>
                  <a:schemeClr val="tx1"/>
                </a:solidFill>
              </a:rPr>
              <a:t>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http://commons.wikimedia.org/wiki/File:Dohle_(Corvus_monedula)_</a:t>
            </a:r>
            <a:r>
              <a:rPr lang="cs-CZ" sz="1400" dirty="0" smtClean="0">
                <a:solidFill>
                  <a:schemeClr val="tx1"/>
                </a:solidFill>
              </a:rPr>
              <a:t>d1.jpg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28.</a:t>
            </a:r>
            <a:r>
              <a:rPr lang="cs-CZ" sz="1400" dirty="0">
                <a:solidFill>
                  <a:schemeClr val="tx1"/>
                </a:solidFill>
              </a:rPr>
              <a:t> [cit. 2012-01-07]. autor Marek </a:t>
            </a:r>
            <a:r>
              <a:rPr lang="cs-CZ" sz="1400" dirty="0" err="1" smtClean="0">
                <a:solidFill>
                  <a:schemeClr val="tx1"/>
                </a:solidFill>
              </a:rPr>
              <a:t>Szczepanek</a:t>
            </a:r>
            <a:r>
              <a:rPr lang="cs-CZ" sz="1400" dirty="0" smtClean="0">
                <a:solidFill>
                  <a:schemeClr val="tx1"/>
                </a:solidFill>
              </a:rPr>
              <a:t>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http://commons.wikimedia.org/wiki/File:Dendrocopos_medius_(Marek_Szczepanek)_</a:t>
            </a:r>
            <a:r>
              <a:rPr lang="cs-CZ" sz="1400" dirty="0" smtClean="0">
                <a:solidFill>
                  <a:schemeClr val="tx1"/>
                </a:solidFill>
              </a:rPr>
              <a:t>cut.jpg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29</a:t>
            </a:r>
            <a:r>
              <a:rPr lang="cs-CZ" sz="1400" dirty="0">
                <a:solidFill>
                  <a:schemeClr val="tx1"/>
                </a:solidFill>
              </a:rPr>
              <a:t>. [cit. 2012-01-07]. autor Dave </a:t>
            </a:r>
            <a:r>
              <a:rPr lang="cs-CZ" sz="1400" dirty="0" err="1">
                <a:solidFill>
                  <a:schemeClr val="tx1"/>
                </a:solidFill>
              </a:rPr>
              <a:t>Bezaire</a:t>
            </a:r>
            <a:r>
              <a:rPr lang="cs-CZ" sz="1400" dirty="0">
                <a:solidFill>
                  <a:schemeClr val="tx1"/>
                </a:solidFill>
              </a:rPr>
              <a:t> &amp; </a:t>
            </a:r>
            <a:r>
              <a:rPr lang="cs-CZ" sz="1400" dirty="0" err="1">
                <a:solidFill>
                  <a:schemeClr val="tx1"/>
                </a:solidFill>
              </a:rPr>
              <a:t>Susi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 smtClean="0">
                <a:solidFill>
                  <a:schemeClr val="tx1"/>
                </a:solidFill>
              </a:rPr>
              <a:t>Havens-Bezaire</a:t>
            </a:r>
            <a:r>
              <a:rPr lang="cs-CZ" sz="1400" dirty="0" smtClean="0">
                <a:solidFill>
                  <a:schemeClr val="tx1"/>
                </a:solidFill>
              </a:rPr>
              <a:t>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commons.wikimedia.org/wiki/File:Moose_in_Gros_Ventre_Campgroud_4.jpg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30</a:t>
            </a:r>
            <a:r>
              <a:rPr lang="cs-CZ" sz="1400" dirty="0">
                <a:solidFill>
                  <a:schemeClr val="tx1"/>
                </a:solidFill>
              </a:rPr>
              <a:t>. [cit. 2012-01-07]. autor </a:t>
            </a:r>
            <a:r>
              <a:rPr lang="cs-CZ" sz="1400" dirty="0" err="1" smtClean="0">
                <a:solidFill>
                  <a:schemeClr val="tx1"/>
                </a:solidFill>
              </a:rPr>
              <a:t>Sjonge</a:t>
            </a:r>
            <a:r>
              <a:rPr lang="cs-CZ" sz="1400" dirty="0" smtClean="0">
                <a:solidFill>
                  <a:schemeClr val="tx1"/>
                </a:solidFill>
              </a:rPr>
              <a:t>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commons.wikimedia.org/wiki/File:Common_Shrew.jpg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31 </a:t>
            </a:r>
            <a:r>
              <a:rPr lang="cs-CZ" sz="1400" dirty="0">
                <a:solidFill>
                  <a:schemeClr val="tx1"/>
                </a:solidFill>
              </a:rPr>
              <a:t>[cit. 2012-01-07]. autor Bernard </a:t>
            </a:r>
            <a:r>
              <a:rPr lang="cs-CZ" sz="1400" dirty="0" err="1">
                <a:solidFill>
                  <a:schemeClr val="tx1"/>
                </a:solidFill>
              </a:rPr>
              <a:t>Landgraf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commons.wikimedia.org/wiki/File:Lynx_lynx_poing.jpg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32.</a:t>
            </a:r>
            <a:r>
              <a:rPr lang="cs-CZ" sz="1400" dirty="0">
                <a:solidFill>
                  <a:schemeClr val="tx1"/>
                </a:solidFill>
              </a:rPr>
              <a:t> [cit. 2012-01-07]. autor </a:t>
            </a:r>
            <a:r>
              <a:rPr lang="cs-CZ" sz="1400" dirty="0" err="1">
                <a:solidFill>
                  <a:schemeClr val="tx1"/>
                </a:solidFill>
              </a:rPr>
              <a:t>Marc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Figueras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 http://commons.wikimedia.org/wiki/File:Zalophus_californianus_wollebaeki.JPG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218508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Opakovací hra na motivy známé televizní soutěže slouží k </a:t>
            </a:r>
            <a:r>
              <a:rPr lang="cs-CZ"/>
              <a:t>zopakování </a:t>
            </a:r>
            <a:r>
              <a:rPr lang="cs-CZ" smtClean="0"/>
              <a:t>Zoologie.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375500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Symphony">
      <a:dk1>
        <a:sysClr val="windowText" lastClr="000000"/>
      </a:dk1>
      <a:lt1>
        <a:sysClr val="window" lastClr="FFFFFF"/>
      </a:lt1>
      <a:dk2>
        <a:srgbClr val="241F00"/>
      </a:dk2>
      <a:lt2>
        <a:srgbClr val="E5E9F7"/>
      </a:lt2>
      <a:accent1>
        <a:srgbClr val="AE0000"/>
      </a:accent1>
      <a:accent2>
        <a:srgbClr val="63457F"/>
      </a:accent2>
      <a:accent3>
        <a:srgbClr val="255775"/>
      </a:accent3>
      <a:accent4>
        <a:srgbClr val="A47C0C"/>
      </a:accent4>
      <a:accent5>
        <a:srgbClr val="39378D"/>
      </a:accent5>
      <a:accent6>
        <a:srgbClr val="680039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700</TotalTime>
  <Words>1163</Words>
  <Application>Microsoft Office PowerPoint</Application>
  <PresentationFormat>Předvádění na obrazovce (4:3)</PresentationFormat>
  <Paragraphs>254</Paragraphs>
  <Slides>39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39</vt:i4>
      </vt:variant>
    </vt:vector>
  </HeadingPairs>
  <TitlesOfParts>
    <vt:vector size="40" baseType="lpstr">
      <vt:lpstr>Brooklet</vt:lpstr>
      <vt:lpstr>Prezentace aplikace PowerPoint</vt:lpstr>
      <vt:lpstr>Prezentace aplikace PowerPoint</vt:lpstr>
      <vt:lpstr>Prezentace aplikace PowerPoint</vt:lpstr>
      <vt:lpstr>      </vt:lpstr>
      <vt:lpstr>Kostra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obrázky </vt:lpstr>
      <vt:lpstr>Prezentace aplikace PowerPoint</vt:lpstr>
      <vt:lpstr>Prezentace aplikace PowerPoint</vt:lpstr>
      <vt:lpstr>Metodika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Michal Žejdlík</cp:lastModifiedBy>
  <cp:revision>111</cp:revision>
  <dcterms:created xsi:type="dcterms:W3CDTF">2011-11-07T20:36:47Z</dcterms:created>
  <dcterms:modified xsi:type="dcterms:W3CDTF">2012-05-02T10:56:28Z</dcterms:modified>
</cp:coreProperties>
</file>