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7" r:id="rId1"/>
  </p:sldMasterIdLst>
  <p:sldIdLst>
    <p:sldId id="256" r:id="rId2"/>
    <p:sldId id="259" r:id="rId3"/>
    <p:sldId id="260" r:id="rId4"/>
    <p:sldId id="267" r:id="rId5"/>
    <p:sldId id="268" r:id="rId6"/>
    <p:sldId id="269" r:id="rId7"/>
    <p:sldId id="270" r:id="rId8"/>
    <p:sldId id="261" r:id="rId9"/>
    <p:sldId id="271" r:id="rId10"/>
    <p:sldId id="272" r:id="rId11"/>
    <p:sldId id="25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76" autoAdjust="0"/>
    <p:restoredTop sz="94660"/>
  </p:normalViewPr>
  <p:slideViewPr>
    <p:cSldViewPr>
      <p:cViewPr varScale="1">
        <p:scale>
          <a:sx n="74" d="100"/>
          <a:sy n="74" d="100"/>
        </p:scale>
        <p:origin x="-142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  <p:sldLayoutId id="2147483769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Relationship Id="rId5" Type="http://schemas.openxmlformats.org/officeDocument/2006/relationships/hyperlink" Target="mailto:http://commons.wikimedia.org/wiki/File:La-ecc-delphinus.ogg?uselang=cs" TargetMode="External"/><Relationship Id="rId4" Type="http://schemas.openxmlformats.org/officeDocument/2006/relationships/hyperlink" Target="mailto:http://commons.wikimedia.org/wiki/File:La-cls-delphinus.ogg?uselang=cs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" t="9923" r="3369" b="10033"/>
          <a:stretch>
            <a:fillRect/>
          </a:stretch>
        </p:blipFill>
        <p:spPr bwMode="auto">
          <a:xfrm>
            <a:off x="2247886" y="332656"/>
            <a:ext cx="4824412" cy="9302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491880" y="1412776"/>
            <a:ext cx="28439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b="1" dirty="0" smtClean="0">
                <a:solidFill>
                  <a:srgbClr val="1E2051"/>
                </a:solidFill>
                <a:latin typeface="Calibri" pitchFamily="34" charset="0"/>
              </a:rPr>
              <a:t>VY_32_INOVACE_PŘZOO.16</a:t>
            </a:r>
            <a:endParaRPr lang="cs-CZ" b="1" dirty="0">
              <a:solidFill>
                <a:srgbClr val="1E2051"/>
              </a:solidFill>
              <a:latin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86000" y="2413338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latin typeface="Calibri" pitchFamily="34" charset="0"/>
              </a:rPr>
              <a:t>Autor: Mgr. Jitka Žejdlíková</a:t>
            </a:r>
          </a:p>
          <a:p>
            <a:r>
              <a:rPr lang="cs-CZ" b="1" dirty="0">
                <a:latin typeface="Calibri" pitchFamily="34" charset="0"/>
              </a:rPr>
              <a:t>Datum vytvoření: </a:t>
            </a:r>
            <a:r>
              <a:rPr lang="cs-CZ" b="1" dirty="0" smtClean="0">
                <a:latin typeface="Calibri" pitchFamily="34" charset="0"/>
              </a:rPr>
              <a:t>leden 2012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Ročník: 7.</a:t>
            </a:r>
          </a:p>
          <a:p>
            <a:r>
              <a:rPr lang="cs-CZ" b="1" dirty="0">
                <a:latin typeface="Calibri" pitchFamily="34" charset="0"/>
              </a:rPr>
              <a:t>Vzdělávací oblast: Člověk a příroda</a:t>
            </a:r>
          </a:p>
          <a:p>
            <a:r>
              <a:rPr lang="cs-CZ" b="1" dirty="0">
                <a:latin typeface="Calibri" pitchFamily="34" charset="0"/>
              </a:rPr>
              <a:t>Vzdělávací obor: Přírodopis</a:t>
            </a:r>
          </a:p>
          <a:p>
            <a:r>
              <a:rPr lang="cs-CZ" b="1" dirty="0">
                <a:latin typeface="Calibri" pitchFamily="34" charset="0"/>
              </a:rPr>
              <a:t>Tematický okruh: Biologie </a:t>
            </a:r>
            <a:r>
              <a:rPr lang="cs-CZ" b="1" dirty="0" smtClean="0">
                <a:latin typeface="Calibri" pitchFamily="34" charset="0"/>
              </a:rPr>
              <a:t>živočichů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Téma</a:t>
            </a:r>
            <a:r>
              <a:rPr lang="cs-CZ" b="1" dirty="0" smtClean="0">
                <a:latin typeface="Calibri" pitchFamily="34" charset="0"/>
              </a:rPr>
              <a:t>: Kytovci</a:t>
            </a:r>
            <a:endParaRPr lang="cs-CZ" b="1" dirty="0">
              <a:latin typeface="Calibri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39612" y="6309320"/>
            <a:ext cx="8640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Calibri" pitchFamily="34" charset="0"/>
              </a:rPr>
              <a:t>Autorem materiálu a všech jeho částí, není-li uvedeno jinak, je Mgr. Jitka Žejdlíková</a:t>
            </a:r>
          </a:p>
        </p:txBody>
      </p:sp>
    </p:spTree>
    <p:extLst>
      <p:ext uri="{BB962C8B-B14F-4D97-AF65-F5344CB8AC3E}">
        <p14:creationId xmlns:p14="http://schemas.microsoft.com/office/powerpoint/2010/main" val="3373390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Kytovci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mořští živočichové</a:t>
            </a:r>
          </a:p>
          <a:p>
            <a:r>
              <a:rPr lang="cs-CZ" dirty="0" smtClean="0"/>
              <a:t>tvarem těla připomínají ryby</a:t>
            </a:r>
          </a:p>
          <a:p>
            <a:r>
              <a:rPr lang="cs-CZ" dirty="0" smtClean="0"/>
              <a:t>přizpůsobili se životu ve vodě</a:t>
            </a:r>
          </a:p>
          <a:p>
            <a:r>
              <a:rPr lang="cs-CZ" dirty="0" smtClean="0"/>
              <a:t>přední končetiny se přeměnily v ploutve</a:t>
            </a:r>
          </a:p>
          <a:p>
            <a:r>
              <a:rPr lang="cs-CZ" dirty="0" smtClean="0"/>
              <a:t>nemají srst</a:t>
            </a:r>
          </a:p>
          <a:p>
            <a:r>
              <a:rPr lang="cs-CZ" dirty="0" smtClean="0"/>
              <a:t>druhy se zuby se živí dravě</a:t>
            </a:r>
          </a:p>
          <a:p>
            <a:r>
              <a:rPr lang="cs-CZ" dirty="0" smtClean="0"/>
              <a:t>druhy s kosticemi se živí planktonem</a:t>
            </a:r>
            <a:endParaRPr lang="cs-CZ" dirty="0"/>
          </a:p>
        </p:txBody>
      </p:sp>
      <p:pic>
        <p:nvPicPr>
          <p:cNvPr id="1026" name="Picture 2" descr="C:\Users\Michal\AppData\Local\Microsoft\Windows\Temporary Internet Files\Content.IE5\6LEFVC4W\MC9003323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60648"/>
            <a:ext cx="1829714" cy="1562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ichal\AppData\Local\Microsoft\Windows\Temporary Internet Files\Content.IE5\N17XYUDI\MC9000299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5418" y="4221088"/>
            <a:ext cx="2320747" cy="1091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ichal\AppData\Local\Microsoft\Windows\Temporary Internet Files\Content.IE5\TOCR7Z97\MP90026282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46418"/>
            <a:ext cx="2796072" cy="1873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4069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dirty="0" smtClean="0"/>
              <a:t>Postupný vývoj savce v kytovce</a:t>
            </a: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038" y="2996952"/>
            <a:ext cx="3600000" cy="1633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88" y="4882124"/>
            <a:ext cx="3600000" cy="180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28268"/>
            <a:ext cx="3600000" cy="152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772816"/>
            <a:ext cx="3600000" cy="180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221088"/>
            <a:ext cx="3600000" cy="195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87046" y="1313617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2330" y="3100318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5197588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460032" y="1988768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640530" y="4509120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9" name="Šipka dolů 8"/>
          <p:cNvSpPr/>
          <p:nvPr/>
        </p:nvSpPr>
        <p:spPr>
          <a:xfrm>
            <a:off x="828540" y="2358100"/>
            <a:ext cx="287076" cy="92688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lů 18"/>
          <p:cNvSpPr/>
          <p:nvPr/>
        </p:nvSpPr>
        <p:spPr>
          <a:xfrm>
            <a:off x="845435" y="4167010"/>
            <a:ext cx="287076" cy="92688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lů 19"/>
          <p:cNvSpPr/>
          <p:nvPr/>
        </p:nvSpPr>
        <p:spPr>
          <a:xfrm>
            <a:off x="6516494" y="3163652"/>
            <a:ext cx="287076" cy="134546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lů 20"/>
          <p:cNvSpPr/>
          <p:nvPr/>
        </p:nvSpPr>
        <p:spPr>
          <a:xfrm>
            <a:off x="4074464" y="2888369"/>
            <a:ext cx="287076" cy="3285719"/>
          </a:xfrm>
          <a:prstGeom prst="downArrow">
            <a:avLst/>
          </a:prstGeom>
          <a:scene3d>
            <a:camera prst="orthographicFront">
              <a:rot lat="0" lon="0" rev="87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9147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9" grpId="0" animBg="1"/>
      <p:bldP spid="20" grpId="0" animBg="1"/>
      <p:bldP spid="2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Velryba grónská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3590" y="2852936"/>
            <a:ext cx="4388296" cy="3786215"/>
          </a:xfrm>
        </p:spPr>
        <p:txBody>
          <a:bodyPr/>
          <a:lstStyle/>
          <a:p>
            <a:r>
              <a:rPr lang="cs-CZ" dirty="0" smtClean="0"/>
              <a:t>má silnou vrstvu podkožního tuku</a:t>
            </a:r>
          </a:p>
          <a:p>
            <a:r>
              <a:rPr lang="cs-CZ" dirty="0" smtClean="0"/>
              <a:t>plave pomalu</a:t>
            </a:r>
          </a:p>
          <a:p>
            <a:r>
              <a:rPr lang="cs-CZ" dirty="0" smtClean="0"/>
              <a:t>nepotápí se do hloubky</a:t>
            </a:r>
          </a:p>
          <a:p>
            <a:r>
              <a:rPr lang="cs-CZ" dirty="0" smtClean="0"/>
              <a:t>živí se planktonem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06" y="332656"/>
            <a:ext cx="3810000" cy="176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85770" y="3829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1910115"/>
            <a:ext cx="26919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rozšíření velryby grónské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4006" y="1910115"/>
            <a:ext cx="5146576" cy="230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 descr="C:\Users\Michal\AppData\Local\Microsoft\Windows\Temporary Internet Files\Content.IE5\6LEFVC4W\MP90026282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298403"/>
            <a:ext cx="3657600" cy="2450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8892480" y="1910115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2943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Delfín obecný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66936" y="1925581"/>
            <a:ext cx="4038600" cy="3786215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patří mezi nejčastější kytovce</a:t>
            </a:r>
          </a:p>
          <a:p>
            <a:r>
              <a:rPr lang="cs-CZ" dirty="0" smtClean="0"/>
              <a:t>loví ryby</a:t>
            </a:r>
          </a:p>
          <a:p>
            <a:r>
              <a:rPr lang="cs-CZ" dirty="0" smtClean="0"/>
              <a:t>plave v hejnech</a:t>
            </a:r>
          </a:p>
          <a:p>
            <a:r>
              <a:rPr lang="cs-CZ" dirty="0" smtClean="0"/>
              <a:t>dorozumívají se podle zvuků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48680"/>
            <a:ext cx="3810000" cy="176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260648"/>
            <a:ext cx="27955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rozšíření delfína obecného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2060848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pic>
        <p:nvPicPr>
          <p:cNvPr id="4100" name="Picture 4" descr="C:\Users\Michal\AppData\Local\Microsoft\Windows\Temporary Internet Files\Content.IE5\TOCR7Z97\MP90040697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2694" y="2430180"/>
            <a:ext cx="4903714" cy="3267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07504" y="6058162"/>
            <a:ext cx="75985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commons.wikimedia.org/wiki/File:La-cls-delphinus.ogg?uselang=cs</a:t>
            </a:r>
            <a:endParaRPr lang="cs-CZ" dirty="0" smtClean="0"/>
          </a:p>
          <a:p>
            <a:r>
              <a:rPr lang="cs-CZ" dirty="0">
                <a:hlinkClick r:id="rId5"/>
              </a:rPr>
              <a:t>http://commons.wikimedia.org/wiki/File:La-ecc-delphinus.ogg?uselang=cs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0083" y="5688830"/>
            <a:ext cx="20387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Zvukové nahrávky: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895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6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8570" y="188640"/>
            <a:ext cx="8229600" cy="1143000"/>
          </a:xfrm>
        </p:spPr>
        <p:txBody>
          <a:bodyPr/>
          <a:lstStyle/>
          <a:p>
            <a:r>
              <a:rPr lang="cs-CZ" dirty="0" smtClean="0"/>
              <a:t>Plejtvák obrovský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54006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dorůstá délky až 30 m</a:t>
            </a:r>
          </a:p>
          <a:p>
            <a:r>
              <a:rPr lang="cs-CZ" dirty="0" smtClean="0"/>
              <a:t>váží až 180 tun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jazyk váží 2 900 kg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patří k ohroženým druhům</a:t>
            </a:r>
          </a:p>
          <a:p>
            <a:r>
              <a:rPr lang="cs-CZ" dirty="0"/>
              <a:t>živí se </a:t>
            </a:r>
            <a:r>
              <a:rPr lang="cs-CZ" dirty="0" err="1" smtClean="0"/>
              <a:t>krillem</a:t>
            </a:r>
            <a:endParaRPr lang="cs-CZ" dirty="0" smtClean="0"/>
          </a:p>
          <a:p>
            <a:r>
              <a:rPr lang="cs-CZ" dirty="0" smtClean="0"/>
              <a:t>každý den sní až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40 miliónů těchto </a:t>
            </a:r>
          </a:p>
          <a:p>
            <a:pPr marL="0" indent="0">
              <a:buNone/>
            </a:pPr>
            <a:r>
              <a:rPr lang="cs-CZ" dirty="0" smtClean="0"/>
              <a:t>     korýšů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67544" y="2432290"/>
            <a:ext cx="3456384" cy="100811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zajímavost</a:t>
            </a:r>
            <a:endParaRPr lang="cs-CZ" b="1" dirty="0">
              <a:solidFill>
                <a:srgbClr val="FFFF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927530"/>
            <a:ext cx="2623242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>
            <a:off x="3203848" y="4725144"/>
            <a:ext cx="936104" cy="648072"/>
          </a:xfrm>
          <a:prstGeom prst="straightConnector1">
            <a:avLst/>
          </a:prstGeom>
          <a:ln w="38100">
            <a:solidFill>
              <a:schemeClr val="accent6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1122" y="1844824"/>
            <a:ext cx="4305306" cy="27123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533775" y="6453336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686428" y="1484784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0562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3104" y="0"/>
            <a:ext cx="8229600" cy="1143000"/>
          </a:xfrm>
        </p:spPr>
        <p:txBody>
          <a:bodyPr/>
          <a:lstStyle/>
          <a:p>
            <a:r>
              <a:rPr lang="cs-CZ" dirty="0" smtClean="0"/>
              <a:t>		Kosatka dravá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402832" cy="4523394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říká se jí velryba zabiják</a:t>
            </a:r>
          </a:p>
          <a:p>
            <a:r>
              <a:rPr lang="cs-CZ" dirty="0" smtClean="0"/>
              <a:t>požírá ptáky, tuleně, želvy, jiné kytovce, ryby</a:t>
            </a:r>
          </a:p>
          <a:p>
            <a:r>
              <a:rPr lang="cs-CZ" dirty="0" smtClean="0"/>
              <a:t>měří až 9 metrů</a:t>
            </a:r>
          </a:p>
          <a:p>
            <a:r>
              <a:rPr lang="cs-CZ" dirty="0" smtClean="0"/>
              <a:t>váží až  10 tun</a:t>
            </a:r>
          </a:p>
          <a:p>
            <a:r>
              <a:rPr lang="cs-CZ" dirty="0" smtClean="0"/>
              <a:t>samice poprvé otěhotní ve věku 15 let</a:t>
            </a:r>
          </a:p>
          <a:p>
            <a:r>
              <a:rPr lang="cs-CZ" dirty="0" smtClean="0"/>
              <a:t>dožívají se 50 let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648200" y="1785927"/>
            <a:ext cx="4038600" cy="1355042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48680"/>
            <a:ext cx="3317950" cy="1699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23528" y="179348"/>
            <a:ext cx="24885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rozšíření kosatky dravé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9512" y="1916832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7154" y="841358"/>
            <a:ext cx="3719772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44819" y="1029020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501008"/>
            <a:ext cx="3089920" cy="20741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4644008" y="5626894"/>
            <a:ext cx="4632743" cy="12311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ve filmu Zachraňte </a:t>
            </a:r>
            <a:r>
              <a:rPr lang="cs-CZ" sz="2800" dirty="0" err="1" smtClean="0"/>
              <a:t>Williho</a:t>
            </a:r>
            <a:r>
              <a:rPr lang="cs-CZ" sz="2800" dirty="0" smtClean="0"/>
              <a:t> si </a:t>
            </a:r>
          </a:p>
          <a:p>
            <a:r>
              <a:rPr lang="cs-CZ" sz="2800" dirty="0" smtClean="0"/>
              <a:t>zahrála kosatka </a:t>
            </a:r>
            <a:r>
              <a:rPr lang="cs-CZ" sz="2800" dirty="0" err="1" smtClean="0"/>
              <a:t>Keiko</a:t>
            </a:r>
            <a:endParaRPr lang="cs-CZ" sz="2800" dirty="0" smtClean="0"/>
          </a:p>
          <a:p>
            <a:r>
              <a:rPr lang="cs-CZ" dirty="0" smtClean="0"/>
              <a:t>(1977 Island – 12.12.2003 Norsko)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544819" y="4293096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1189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9" grpId="0"/>
      <p:bldP spid="10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Zajímavosti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8715404" cy="5517232"/>
          </a:xfrm>
          <a:noFill/>
        </p:spPr>
        <p:txBody>
          <a:bodyPr>
            <a:normAutofit/>
          </a:bodyPr>
          <a:lstStyle/>
          <a:p>
            <a:r>
              <a:rPr lang="cs-CZ" dirty="0"/>
              <a:t>Mládě velryby jižní vypije až 200 litrů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mléka </a:t>
            </a:r>
            <a:r>
              <a:rPr lang="cs-CZ" dirty="0"/>
              <a:t>každý den</a:t>
            </a:r>
            <a:r>
              <a:rPr lang="cs-CZ" dirty="0" smtClean="0"/>
              <a:t>.</a:t>
            </a:r>
          </a:p>
          <a:p>
            <a:r>
              <a:rPr lang="cs-CZ" dirty="0" smtClean="0"/>
              <a:t>Plejtvák </a:t>
            </a:r>
            <a:r>
              <a:rPr lang="cs-CZ" dirty="0" err="1"/>
              <a:t>myšok</a:t>
            </a:r>
            <a:r>
              <a:rPr lang="cs-CZ" dirty="0"/>
              <a:t> se může dožít až 90 let. 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</a:p>
        </p:txBody>
      </p:sp>
      <p:pic>
        <p:nvPicPr>
          <p:cNvPr id="1026" name="Picture 2" descr="C:\Users\Michal\AppData\Local\Microsoft\Windows\Temporary Internet Files\Content.IE5\YM91ISTC\MC9000386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2922" y="476672"/>
            <a:ext cx="1440160" cy="204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25" b="8911"/>
          <a:stretch/>
        </p:blipFill>
        <p:spPr bwMode="auto">
          <a:xfrm>
            <a:off x="933082" y="3140968"/>
            <a:ext cx="7620000" cy="4432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6" name="TextovéPole 65"/>
          <p:cNvSpPr txBox="1"/>
          <p:nvPr/>
        </p:nvSpPr>
        <p:spPr>
          <a:xfrm>
            <a:off x="8676456" y="6309320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0676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571479"/>
            <a:ext cx="8248708" cy="6286521"/>
          </a:xfrm>
        </p:spPr>
        <p:txBody>
          <a:bodyPr/>
          <a:lstStyle/>
          <a:p>
            <a:r>
              <a:rPr lang="cs-CZ" dirty="0" smtClean="0"/>
              <a:t>Za </a:t>
            </a:r>
            <a:r>
              <a:rPr lang="cs-CZ" dirty="0"/>
              <a:t>pouhých 80 let 20. století ulovili velrybáři více než 2 miliony velryb</a:t>
            </a:r>
          </a:p>
          <a:p>
            <a:r>
              <a:rPr lang="cs-CZ" dirty="0"/>
              <a:t>Mozek velryby (vorvaně) váží až 9,2 kg, slona 6 kg, delfína 1,7 kg, člověka 1,4 kg.</a:t>
            </a:r>
          </a:p>
          <a:p>
            <a:r>
              <a:rPr lang="cs-CZ" dirty="0"/>
              <a:t>Ambra, látka velice ceněná ve voňavkářském průmyslu, se tvoří v těle samců vorvaňů pravděpodobně jako patologický produkt nějaké nemoci. </a:t>
            </a:r>
          </a:p>
          <a:p>
            <a:r>
              <a:rPr lang="cs-CZ" dirty="0"/>
              <a:t>Jsou známy případy, kdy delfíni, zachránili topící se lidi.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0987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99392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Malé zopakování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881979"/>
            <a:ext cx="8248708" cy="51617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Kde žijí kytovci</a:t>
            </a:r>
            <a:r>
              <a:rPr lang="cs-CZ" dirty="0" smtClean="0"/>
              <a:t>?</a:t>
            </a:r>
            <a:r>
              <a:rPr lang="cs-CZ" dirty="0" smtClean="0"/>
              <a:t>	   </a:t>
            </a:r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r>
              <a:rPr lang="cs-CZ" dirty="0" smtClean="0"/>
              <a:t>Jak </a:t>
            </a:r>
            <a:r>
              <a:rPr lang="cs-CZ" dirty="0" smtClean="0"/>
              <a:t>se nazývá největší kytovec?  </a:t>
            </a:r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r>
              <a:rPr lang="cs-CZ" dirty="0" smtClean="0"/>
              <a:t>Co </a:t>
            </a:r>
            <a:r>
              <a:rPr lang="cs-CZ" dirty="0" smtClean="0"/>
              <a:t>loví delfín?  </a:t>
            </a:r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r>
              <a:rPr lang="cs-CZ" dirty="0" smtClean="0"/>
              <a:t>Čím </a:t>
            </a:r>
            <a:r>
              <a:rPr lang="cs-CZ" dirty="0" smtClean="0"/>
              <a:t>se živí velryba?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dirty="0" smtClean="0"/>
              <a:t>Který kytovec patří mezi nejdravější?  </a:t>
            </a:r>
            <a:endParaRPr lang="cs-CZ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dirty="0" smtClean="0"/>
              <a:t>Čím </a:t>
            </a:r>
            <a:r>
              <a:rPr lang="cs-CZ" dirty="0"/>
              <a:t>se liší kytovci od ryb ?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635896" y="1031260"/>
            <a:ext cx="4568596" cy="43204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>
                    <a:lumMod val="10000"/>
                    <a:lumOff val="90000"/>
                  </a:schemeClr>
                </a:solidFill>
              </a:rPr>
              <a:t>v mořích a oceánech</a:t>
            </a:r>
            <a:endParaRPr lang="cs-CZ" sz="2800" b="1" dirty="0">
              <a:solidFill>
                <a:schemeClr val="tx2">
                  <a:lumMod val="10000"/>
                  <a:lumOff val="9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803107" y="1753120"/>
            <a:ext cx="3234945" cy="43204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>
                    <a:lumMod val="10000"/>
                    <a:lumOff val="90000"/>
                  </a:schemeClr>
                </a:solidFill>
              </a:rPr>
              <a:t>plejtvák obrovský</a:t>
            </a:r>
            <a:endParaRPr lang="cs-CZ" sz="2800" b="1" dirty="0">
              <a:solidFill>
                <a:schemeClr val="tx2">
                  <a:lumMod val="10000"/>
                  <a:lumOff val="9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153754" y="2582708"/>
            <a:ext cx="1764196" cy="43204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>
                    <a:lumMod val="10000"/>
                    <a:lumOff val="90000"/>
                  </a:schemeClr>
                </a:solidFill>
              </a:rPr>
              <a:t>ryby</a:t>
            </a:r>
            <a:endParaRPr lang="cs-CZ" sz="2800" b="1" dirty="0">
              <a:solidFill>
                <a:schemeClr val="tx2">
                  <a:lumMod val="10000"/>
                  <a:lumOff val="9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845369" y="3501008"/>
            <a:ext cx="2958880" cy="43204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>
                    <a:lumMod val="10000"/>
                    <a:lumOff val="90000"/>
                  </a:schemeClr>
                </a:solidFill>
              </a:rPr>
              <a:t>planktonem</a:t>
            </a:r>
            <a:endParaRPr lang="cs-CZ" sz="2800" b="1" dirty="0">
              <a:solidFill>
                <a:schemeClr val="tx2">
                  <a:lumMod val="10000"/>
                  <a:lumOff val="9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81068" y="5589240"/>
            <a:ext cx="8856984" cy="1008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>
                    <a:lumMod val="10000"/>
                    <a:lumOff val="90000"/>
                  </a:schemeClr>
                </a:solidFill>
              </a:rPr>
              <a:t>mláďata se rodí živá a sají mateřské mléko, kytovci dýchají plícemi, ocasní ploutev mají vodorovnou</a:t>
            </a:r>
            <a:endParaRPr lang="cs-CZ" sz="2800" b="1" dirty="0">
              <a:solidFill>
                <a:schemeClr val="tx2">
                  <a:lumMod val="10000"/>
                  <a:lumOff val="9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016137" y="4221088"/>
            <a:ext cx="1764196" cy="43204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>
                    <a:lumMod val="10000"/>
                    <a:lumOff val="90000"/>
                  </a:schemeClr>
                </a:solidFill>
              </a:rPr>
              <a:t>kosatka</a:t>
            </a:r>
            <a:endParaRPr lang="cs-CZ" sz="2800" b="1" dirty="0">
              <a:solidFill>
                <a:schemeClr val="tx2">
                  <a:lumMod val="10000"/>
                  <a:lumOff val="9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3585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25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25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 tmFilter="0,0; .5, 1; 1, 1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5680"/>
            <a:ext cx="8229600" cy="1143000"/>
          </a:xfrm>
        </p:spPr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836712"/>
            <a:ext cx="8248708" cy="5904656"/>
          </a:xfrm>
        </p:spPr>
        <p:txBody>
          <a:bodyPr>
            <a:normAutofit fontScale="92500" lnSpcReduction="10000"/>
          </a:bodyPr>
          <a:lstStyle/>
          <a:p>
            <a:r>
              <a:rPr lang="cs-CZ" sz="1400" dirty="0"/>
              <a:t>obrázky bez čísel : Použité obrázky jsou dostupné pod licencí Microsoft Office</a:t>
            </a:r>
          </a:p>
          <a:p>
            <a:r>
              <a:rPr lang="cs-CZ" sz="1400" dirty="0" smtClean="0"/>
              <a:t>1</a:t>
            </a:r>
            <a:r>
              <a:rPr lang="cs-CZ" sz="1400" dirty="0"/>
              <a:t>. [cit. </a:t>
            </a:r>
            <a:r>
              <a:rPr lang="cs-CZ" sz="1400" dirty="0" smtClean="0"/>
              <a:t>2012-01-20], </a:t>
            </a:r>
            <a:r>
              <a:rPr lang="cs-CZ" sz="1400" dirty="0"/>
              <a:t>autor  </a:t>
            </a:r>
            <a:r>
              <a:rPr lang="cs-CZ" sz="1400" dirty="0" err="1" smtClean="0"/>
              <a:t>Nobu</a:t>
            </a:r>
            <a:r>
              <a:rPr lang="cs-CZ" sz="1400" dirty="0" smtClean="0"/>
              <a:t> </a:t>
            </a:r>
            <a:r>
              <a:rPr lang="cs-CZ" sz="1400" dirty="0" err="1" smtClean="0"/>
              <a:t>Tamura</a:t>
            </a:r>
            <a:r>
              <a:rPr lang="cs-CZ" sz="1400" dirty="0" smtClean="0"/>
              <a:t>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http://cs.wikipedia.org/wiki/Soubor:Pakicetus_BW.jpg</a:t>
            </a:r>
            <a:endParaRPr lang="cs-CZ" sz="1400" dirty="0" smtClean="0"/>
          </a:p>
          <a:p>
            <a:r>
              <a:rPr lang="cs-CZ" sz="1400" dirty="0" smtClean="0"/>
              <a:t>2. </a:t>
            </a:r>
            <a:r>
              <a:rPr lang="cs-CZ" sz="1400" dirty="0"/>
              <a:t>[cit. 2012-01-20], autor </a:t>
            </a:r>
            <a:r>
              <a:rPr lang="cs-CZ" sz="1400" dirty="0" err="1"/>
              <a:t>Nobu</a:t>
            </a:r>
            <a:r>
              <a:rPr lang="cs-CZ" sz="1400" dirty="0"/>
              <a:t> </a:t>
            </a:r>
            <a:r>
              <a:rPr lang="cs-CZ" sz="1400" dirty="0" err="1"/>
              <a:t>Tamura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cs.wikipedia.org/wiki/Soubor:Ambulocetus_BW.jpg</a:t>
            </a:r>
          </a:p>
          <a:p>
            <a:r>
              <a:rPr lang="cs-CZ" sz="1400" dirty="0" smtClean="0"/>
              <a:t>3. </a:t>
            </a:r>
            <a:r>
              <a:rPr lang="cs-CZ" sz="1400" dirty="0"/>
              <a:t>[cit. 2012-01-20], autor </a:t>
            </a:r>
            <a:r>
              <a:rPr lang="cs-CZ" sz="1400" dirty="0" err="1"/>
              <a:t>Nobu</a:t>
            </a:r>
            <a:r>
              <a:rPr lang="cs-CZ" sz="1400" dirty="0"/>
              <a:t> </a:t>
            </a:r>
            <a:r>
              <a:rPr lang="cs-CZ" sz="1400" dirty="0" err="1"/>
              <a:t>Tamura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http://cs.wikipedia.org/wiki/Soubor:Kutchicetus_BW.jpg</a:t>
            </a:r>
          </a:p>
          <a:p>
            <a:r>
              <a:rPr lang="cs-CZ" sz="1400" dirty="0" smtClean="0"/>
              <a:t>4. </a:t>
            </a:r>
            <a:r>
              <a:rPr lang="cs-CZ" sz="1400" dirty="0"/>
              <a:t>[cit. 2012-01-20], autor </a:t>
            </a:r>
            <a:r>
              <a:rPr lang="cs-CZ" sz="1400" dirty="0" err="1"/>
              <a:t>Nobu</a:t>
            </a:r>
            <a:r>
              <a:rPr lang="cs-CZ" sz="1400" dirty="0"/>
              <a:t> </a:t>
            </a:r>
            <a:r>
              <a:rPr lang="cs-CZ" sz="1400" dirty="0" err="1"/>
              <a:t>Tamura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http://cs.wikipedia.org/wiki/Soubor:Protocetus_BW.jpg</a:t>
            </a:r>
          </a:p>
          <a:p>
            <a:r>
              <a:rPr lang="cs-CZ" sz="1400" dirty="0" smtClean="0"/>
              <a:t>5. </a:t>
            </a:r>
            <a:r>
              <a:rPr lang="cs-CZ" sz="1400" dirty="0"/>
              <a:t>[cit. 2012-01-20], autor </a:t>
            </a:r>
            <a:r>
              <a:rPr lang="cs-CZ" sz="1400" dirty="0" err="1"/>
              <a:t>Nobu</a:t>
            </a:r>
            <a:r>
              <a:rPr lang="cs-CZ" sz="1400" dirty="0"/>
              <a:t> </a:t>
            </a:r>
            <a:r>
              <a:rPr lang="cs-CZ" sz="1400" dirty="0" err="1"/>
              <a:t>Tamura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http://cs.wikipedia.org/wiki/Soubor:Janjucetus_BW_(mirrored).jpg</a:t>
            </a:r>
          </a:p>
          <a:p>
            <a:r>
              <a:rPr lang="cs-CZ" sz="1400" dirty="0" smtClean="0"/>
              <a:t>6. </a:t>
            </a:r>
            <a:r>
              <a:rPr lang="cs-CZ" sz="1400" dirty="0"/>
              <a:t>[cit. 2012-01-20], autor  neuveden.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http://commons.wikimedia.org/wiki/File:Cetacea_range_map_Bowhead_Whale.png?uselang=cs </a:t>
            </a:r>
            <a:endParaRPr lang="cs-CZ" sz="1400" dirty="0" smtClean="0"/>
          </a:p>
          <a:p>
            <a:r>
              <a:rPr lang="cs-CZ" sz="1400" dirty="0" smtClean="0"/>
              <a:t>7. </a:t>
            </a:r>
            <a:r>
              <a:rPr lang="cs-CZ" sz="1400" dirty="0"/>
              <a:t>[cit. 2012-01-20], autor  </a:t>
            </a:r>
            <a:r>
              <a:rPr lang="cs-CZ" sz="1400" dirty="0" err="1" smtClean="0"/>
              <a:t>Chris</a:t>
            </a:r>
            <a:r>
              <a:rPr lang="cs-CZ" sz="1400" dirty="0" smtClean="0"/>
              <a:t> </a:t>
            </a:r>
            <a:r>
              <a:rPr lang="cs-CZ" sz="1400" dirty="0" err="1" smtClean="0"/>
              <a:t>Huh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http://upload.wikimedia.org/wikipedia/commons/2/2e/Bowhead_whale_size.svg </a:t>
            </a:r>
            <a:endParaRPr lang="cs-CZ" sz="1400" dirty="0" smtClean="0"/>
          </a:p>
          <a:p>
            <a:r>
              <a:rPr lang="cs-CZ" sz="1400" dirty="0" smtClean="0"/>
              <a:t>8. </a:t>
            </a:r>
            <a:r>
              <a:rPr lang="cs-CZ" sz="1400" dirty="0"/>
              <a:t>[cit. 2012-01-20], autor  </a:t>
            </a:r>
            <a:r>
              <a:rPr lang="cs-CZ" sz="1400" dirty="0" smtClean="0"/>
              <a:t>Pcb21.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http://cs.wikipedia.org/wiki/Soubor:Cetacea_range_map_Short-beaked_Common_Dolphin.PNG </a:t>
            </a:r>
            <a:endParaRPr lang="cs-CZ" sz="1400" dirty="0" smtClean="0"/>
          </a:p>
          <a:p>
            <a:r>
              <a:rPr lang="cs-CZ" sz="1400" dirty="0" smtClean="0"/>
              <a:t>9. </a:t>
            </a:r>
            <a:r>
              <a:rPr lang="cs-CZ" sz="1400" dirty="0"/>
              <a:t>[cit. 2012-01-20], autor  </a:t>
            </a:r>
            <a:r>
              <a:rPr lang="cs-CZ" sz="1400" dirty="0" err="1"/>
              <a:t>Jamie</a:t>
            </a:r>
            <a:r>
              <a:rPr lang="cs-CZ" sz="1400" dirty="0"/>
              <a:t> </a:t>
            </a:r>
            <a:r>
              <a:rPr lang="cs-CZ" sz="1400" dirty="0" err="1"/>
              <a:t>Hall</a:t>
            </a:r>
            <a:r>
              <a:rPr lang="cs-CZ" sz="1400" dirty="0"/>
              <a:t>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cs.wikipedia.org/wiki/Soubor:Krill_swarm.jpg</a:t>
            </a:r>
          </a:p>
          <a:p>
            <a:r>
              <a:rPr lang="cs-CZ" sz="1400" dirty="0" smtClean="0"/>
              <a:t>10. </a:t>
            </a:r>
            <a:r>
              <a:rPr lang="cs-CZ" sz="1400" dirty="0"/>
              <a:t>[cit. 2012-01-20], autor  </a:t>
            </a:r>
            <a:r>
              <a:rPr lang="cs-CZ" sz="1400" dirty="0" smtClean="0"/>
              <a:t>NOAA.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cs.wikipedia.org/wiki/Soubor:Bluewhale877.jpg</a:t>
            </a:r>
          </a:p>
          <a:p>
            <a:r>
              <a:rPr lang="cs-CZ" sz="1400" dirty="0" smtClean="0"/>
              <a:t>11. </a:t>
            </a:r>
            <a:r>
              <a:rPr lang="cs-CZ" sz="1400" dirty="0"/>
              <a:t>[cit. 2012-01-20], autor  </a:t>
            </a:r>
            <a:r>
              <a:rPr lang="cs-CZ" sz="1400" dirty="0" err="1" smtClean="0"/>
              <a:t>maplab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upload.wikimedia.org/wikipedia/commons/d/d9/Cypron-Range_Orcinus_orca.svg</a:t>
            </a:r>
          </a:p>
          <a:p>
            <a:r>
              <a:rPr lang="cs-CZ" sz="1400" dirty="0" smtClean="0"/>
              <a:t>12. </a:t>
            </a:r>
            <a:r>
              <a:rPr lang="cs-CZ" sz="1400" dirty="0"/>
              <a:t>[cit. 2012-01-20], autor  </a:t>
            </a:r>
            <a:r>
              <a:rPr lang="cs-CZ" sz="1400" dirty="0" smtClean="0"/>
              <a:t>NOAA.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na </a:t>
            </a:r>
            <a:r>
              <a:rPr lang="cs-CZ" sz="1400" dirty="0"/>
              <a:t>www: http://</a:t>
            </a:r>
            <a:r>
              <a:rPr lang="cs-CZ" sz="1400" dirty="0" smtClean="0"/>
              <a:t>cs.wikipedia.org/wiki/Soubor:Orca_2.jpg</a:t>
            </a:r>
          </a:p>
          <a:p>
            <a:r>
              <a:rPr lang="cs-CZ" sz="1400" dirty="0" smtClean="0"/>
              <a:t>13. </a:t>
            </a:r>
            <a:r>
              <a:rPr lang="cs-CZ" sz="1400" dirty="0"/>
              <a:t>[cit. 2012-01-20], autor  neuveden.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cs.wikipedia.org/wiki/Soubor:KeikoOrcaFreeWillyDec98.jpg</a:t>
            </a:r>
          </a:p>
          <a:p>
            <a:r>
              <a:rPr lang="cs-CZ" sz="1400" dirty="0" smtClean="0"/>
              <a:t>14. </a:t>
            </a:r>
            <a:r>
              <a:rPr lang="cs-CZ" sz="1400" dirty="0"/>
              <a:t>[cit. 2012-01-20], autor  </a:t>
            </a:r>
            <a:r>
              <a:rPr lang="cs-CZ" sz="1400" dirty="0" err="1" smtClean="0"/>
              <a:t>bawollf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http://commons.wikimedia.org/wiki/File:Fin_whale_from_air.jpg?uselang=cs</a:t>
            </a:r>
          </a:p>
        </p:txBody>
      </p:sp>
    </p:spTree>
    <p:extLst>
      <p:ext uri="{BB962C8B-B14F-4D97-AF65-F5344CB8AC3E}">
        <p14:creationId xmlns:p14="http://schemas.microsoft.com/office/powerpoint/2010/main" val="847904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Metodika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motivačnímu seznámení se skupinou Kytovců.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1669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Symphony">
      <a:dk1>
        <a:sysClr val="windowText" lastClr="000000"/>
      </a:dk1>
      <a:lt1>
        <a:sysClr val="window" lastClr="FFFFFF"/>
      </a:lt1>
      <a:dk2>
        <a:srgbClr val="241F00"/>
      </a:dk2>
      <a:lt2>
        <a:srgbClr val="E5E9F7"/>
      </a:lt2>
      <a:accent1>
        <a:srgbClr val="AE0000"/>
      </a:accent1>
      <a:accent2>
        <a:srgbClr val="63457F"/>
      </a:accent2>
      <a:accent3>
        <a:srgbClr val="255775"/>
      </a:accent3>
      <a:accent4>
        <a:srgbClr val="A47C0C"/>
      </a:accent4>
      <a:accent5>
        <a:srgbClr val="39378D"/>
      </a:accent5>
      <a:accent6>
        <a:srgbClr val="680039"/>
      </a:accent6>
      <a:hlink>
        <a:srgbClr val="0000FF"/>
      </a:hlink>
      <a:folHlink>
        <a:srgbClr val="800080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133</TotalTime>
  <Words>701</Words>
  <Application>Microsoft Office PowerPoint</Application>
  <PresentationFormat>Předvádění na obrazovce (4:3)</PresentationFormat>
  <Paragraphs>120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Brooklet</vt:lpstr>
      <vt:lpstr>Prezentace aplikace PowerPoint</vt:lpstr>
      <vt:lpstr>Kytovci</vt:lpstr>
      <vt:lpstr>Postupný vývoj savce v kytovce</vt:lpstr>
      <vt:lpstr>Velryba grónská</vt:lpstr>
      <vt:lpstr>Delfín obecný</vt:lpstr>
      <vt:lpstr>Plejtvák obrovský</vt:lpstr>
      <vt:lpstr>  Kosatka dravá</vt:lpstr>
      <vt:lpstr>Zajímavosti</vt:lpstr>
      <vt:lpstr>Prezentace aplikace PowerPoint</vt:lpstr>
      <vt:lpstr>Malé zopakování</vt:lpstr>
      <vt:lpstr>Použité obrázky</vt:lpstr>
      <vt:lpstr>Metodika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Kosterní soustava</dc:title>
  <dc:creator>Michal</dc:creator>
  <cp:lastModifiedBy>Michal Žejdlík</cp:lastModifiedBy>
  <cp:revision>32</cp:revision>
  <dcterms:created xsi:type="dcterms:W3CDTF">2011-11-07T20:36:47Z</dcterms:created>
  <dcterms:modified xsi:type="dcterms:W3CDTF">2012-07-31T14:47:12Z</dcterms:modified>
</cp:coreProperties>
</file>