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57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4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28439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dirty="0" smtClean="0">
                <a:solidFill>
                  <a:srgbClr val="1E2051"/>
                </a:solidFill>
                <a:latin typeface="Calibri" pitchFamily="34" charset="0"/>
              </a:rPr>
              <a:t>VY_32_INOVACE_PŘZOO.12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Autor: Mgr. Jitka Žejdlíková</a:t>
            </a:r>
          </a:p>
          <a:p>
            <a:r>
              <a:rPr lang="cs-CZ" b="1" dirty="0">
                <a:latin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</a:rPr>
              <a:t>leden 2012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Ročník: </a:t>
            </a:r>
            <a:r>
              <a:rPr lang="cs-CZ" b="1" dirty="0" smtClean="0">
                <a:latin typeface="Calibri" pitchFamily="34" charset="0"/>
              </a:rPr>
              <a:t>8.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</a:rPr>
              <a:t>Vzdělávací obor: Přírodopis</a:t>
            </a:r>
          </a:p>
          <a:p>
            <a:r>
              <a:rPr lang="cs-CZ" b="1" dirty="0">
                <a:latin typeface="Calibri" pitchFamily="34" charset="0"/>
              </a:rPr>
              <a:t>Tematický okruh: Biologie </a:t>
            </a:r>
            <a:r>
              <a:rPr lang="cs-CZ" b="1" dirty="0" smtClean="0">
                <a:latin typeface="Calibri" pitchFamily="34" charset="0"/>
              </a:rPr>
              <a:t>živočichů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Téma</a:t>
            </a:r>
            <a:r>
              <a:rPr lang="cs-CZ" b="1" smtClean="0">
                <a:latin typeface="Calibri" pitchFamily="34" charset="0"/>
              </a:rPr>
              <a:t>: Letouni</a:t>
            </a:r>
            <a:endParaRPr lang="cs-CZ" b="1" dirty="0"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9612" y="6309320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Jitka Žejdlíková</a:t>
            </a: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Letouni</a:t>
            </a:r>
            <a:endParaRPr lang="cs-CZ" sz="4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6696" y="1857370"/>
            <a:ext cx="8569800" cy="442915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jediní </a:t>
            </a:r>
            <a:r>
              <a:rPr lang="cs-CZ" dirty="0"/>
              <a:t>aktivně létající savci</a:t>
            </a:r>
          </a:p>
          <a:p>
            <a:r>
              <a:rPr lang="cs-CZ" dirty="0" smtClean="0"/>
              <a:t>na </a:t>
            </a:r>
            <a:r>
              <a:rPr lang="cs-CZ" dirty="0"/>
              <a:t>předních končetinách </a:t>
            </a:r>
            <a:r>
              <a:rPr lang="cs-CZ" dirty="0" smtClean="0"/>
              <a:t>mají tenkou blánu</a:t>
            </a:r>
            <a:endParaRPr lang="cs-CZ" dirty="0"/>
          </a:p>
          <a:p>
            <a:r>
              <a:rPr lang="cs-CZ" dirty="0" smtClean="0"/>
              <a:t>sluch: echolokace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  	tlamou </a:t>
            </a:r>
            <a:r>
              <a:rPr lang="cs-CZ" dirty="0"/>
              <a:t>či nosem vysílají ultrazvukové </a:t>
            </a:r>
            <a:r>
              <a:rPr lang="cs-CZ" dirty="0" smtClean="0"/>
              <a:t>		vlny </a:t>
            </a:r>
            <a:r>
              <a:rPr lang="cs-CZ" dirty="0"/>
              <a:t>a jejich odraz zachycují sluchem</a:t>
            </a:r>
          </a:p>
          <a:p>
            <a:r>
              <a:rPr lang="cs-CZ" dirty="0" smtClean="0"/>
              <a:t>v zimě </a:t>
            </a:r>
            <a:r>
              <a:rPr lang="cs-CZ" dirty="0"/>
              <a:t>- stav </a:t>
            </a:r>
            <a:r>
              <a:rPr lang="cs-CZ" dirty="0" smtClean="0"/>
              <a:t>strnulosti</a:t>
            </a:r>
          </a:p>
          <a:p>
            <a:r>
              <a:rPr lang="cs-CZ" dirty="0" smtClean="0"/>
              <a:t>hmyzožraví – netopýři</a:t>
            </a:r>
          </a:p>
          <a:p>
            <a:r>
              <a:rPr lang="cs-CZ" dirty="0" smtClean="0"/>
              <a:t>býložraví - kaloni</a:t>
            </a:r>
            <a:endParaRPr lang="cs-CZ" dirty="0"/>
          </a:p>
          <a:p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1321813" y="3789040"/>
            <a:ext cx="93610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Michal\AppData\Local\Microsoft\Windows\Temporary Internet Files\Content.IE5\S8PYEYH4\MC9003049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6672"/>
            <a:ext cx="1825142" cy="102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ichal\AppData\Local\Microsoft\Windows\Temporary Internet Files\Content.IE5\6LEFVC4W\MC900019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4664"/>
            <a:ext cx="2280289" cy="202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3780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021295"/>
            <a:ext cx="8229600" cy="1143000"/>
          </a:xfrm>
        </p:spPr>
        <p:txBody>
          <a:bodyPr/>
          <a:lstStyle/>
          <a:p>
            <a:pPr algn="l"/>
            <a:r>
              <a:rPr lang="cs-CZ" sz="4800" dirty="0" smtClean="0"/>
              <a:t>Netopýři</a:t>
            </a:r>
            <a:endParaRPr lang="cs-CZ" sz="4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2924944"/>
            <a:ext cx="8248708" cy="4429151"/>
          </a:xfrm>
        </p:spPr>
        <p:txBody>
          <a:bodyPr/>
          <a:lstStyle/>
          <a:p>
            <a:r>
              <a:rPr lang="cs-CZ" dirty="0" smtClean="0"/>
              <a:t>žijí ve velkých koloniích</a:t>
            </a:r>
          </a:p>
          <a:p>
            <a:r>
              <a:rPr lang="cs-CZ" dirty="0" smtClean="0"/>
              <a:t>u nás žije 24 druhů</a:t>
            </a:r>
          </a:p>
          <a:p>
            <a:r>
              <a:rPr lang="cs-CZ" dirty="0" smtClean="0"/>
              <a:t>všechny jsou zákonem chráněni</a:t>
            </a:r>
          </a:p>
          <a:p>
            <a:r>
              <a:rPr lang="cs-CZ" dirty="0" smtClean="0"/>
              <a:t>přezimují v jeskyních, na půdách domů</a:t>
            </a:r>
          </a:p>
          <a:p>
            <a:r>
              <a:rPr lang="cs-CZ" dirty="0" smtClean="0"/>
              <a:t>během přezimování spotřebovávají tukové zásoby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8640"/>
            <a:ext cx="4620608" cy="2808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676456" y="62068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9648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-107297" y="1021378"/>
            <a:ext cx="9036496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		</a:t>
            </a: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	     Netopýr velký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903" y="2492896"/>
            <a:ext cx="5146296" cy="3437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423950" y="6209417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132" y="145465"/>
            <a:ext cx="2826444" cy="2121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83671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6264" y="145465"/>
            <a:ext cx="28070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kolonie netopýrů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8881" y="3324015"/>
            <a:ext cx="368402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rgbClr val="002060"/>
                </a:solidFill>
              </a:rPr>
              <a:t>hmotnost: </a:t>
            </a:r>
            <a:r>
              <a:rPr lang="cs-CZ" sz="2800" dirty="0" smtClean="0">
                <a:solidFill>
                  <a:srgbClr val="002060"/>
                </a:solidFill>
              </a:rPr>
              <a:t>18 – 45 g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00206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rgbClr val="002060"/>
                </a:solidFill>
              </a:rPr>
              <a:t>délka těla: </a:t>
            </a:r>
            <a:r>
              <a:rPr lang="cs-CZ" sz="2800" dirty="0" smtClean="0">
                <a:solidFill>
                  <a:srgbClr val="002060"/>
                </a:solidFill>
              </a:rPr>
              <a:t>6 – 8 cm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00206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rgbClr val="002060"/>
                </a:solidFill>
              </a:rPr>
              <a:t>srst je </a:t>
            </a:r>
            <a:r>
              <a:rPr lang="cs-CZ" sz="2800" dirty="0" smtClean="0">
                <a:solidFill>
                  <a:srgbClr val="002060"/>
                </a:solidFill>
              </a:rPr>
              <a:t>šedohnědá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932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54868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		Vrápenec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08" y="764703"/>
            <a:ext cx="35909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616530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40413" y="1988840"/>
            <a:ext cx="5002716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2060"/>
                </a:solidFill>
              </a:rPr>
              <a:t>hmotnost</a:t>
            </a:r>
            <a:r>
              <a:rPr lang="cs-CZ" sz="2800" dirty="0">
                <a:solidFill>
                  <a:srgbClr val="002060"/>
                </a:solidFill>
              </a:rPr>
              <a:t>: 3 až </a:t>
            </a:r>
            <a:r>
              <a:rPr lang="cs-CZ" sz="2800" dirty="0" smtClean="0">
                <a:solidFill>
                  <a:srgbClr val="002060"/>
                </a:solidFill>
              </a:rPr>
              <a:t>9g</a:t>
            </a:r>
            <a:endParaRPr lang="cs-CZ" sz="2800" dirty="0">
              <a:solidFill>
                <a:srgbClr val="00206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2060"/>
                </a:solidFill>
              </a:rPr>
              <a:t>délka </a:t>
            </a:r>
            <a:r>
              <a:rPr lang="cs-CZ" sz="2800" dirty="0">
                <a:solidFill>
                  <a:srgbClr val="002060"/>
                </a:solidFill>
              </a:rPr>
              <a:t>těla: </a:t>
            </a:r>
            <a:r>
              <a:rPr lang="cs-CZ" sz="2800" dirty="0" smtClean="0">
                <a:solidFill>
                  <a:srgbClr val="002060"/>
                </a:solidFill>
              </a:rPr>
              <a:t>3 – 5 cm</a:t>
            </a:r>
            <a:endParaRPr lang="cs-CZ" sz="2800" dirty="0">
              <a:solidFill>
                <a:srgbClr val="00206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2060"/>
                </a:solidFill>
              </a:rPr>
              <a:t>srst </a:t>
            </a:r>
            <a:r>
              <a:rPr lang="cs-CZ" sz="2800" dirty="0">
                <a:solidFill>
                  <a:srgbClr val="002060"/>
                </a:solidFill>
              </a:rPr>
              <a:t>je šedobílá a na břiše </a:t>
            </a:r>
            <a:endParaRPr lang="cs-CZ" sz="2800" dirty="0" smtClean="0">
              <a:solidFill>
                <a:srgbClr val="00206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rgbClr val="002060"/>
                </a:solidFill>
              </a:rPr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světlejší</a:t>
            </a:r>
            <a:endParaRPr lang="cs-CZ" sz="2800" dirty="0">
              <a:solidFill>
                <a:srgbClr val="00206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2060"/>
                </a:solidFill>
              </a:rPr>
              <a:t>na nose </a:t>
            </a:r>
            <a:r>
              <a:rPr lang="cs-CZ" sz="2800" dirty="0">
                <a:solidFill>
                  <a:srgbClr val="002060"/>
                </a:solidFill>
              </a:rPr>
              <a:t>má nápadný </a:t>
            </a:r>
            <a:r>
              <a:rPr lang="cs-CZ" sz="2800" dirty="0" smtClean="0">
                <a:solidFill>
                  <a:srgbClr val="002060"/>
                </a:solidFill>
              </a:rPr>
              <a:t>blanitý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rgbClr val="002060"/>
                </a:solidFill>
              </a:rPr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>
                <a:solidFill>
                  <a:srgbClr val="002060"/>
                </a:solidFill>
              </a:rPr>
              <a:t>výrůstek </a:t>
            </a:r>
            <a:endParaRPr lang="cs-CZ" sz="2800" dirty="0" smtClean="0">
              <a:solidFill>
                <a:srgbClr val="00206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2060"/>
                </a:solidFill>
              </a:rPr>
              <a:t>létací </a:t>
            </a:r>
            <a:r>
              <a:rPr lang="cs-CZ" sz="2800" dirty="0">
                <a:solidFill>
                  <a:srgbClr val="002060"/>
                </a:solidFill>
              </a:rPr>
              <a:t>blána hnědočervené </a:t>
            </a:r>
            <a:endParaRPr lang="cs-CZ" sz="2800" dirty="0" smtClean="0">
              <a:solidFill>
                <a:srgbClr val="00206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rgbClr val="002060"/>
                </a:solidFill>
              </a:rPr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barvy</a:t>
            </a:r>
            <a:endParaRPr lang="cs-CZ" sz="2800" dirty="0">
              <a:solidFill>
                <a:srgbClr val="00206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3534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        Kaloň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dirty="0" smtClean="0"/>
              <a:t>to </a:t>
            </a:r>
            <a:r>
              <a:rPr lang="cs-CZ" dirty="0" smtClean="0"/>
              <a:t>býložravec</a:t>
            </a:r>
            <a:endParaRPr lang="cs-CZ" dirty="0" smtClean="0"/>
          </a:p>
          <a:p>
            <a:r>
              <a:rPr lang="cs-CZ" dirty="0" smtClean="0"/>
              <a:t>živí se ovocem pylem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644923"/>
            <a:ext cx="42100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748464" y="635039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86498"/>
            <a:ext cx="3721596" cy="2648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5536" y="635039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645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         Upír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7909" y="1916832"/>
            <a:ext cx="4038600" cy="3786215"/>
          </a:xfrm>
        </p:spPr>
        <p:txBody>
          <a:bodyPr/>
          <a:lstStyle/>
          <a:p>
            <a:r>
              <a:rPr lang="cs-CZ" dirty="0" smtClean="0"/>
              <a:t>délka </a:t>
            </a:r>
            <a:r>
              <a:rPr lang="cs-CZ" dirty="0" smtClean="0"/>
              <a:t>těla -  </a:t>
            </a:r>
            <a:r>
              <a:rPr lang="cs-CZ" dirty="0"/>
              <a:t>8 cm</a:t>
            </a:r>
          </a:p>
          <a:p>
            <a:r>
              <a:rPr lang="cs-CZ" dirty="0" smtClean="0"/>
              <a:t>hmotnost </a:t>
            </a:r>
            <a:r>
              <a:rPr lang="cs-CZ" dirty="0"/>
              <a:t>do 50 </a:t>
            </a:r>
            <a:r>
              <a:rPr lang="cs-CZ" dirty="0" smtClean="0"/>
              <a:t>g</a:t>
            </a:r>
          </a:p>
          <a:p>
            <a:r>
              <a:rPr lang="cs-CZ" dirty="0" smtClean="0"/>
              <a:t>živí se krví savců (krev nasají, ale olizují)</a:t>
            </a:r>
            <a:endParaRPr lang="cs-CZ" dirty="0"/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65"/>
          <a:stretch/>
        </p:blipFill>
        <p:spPr bwMode="auto">
          <a:xfrm>
            <a:off x="4355976" y="949438"/>
            <a:ext cx="4639311" cy="515699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532440" y="638132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77072"/>
            <a:ext cx="3882008" cy="1795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34592" y="6031161"/>
            <a:ext cx="2915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 Rozšíření upíra obecného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0662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76917" y="-243408"/>
            <a:ext cx="8229600" cy="1143000"/>
          </a:xfrm>
        </p:spPr>
        <p:txBody>
          <a:bodyPr/>
          <a:lstStyle/>
          <a:p>
            <a:r>
              <a:rPr lang="cs-CZ" dirty="0" smtClean="0"/>
              <a:t>Testové otázky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6917" y="771559"/>
            <a:ext cx="5280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Jak se letouni orientují v přírodě?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12916" y="1396540"/>
            <a:ext cx="82181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70C0"/>
                </a:solidFill>
              </a:rPr>
              <a:t>Orientují se </a:t>
            </a:r>
            <a:r>
              <a:rPr lang="cs-CZ" sz="2800" dirty="0" smtClean="0">
                <a:solidFill>
                  <a:srgbClr val="0070C0"/>
                </a:solidFill>
              </a:rPr>
              <a:t>pomocí echolokace – do ničeho nenarazí.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6917" y="1933962"/>
            <a:ext cx="7574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Proč nesmí být při přezimování netopýři rušeni?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56722" y="2457182"/>
            <a:ext cx="789100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Jsou v zimním spánku, každé nevhodné probuzení 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je pro ně vysilující.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6560" y="3411289"/>
            <a:ext cx="37915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Co, který letoun pojídá?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49863" y="4077072"/>
            <a:ext cx="22884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netopýr velký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42713" y="4770730"/>
            <a:ext cx="1033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kaloň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47664" y="5372451"/>
            <a:ext cx="20067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upír obecný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52062" y="6016755"/>
            <a:ext cx="15923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vrápenec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85412" y="4077072"/>
            <a:ext cx="8683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krev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457102" y="5372451"/>
            <a:ext cx="10684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ovoce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32156" y="6016755"/>
            <a:ext cx="1019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hmyz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457102" y="4770730"/>
            <a:ext cx="11693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motýli</a:t>
            </a:r>
            <a:endParaRPr lang="cs-CZ" sz="2800" dirty="0">
              <a:solidFill>
                <a:srgbClr val="0070C0"/>
              </a:solidFill>
            </a:endParaRPr>
          </a:p>
        </p:txBody>
      </p:sp>
      <p:cxnSp>
        <p:nvCxnSpPr>
          <p:cNvPr id="21" name="Přímá spojnice se šipkou 20"/>
          <p:cNvCxnSpPr>
            <a:stCxn id="12" idx="3"/>
            <a:endCxn id="18" idx="1"/>
          </p:cNvCxnSpPr>
          <p:nvPr/>
        </p:nvCxnSpPr>
        <p:spPr>
          <a:xfrm>
            <a:off x="3838310" y="4338682"/>
            <a:ext cx="1693846" cy="193968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endCxn id="17" idx="1"/>
          </p:cNvCxnSpPr>
          <p:nvPr/>
        </p:nvCxnSpPr>
        <p:spPr>
          <a:xfrm>
            <a:off x="2694086" y="5032340"/>
            <a:ext cx="2763016" cy="601721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14" idx="3"/>
            <a:endCxn id="16" idx="1"/>
          </p:cNvCxnSpPr>
          <p:nvPr/>
        </p:nvCxnSpPr>
        <p:spPr>
          <a:xfrm flipV="1">
            <a:off x="3554367" y="4338682"/>
            <a:ext cx="1931045" cy="129537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endCxn id="19" idx="1"/>
          </p:cNvCxnSpPr>
          <p:nvPr/>
        </p:nvCxnSpPr>
        <p:spPr>
          <a:xfrm flipV="1">
            <a:off x="3275856" y="5032340"/>
            <a:ext cx="2181246" cy="124602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321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680"/>
            <a:ext cx="8229600" cy="1143000"/>
          </a:xfrm>
        </p:spPr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836712"/>
            <a:ext cx="8248708" cy="5449809"/>
          </a:xfrm>
        </p:spPr>
        <p:txBody>
          <a:bodyPr>
            <a:normAutofit/>
          </a:bodyPr>
          <a:lstStyle/>
          <a:p>
            <a:r>
              <a:rPr lang="cs-CZ" sz="1400" dirty="0" smtClean="0"/>
              <a:t>obrázky bez označení: Použité obrázky jsou dostupné pod licencí Microsoft Office</a:t>
            </a:r>
          </a:p>
          <a:p>
            <a:r>
              <a:rPr lang="cs-CZ" sz="1400" dirty="0" smtClean="0"/>
              <a:t>1</a:t>
            </a:r>
            <a:r>
              <a:rPr lang="cs-CZ" sz="1400" dirty="0"/>
              <a:t>. [cit. </a:t>
            </a:r>
            <a:r>
              <a:rPr lang="cs-CZ" sz="1400" dirty="0" smtClean="0"/>
              <a:t>2012-01-23], </a:t>
            </a:r>
            <a:r>
              <a:rPr lang="cs-CZ" sz="1400" dirty="0"/>
              <a:t>autor  </a:t>
            </a:r>
            <a:r>
              <a:rPr lang="cs-CZ" sz="1400" dirty="0" smtClean="0"/>
              <a:t>neuveden.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http://cs.wikipedia.org/wiki/Soubor:Big-eared-townsend-fledermaus.jpg</a:t>
            </a:r>
            <a:endParaRPr lang="cs-CZ" sz="1400" dirty="0" smtClean="0"/>
          </a:p>
          <a:p>
            <a:r>
              <a:rPr lang="cs-CZ" sz="1400" dirty="0" smtClean="0"/>
              <a:t>2. </a:t>
            </a:r>
            <a:r>
              <a:rPr lang="cs-CZ" sz="1400" dirty="0"/>
              <a:t>[cit. 2012-01-23], autor  Manuel Werner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cs.wikipedia.org/wiki/Soubor:Myotis.jpg</a:t>
            </a:r>
          </a:p>
          <a:p>
            <a:r>
              <a:rPr lang="cs-CZ" sz="1400" dirty="0" smtClean="0"/>
              <a:t>3. </a:t>
            </a:r>
            <a:r>
              <a:rPr lang="cs-CZ" sz="1400" dirty="0"/>
              <a:t>[cit. 2012-01-23], autor  </a:t>
            </a:r>
            <a:r>
              <a:rPr lang="cs-CZ" sz="1400" dirty="0" err="1"/>
              <a:t>Mnolf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http://cs.wikipedia.org/wiki/Soubor:Myotis_myotis,_</a:t>
            </a:r>
            <a:r>
              <a:rPr lang="cs-CZ" sz="1400" dirty="0" smtClean="0"/>
              <a:t>nursery_roost.jpg</a:t>
            </a:r>
          </a:p>
          <a:p>
            <a:r>
              <a:rPr lang="cs-CZ" sz="1400" dirty="0" smtClean="0"/>
              <a:t>4. </a:t>
            </a:r>
            <a:r>
              <a:rPr lang="cs-CZ" sz="1400" dirty="0"/>
              <a:t>[cit. 2012-01-23], autor  </a:t>
            </a:r>
            <a:r>
              <a:rPr lang="cs-CZ" sz="1400" dirty="0" err="1"/>
              <a:t>Tigerente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http://cs.wikipedia.org/wiki/Soubor:Rhinolophus_hipposideros20080922.jpg</a:t>
            </a:r>
          </a:p>
          <a:p>
            <a:r>
              <a:rPr lang="cs-CZ" sz="1400" dirty="0" smtClean="0"/>
              <a:t>5. </a:t>
            </a:r>
            <a:r>
              <a:rPr lang="cs-CZ" sz="1400" dirty="0"/>
              <a:t>[cit. 2012-01-23], autor  Adrian </a:t>
            </a:r>
            <a:r>
              <a:rPr lang="cs-CZ" sz="1400" dirty="0" err="1"/>
              <a:t>Pingstone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http://cs.wikipedia.org/wiki/Soubor:Bristol.zoo.livfruitbat.arp.jpg</a:t>
            </a:r>
          </a:p>
          <a:p>
            <a:r>
              <a:rPr lang="cs-CZ" sz="1400" dirty="0" smtClean="0"/>
              <a:t>6. </a:t>
            </a:r>
            <a:r>
              <a:rPr lang="cs-CZ" sz="1400" dirty="0"/>
              <a:t>[cit. 2012-01-23], autor  </a:t>
            </a:r>
            <a:r>
              <a:rPr lang="cs-CZ" sz="1400" dirty="0" err="1" smtClean="0"/>
              <a:t>Dawson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commons.wikimedia.org/wiki/File:Rousettus_egyptiacus2.jpg?uselang=cs</a:t>
            </a:r>
          </a:p>
          <a:p>
            <a:r>
              <a:rPr lang="cs-CZ" sz="1400" dirty="0" smtClean="0"/>
              <a:t>7. </a:t>
            </a:r>
            <a:r>
              <a:rPr lang="cs-CZ" sz="1400" dirty="0"/>
              <a:t>[cit. 2012-01-23], autor  neuveden.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http://cs.wikipedia.org/wiki/Soubor:Desmodus.jpg</a:t>
            </a:r>
          </a:p>
          <a:p>
            <a:r>
              <a:rPr lang="cs-CZ" sz="1400" dirty="0" smtClean="0"/>
              <a:t>8. </a:t>
            </a:r>
            <a:r>
              <a:rPr lang="cs-CZ" sz="1400" dirty="0"/>
              <a:t>[cit. 2012-01-23], autor  Jonathan </a:t>
            </a:r>
            <a:r>
              <a:rPr lang="cs-CZ" sz="1400" dirty="0" err="1"/>
              <a:t>Hornung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http://cs.wikipedia.org/wiki/Soubor:GemeinerVampirWorld.png</a:t>
            </a:r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4790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Metodika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</a:t>
            </a:r>
            <a:r>
              <a:rPr lang="cs-CZ" dirty="0"/>
              <a:t>k upevnění a procvičení učiva o </a:t>
            </a:r>
            <a:r>
              <a:rPr lang="cs-CZ" dirty="0" smtClean="0"/>
              <a:t>Letounech.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1669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62</TotalTime>
  <Words>437</Words>
  <Application>Microsoft Office PowerPoint</Application>
  <PresentationFormat>Předvádění na obrazovce (4:3)</PresentationFormat>
  <Paragraphs>81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Brooklet</vt:lpstr>
      <vt:lpstr>Prezentace aplikace PowerPoint</vt:lpstr>
      <vt:lpstr>Letouni</vt:lpstr>
      <vt:lpstr>Netopýři</vt:lpstr>
      <vt:lpstr>         Netopýr velký</vt:lpstr>
      <vt:lpstr>  Vrápenec</vt:lpstr>
      <vt:lpstr>        Kaloň</vt:lpstr>
      <vt:lpstr>         Upír</vt:lpstr>
      <vt:lpstr>Testové otázky</vt:lpstr>
      <vt:lpstr>Použité obrázky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23</cp:revision>
  <dcterms:created xsi:type="dcterms:W3CDTF">2011-11-07T20:36:47Z</dcterms:created>
  <dcterms:modified xsi:type="dcterms:W3CDTF">2012-07-31T14:50:39Z</dcterms:modified>
</cp:coreProperties>
</file>